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8.jpg" ContentType="image/pn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13.jpg" ContentType="image/png"/>
  <Override PartName="/ppt/media/image16.jpg" ContentType="image/png"/>
  <Override PartName="/ppt/notesSlides/notesSlide8.xml" ContentType="application/vnd.openxmlformats-officedocument.presentationml.notesSlide+xml"/>
  <Override PartName="/ppt/media/image17.jpg" ContentType="image/png"/>
  <Override PartName="/ppt/media/image18.jpg" ContentType="image/png"/>
  <Override PartName="/ppt/media/image19.jpg" ContentType="image/png"/>
  <Override PartName="/ppt/media/image20.jpg" ContentType="image/png"/>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27"/>
  </p:notesMasterIdLst>
  <p:sldIdLst>
    <p:sldId id="257" r:id="rId2"/>
    <p:sldId id="281" r:id="rId3"/>
    <p:sldId id="280" r:id="rId4"/>
    <p:sldId id="260" r:id="rId5"/>
    <p:sldId id="279" r:id="rId6"/>
    <p:sldId id="261" r:id="rId7"/>
    <p:sldId id="259" r:id="rId8"/>
    <p:sldId id="262" r:id="rId9"/>
    <p:sldId id="28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0" d="100"/>
          <a:sy n="50" d="100"/>
        </p:scale>
        <p:origin x="1416" y="5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1E203-8132-476C-861D-913DA217D28F}" type="datetimeFigureOut">
              <a:rPr lang="en-US" smtClean="0"/>
              <a:t>9/20/2021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0D2661-80FB-4468-8E51-0DB34E3163FD}" type="slidenum">
              <a:rPr lang="en-US" smtClean="0"/>
              <a:t>‹#›</a:t>
            </a:fld>
            <a:endParaRPr lang="en-US"/>
          </a:p>
        </p:txBody>
      </p:sp>
    </p:spTree>
    <p:extLst>
      <p:ext uri="{BB962C8B-B14F-4D97-AF65-F5344CB8AC3E}">
        <p14:creationId xmlns:p14="http://schemas.microsoft.com/office/powerpoint/2010/main" val="3468150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Ở</a:t>
            </a:r>
            <a:r>
              <a:rPr lang="en-US" baseline="0" dirty="0"/>
              <a:t> </a:t>
            </a:r>
            <a:r>
              <a:rPr lang="en-US" baseline="0" dirty="0" err="1"/>
              <a:t>bài</a:t>
            </a:r>
            <a:r>
              <a:rPr lang="en-US" baseline="0" dirty="0"/>
              <a:t> </a:t>
            </a:r>
            <a:r>
              <a:rPr lang="en-US" baseline="0" dirty="0" err="1"/>
              <a:t>trước</a:t>
            </a:r>
            <a:r>
              <a:rPr lang="en-US" baseline="0" dirty="0"/>
              <a:t> ta </a:t>
            </a:r>
            <a:r>
              <a:rPr lang="en-US" baseline="0" dirty="0" err="1"/>
              <a:t>đa</a:t>
            </a:r>
            <a:r>
              <a:rPr lang="en-US" baseline="0" dirty="0"/>
              <a:t> </a:t>
            </a:r>
            <a:r>
              <a:rPr lang="en-US" baseline="0" dirty="0" err="1"/>
              <a:t>học</a:t>
            </a:r>
            <a:r>
              <a:rPr lang="en-US" baseline="0" dirty="0"/>
              <a:t> </a:t>
            </a:r>
            <a:r>
              <a:rPr lang="en-US" baseline="0" dirty="0" err="1"/>
              <a:t>về</a:t>
            </a:r>
            <a:r>
              <a:rPr lang="en-US" baseline="0" dirty="0"/>
              <a:t> </a:t>
            </a:r>
            <a:r>
              <a:rPr lang="en-US" baseline="0" dirty="0" err="1"/>
              <a:t>sự</a:t>
            </a:r>
            <a:r>
              <a:rPr lang="en-US" baseline="0" dirty="0"/>
              <a:t> </a:t>
            </a:r>
            <a:r>
              <a:rPr lang="en-US" baseline="0" dirty="0" err="1"/>
              <a:t>hấp</a:t>
            </a:r>
            <a:r>
              <a:rPr lang="en-US" baseline="0" dirty="0"/>
              <a:t> </a:t>
            </a:r>
            <a:r>
              <a:rPr lang="en-US" baseline="0" dirty="0" err="1"/>
              <a:t>thụ</a:t>
            </a:r>
            <a:r>
              <a:rPr lang="en-US" baseline="0" dirty="0"/>
              <a:t> </a:t>
            </a:r>
            <a:r>
              <a:rPr lang="en-US" baseline="0" dirty="0" err="1"/>
              <a:t>khoáng</a:t>
            </a:r>
            <a:r>
              <a:rPr lang="en-US" baseline="0" dirty="0"/>
              <a:t> </a:t>
            </a:r>
            <a:r>
              <a:rPr lang="en-US" baseline="0" dirty="0" err="1"/>
              <a:t>của</a:t>
            </a:r>
            <a:r>
              <a:rPr lang="en-US" baseline="0" dirty="0"/>
              <a:t> </a:t>
            </a:r>
            <a:r>
              <a:rPr lang="en-US" baseline="0" dirty="0" err="1"/>
              <a:t>cây</a:t>
            </a:r>
            <a:r>
              <a:rPr lang="en-US" baseline="0" dirty="0"/>
              <a:t>. </a:t>
            </a:r>
            <a:r>
              <a:rPr lang="en-US" baseline="0" dirty="0" err="1"/>
              <a:t>Sự</a:t>
            </a:r>
            <a:r>
              <a:rPr lang="en-US" baseline="0" dirty="0"/>
              <a:t> </a:t>
            </a:r>
            <a:r>
              <a:rPr lang="en-US" baseline="0" dirty="0" err="1"/>
              <a:t>sống</a:t>
            </a:r>
            <a:r>
              <a:rPr lang="en-US" baseline="0" dirty="0"/>
              <a:t> </a:t>
            </a:r>
            <a:r>
              <a:rPr lang="en-US" baseline="0" dirty="0" err="1"/>
              <a:t>không</a:t>
            </a:r>
            <a:r>
              <a:rPr lang="en-US" baseline="0" dirty="0"/>
              <a:t> </a:t>
            </a:r>
            <a:r>
              <a:rPr lang="en-US" baseline="0" dirty="0" err="1"/>
              <a:t>bao</a:t>
            </a:r>
            <a:r>
              <a:rPr lang="en-US" baseline="0" dirty="0"/>
              <a:t> </a:t>
            </a:r>
            <a:r>
              <a:rPr lang="en-US" baseline="0" dirty="0" err="1"/>
              <a:t>giờ</a:t>
            </a:r>
            <a:r>
              <a:rPr lang="en-US" baseline="0" dirty="0"/>
              <a:t> </a:t>
            </a:r>
            <a:r>
              <a:rPr lang="en-US" baseline="0" dirty="0" err="1"/>
              <a:t>làm</a:t>
            </a:r>
            <a:r>
              <a:rPr lang="en-US" baseline="0" dirty="0"/>
              <a:t> </a:t>
            </a:r>
            <a:r>
              <a:rPr lang="en-US" baseline="0" dirty="0" err="1"/>
              <a:t>những</a:t>
            </a:r>
            <a:r>
              <a:rPr lang="en-US" baseline="0" dirty="0"/>
              <a:t> </a:t>
            </a:r>
            <a:r>
              <a:rPr lang="en-US" baseline="0" dirty="0" err="1"/>
              <a:t>điều</a:t>
            </a:r>
            <a:r>
              <a:rPr lang="en-US" baseline="0" dirty="0"/>
              <a:t> </a:t>
            </a:r>
            <a:r>
              <a:rPr lang="en-US" baseline="0" dirty="0" err="1"/>
              <a:t>vô</a:t>
            </a:r>
            <a:r>
              <a:rPr lang="en-US" baseline="0" dirty="0"/>
              <a:t> </a:t>
            </a:r>
            <a:r>
              <a:rPr lang="en-US" baseline="0" dirty="0" err="1"/>
              <a:t>nghĩa</a:t>
            </a:r>
            <a:r>
              <a:rPr lang="en-US" baseline="0" dirty="0"/>
              <a:t>. </a:t>
            </a:r>
            <a:r>
              <a:rPr lang="en-US" baseline="0" dirty="0" err="1"/>
              <a:t>Vây</a:t>
            </a:r>
            <a:r>
              <a:rPr lang="en-US" baseline="0" dirty="0"/>
              <a:t> </a:t>
            </a:r>
            <a:r>
              <a:rPr lang="en-US" baseline="0" dirty="0" err="1"/>
              <a:t>cây</a:t>
            </a:r>
            <a:r>
              <a:rPr lang="en-US" baseline="0" dirty="0"/>
              <a:t> </a:t>
            </a:r>
            <a:r>
              <a:rPr lang="en-US" baseline="0" dirty="0" err="1"/>
              <a:t>hấp</a:t>
            </a:r>
            <a:r>
              <a:rPr lang="en-US" baseline="0" dirty="0"/>
              <a:t> </a:t>
            </a:r>
            <a:r>
              <a:rPr lang="en-US" baseline="0" dirty="0" err="1"/>
              <a:t>thụ</a:t>
            </a:r>
            <a:r>
              <a:rPr lang="en-US" baseline="0" dirty="0"/>
              <a:t> ion </a:t>
            </a:r>
            <a:r>
              <a:rPr lang="en-US" baseline="0" dirty="0" err="1"/>
              <a:t>kháng</a:t>
            </a:r>
            <a:r>
              <a:rPr lang="en-US" baseline="0" dirty="0"/>
              <a:t> </a:t>
            </a:r>
            <a:r>
              <a:rPr lang="en-US" baseline="0" dirty="0" err="1"/>
              <a:t>để</a:t>
            </a:r>
            <a:r>
              <a:rPr lang="en-US" baseline="0" dirty="0"/>
              <a:t> </a:t>
            </a:r>
            <a:r>
              <a:rPr lang="en-US" baseline="0" dirty="0" err="1"/>
              <a:t>làm</a:t>
            </a:r>
            <a:r>
              <a:rPr lang="en-US" baseline="0" dirty="0"/>
              <a:t> </a:t>
            </a:r>
            <a:r>
              <a:rPr lang="en-US" baseline="0" dirty="0" err="1"/>
              <a:t>gì</a:t>
            </a:r>
            <a:r>
              <a:rPr lang="en-US" baseline="0" dirty="0"/>
              <a:t>? </a:t>
            </a:r>
            <a:r>
              <a:rPr lang="en-US" baseline="0" dirty="0" err="1"/>
              <a:t>Chúng</a:t>
            </a:r>
            <a:r>
              <a:rPr lang="en-US" baseline="0" dirty="0"/>
              <a:t> ta </a:t>
            </a:r>
            <a:r>
              <a:rPr lang="en-US" baseline="0" dirty="0" err="1"/>
              <a:t>cùng</a:t>
            </a:r>
            <a:r>
              <a:rPr lang="en-US" baseline="0" dirty="0"/>
              <a:t> </a:t>
            </a:r>
            <a:r>
              <a:rPr lang="en-US" baseline="0" dirty="0" err="1"/>
              <a:t>tìm</a:t>
            </a:r>
            <a:r>
              <a:rPr lang="en-US" baseline="0" dirty="0"/>
              <a:t> </a:t>
            </a:r>
            <a:r>
              <a:rPr lang="en-US" baseline="0" dirty="0" err="1"/>
              <a:t>hiêu</a:t>
            </a:r>
            <a:r>
              <a:rPr lang="en-US" baseline="0" dirty="0"/>
              <a:t> ở </a:t>
            </a:r>
            <a:r>
              <a:rPr lang="en-US" baseline="0" dirty="0" err="1"/>
              <a:t>bài</a:t>
            </a:r>
            <a:r>
              <a:rPr lang="en-US" baseline="0" dirty="0"/>
              <a:t> </a:t>
            </a:r>
            <a:r>
              <a:rPr lang="en-US" baseline="0" dirty="0" err="1"/>
              <a:t>hôm</a:t>
            </a:r>
            <a:r>
              <a:rPr lang="en-US" baseline="0" dirty="0"/>
              <a:t> nay.</a:t>
            </a:r>
            <a:endParaRPr lang="en-US" dirty="0"/>
          </a:p>
          <a:p>
            <a:endParaRPr lang="en-US" dirty="0"/>
          </a:p>
        </p:txBody>
      </p:sp>
      <p:sp>
        <p:nvSpPr>
          <p:cNvPr id="4" name="Slide Number Placeholder 3"/>
          <p:cNvSpPr>
            <a:spLocks noGrp="1"/>
          </p:cNvSpPr>
          <p:nvPr>
            <p:ph type="sldNum" sz="quarter" idx="10"/>
          </p:nvPr>
        </p:nvSpPr>
        <p:spPr/>
        <p:txBody>
          <a:bodyPr/>
          <a:lstStyle/>
          <a:p>
            <a:fld id="{4457F268-A2C7-4207-9BC6-F523197D0158}" type="slidenum">
              <a:rPr lang="en-US" smtClean="0"/>
              <a:t>1</a:t>
            </a:fld>
            <a:endParaRPr lang="en-US"/>
          </a:p>
        </p:txBody>
      </p:sp>
    </p:spTree>
    <p:extLst>
      <p:ext uri="{BB962C8B-B14F-4D97-AF65-F5344CB8AC3E}">
        <p14:creationId xmlns:p14="http://schemas.microsoft.com/office/powerpoint/2010/main" val="3783962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Ở</a:t>
            </a:r>
            <a:r>
              <a:rPr lang="en-US" baseline="0" dirty="0"/>
              <a:t> </a:t>
            </a:r>
            <a:r>
              <a:rPr lang="en-US" baseline="0" dirty="0" err="1"/>
              <a:t>trong</a:t>
            </a:r>
            <a:r>
              <a:rPr lang="en-US" baseline="0" dirty="0"/>
              <a:t> </a:t>
            </a:r>
            <a:r>
              <a:rPr lang="en-US" baseline="0" dirty="0" err="1"/>
              <a:t>cây</a:t>
            </a:r>
            <a:r>
              <a:rPr lang="en-US" baseline="0" dirty="0"/>
              <a:t> </a:t>
            </a:r>
            <a:r>
              <a:rPr lang="en-US" baseline="0" dirty="0" err="1"/>
              <a:t>cũng</a:t>
            </a:r>
            <a:r>
              <a:rPr lang="en-US" baseline="0" dirty="0"/>
              <a:t> </a:t>
            </a:r>
            <a:r>
              <a:rPr lang="en-US" baseline="0" dirty="0" err="1"/>
              <a:t>có</a:t>
            </a:r>
            <a:r>
              <a:rPr lang="en-US" baseline="0" dirty="0"/>
              <a:t> </a:t>
            </a:r>
            <a:r>
              <a:rPr lang="en-US" baseline="0" dirty="0" err="1"/>
              <a:t>những</a:t>
            </a:r>
            <a:r>
              <a:rPr lang="en-US" baseline="0" dirty="0"/>
              <a:t> </a:t>
            </a:r>
            <a:r>
              <a:rPr lang="en-US" baseline="0" dirty="0" err="1"/>
              <a:t>nguyến</a:t>
            </a:r>
            <a:r>
              <a:rPr lang="en-US" baseline="0" dirty="0"/>
              <a:t> </a:t>
            </a:r>
            <a:r>
              <a:rPr lang="en-US" baseline="0" dirty="0" err="1"/>
              <a:t>tố</a:t>
            </a:r>
            <a:r>
              <a:rPr lang="en-US" baseline="0" dirty="0"/>
              <a:t> </a:t>
            </a:r>
            <a:r>
              <a:rPr lang="en-US" baseline="0" dirty="0" err="1"/>
              <a:t>khoáng</a:t>
            </a:r>
            <a:r>
              <a:rPr lang="en-US" baseline="0" dirty="0"/>
              <a:t> </a:t>
            </a:r>
            <a:r>
              <a:rPr lang="en-US" baseline="0" dirty="0" err="1"/>
              <a:t>này</a:t>
            </a:r>
            <a:r>
              <a:rPr lang="en-US" baseline="0" dirty="0"/>
              <a:t> </a:t>
            </a:r>
            <a:r>
              <a:rPr lang="en-US" baseline="0" dirty="0" err="1"/>
              <a:t>vì</a:t>
            </a:r>
            <a:r>
              <a:rPr lang="en-US" baseline="0" dirty="0"/>
              <a:t>, </a:t>
            </a:r>
            <a:r>
              <a:rPr lang="en-US" baseline="0" dirty="0" err="1"/>
              <a:t>thực</a:t>
            </a:r>
            <a:r>
              <a:rPr lang="en-US" baseline="0" dirty="0"/>
              <a:t> </a:t>
            </a:r>
            <a:r>
              <a:rPr lang="en-US" baseline="0" dirty="0" err="1"/>
              <a:t>vật</a:t>
            </a:r>
            <a:r>
              <a:rPr lang="en-US" baseline="0" dirty="0"/>
              <a:t> </a:t>
            </a:r>
            <a:r>
              <a:rPr lang="en-US" baseline="0" dirty="0" err="1"/>
              <a:t>cũng</a:t>
            </a:r>
            <a:r>
              <a:rPr lang="en-US" baseline="0" dirty="0"/>
              <a:t> </a:t>
            </a:r>
            <a:r>
              <a:rPr lang="en-US" baseline="0" dirty="0" err="1"/>
              <a:t>cấu</a:t>
            </a:r>
            <a:r>
              <a:rPr lang="en-US" baseline="0" dirty="0"/>
              <a:t> </a:t>
            </a:r>
            <a:r>
              <a:rPr lang="en-US" baseline="0" dirty="0" err="1"/>
              <a:t>tạo</a:t>
            </a:r>
            <a:r>
              <a:rPr lang="en-US" baseline="0" dirty="0"/>
              <a:t> </a:t>
            </a:r>
            <a:r>
              <a:rPr lang="en-US" baseline="0" dirty="0" err="1"/>
              <a:t>từ</a:t>
            </a:r>
            <a:r>
              <a:rPr lang="en-US" baseline="0" dirty="0"/>
              <a:t> </a:t>
            </a:r>
            <a:r>
              <a:rPr lang="en-US" baseline="0" dirty="0" err="1"/>
              <a:t>tế</a:t>
            </a:r>
            <a:r>
              <a:rPr lang="en-US" baseline="0" dirty="0"/>
              <a:t> </a:t>
            </a:r>
            <a:r>
              <a:rPr lang="en-US" baseline="0" dirty="0" err="1"/>
              <a:t>bào</a:t>
            </a:r>
            <a:r>
              <a:rPr lang="en-US" baseline="0" dirty="0"/>
              <a:t>. </a:t>
            </a:r>
            <a:r>
              <a:rPr lang="en-US" baseline="0" dirty="0" err="1"/>
              <a:t>Tuy</a:t>
            </a:r>
            <a:r>
              <a:rPr lang="en-US" baseline="0" dirty="0"/>
              <a:t> </a:t>
            </a:r>
            <a:r>
              <a:rPr lang="en-US" baseline="0" dirty="0" err="1"/>
              <a:t>nhiên</a:t>
            </a:r>
            <a:r>
              <a:rPr lang="en-US" baseline="0" dirty="0"/>
              <a:t> </a:t>
            </a:r>
            <a:r>
              <a:rPr lang="en-US" baseline="0" dirty="0" err="1"/>
              <a:t>không</a:t>
            </a:r>
            <a:r>
              <a:rPr lang="en-US" baseline="0" dirty="0"/>
              <a:t> </a:t>
            </a:r>
            <a:r>
              <a:rPr lang="en-US" baseline="0" dirty="0" err="1"/>
              <a:t>phải</a:t>
            </a:r>
            <a:r>
              <a:rPr lang="en-US" baseline="0" dirty="0"/>
              <a:t> </a:t>
            </a:r>
            <a:r>
              <a:rPr lang="en-US" baseline="0" dirty="0" err="1"/>
              <a:t>loại</a:t>
            </a:r>
            <a:r>
              <a:rPr lang="en-US" baseline="0" dirty="0"/>
              <a:t> </a:t>
            </a:r>
            <a:r>
              <a:rPr lang="en-US" baseline="0" dirty="0" err="1"/>
              <a:t>nguyên</a:t>
            </a:r>
            <a:r>
              <a:rPr lang="en-US" baseline="0" dirty="0"/>
              <a:t> </a:t>
            </a:r>
            <a:r>
              <a:rPr lang="en-US" baseline="0" dirty="0" err="1"/>
              <a:t>tố</a:t>
            </a:r>
            <a:r>
              <a:rPr lang="en-US" baseline="0" dirty="0"/>
              <a:t> </a:t>
            </a:r>
            <a:r>
              <a:rPr lang="en-US" baseline="0" dirty="0" err="1"/>
              <a:t>nào</a:t>
            </a:r>
            <a:r>
              <a:rPr lang="en-US" baseline="0" dirty="0"/>
              <a:t> </a:t>
            </a:r>
            <a:r>
              <a:rPr lang="en-US" baseline="0" dirty="0" err="1"/>
              <a:t>cũng</a:t>
            </a:r>
            <a:r>
              <a:rPr lang="en-US" baseline="0" dirty="0"/>
              <a:t> </a:t>
            </a:r>
            <a:r>
              <a:rPr lang="en-US" baseline="0" dirty="0" err="1"/>
              <a:t>cần</a:t>
            </a:r>
            <a:r>
              <a:rPr lang="en-US" baseline="0" dirty="0"/>
              <a:t> </a:t>
            </a:r>
            <a:r>
              <a:rPr lang="en-US" baseline="0" dirty="0" err="1"/>
              <a:t>thiết</a:t>
            </a:r>
            <a:r>
              <a:rPr lang="en-US" baseline="0" dirty="0"/>
              <a:t> </a:t>
            </a:r>
            <a:r>
              <a:rPr lang="en-US" baseline="0" dirty="0" err="1"/>
              <a:t>cho</a:t>
            </a:r>
            <a:r>
              <a:rPr lang="en-US" baseline="0" dirty="0"/>
              <a:t> </a:t>
            </a:r>
            <a:r>
              <a:rPr lang="en-US" baseline="0" dirty="0" err="1"/>
              <a:t>cây</a:t>
            </a:r>
            <a:r>
              <a:rPr lang="en-US" baseline="0" dirty="0"/>
              <a:t>. </a:t>
            </a:r>
            <a:r>
              <a:rPr lang="en-US" baseline="0" dirty="0" err="1"/>
              <a:t>Hãy</a:t>
            </a:r>
            <a:r>
              <a:rPr lang="en-US" baseline="0" dirty="0"/>
              <a:t> </a:t>
            </a:r>
            <a:r>
              <a:rPr lang="en-US" baseline="0" dirty="0" err="1"/>
              <a:t>nghiên</a:t>
            </a:r>
            <a:r>
              <a:rPr lang="en-US" baseline="0" dirty="0"/>
              <a:t> </a:t>
            </a:r>
            <a:r>
              <a:rPr lang="en-US" baseline="0" dirty="0" err="1"/>
              <a:t>cứu</a:t>
            </a:r>
            <a:r>
              <a:rPr lang="en-US" baseline="0" dirty="0"/>
              <a:t> </a:t>
            </a:r>
            <a:r>
              <a:rPr lang="en-US" baseline="0" dirty="0" err="1"/>
              <a:t>và</a:t>
            </a:r>
            <a:r>
              <a:rPr lang="en-US" baseline="0" dirty="0"/>
              <a:t> </a:t>
            </a:r>
            <a:r>
              <a:rPr lang="en-US" baseline="0" dirty="0" err="1"/>
              <a:t>cho</a:t>
            </a:r>
            <a:r>
              <a:rPr lang="en-US" baseline="0" dirty="0"/>
              <a:t> </a:t>
            </a:r>
            <a:r>
              <a:rPr lang="en-US" baseline="0" dirty="0" err="1"/>
              <a:t>biết</a:t>
            </a:r>
            <a:r>
              <a:rPr lang="en-US" baseline="0" dirty="0"/>
              <a:t> </a:t>
            </a:r>
            <a:r>
              <a:rPr lang="en-US" baseline="0" dirty="0" err="1"/>
              <a:t>trong</a:t>
            </a:r>
            <a:r>
              <a:rPr lang="en-US" baseline="0" dirty="0"/>
              <a:t> </a:t>
            </a:r>
            <a:r>
              <a:rPr lang="en-US" baseline="0" dirty="0" err="1"/>
              <a:t>cây</a:t>
            </a:r>
            <a:r>
              <a:rPr lang="en-US" baseline="0" dirty="0"/>
              <a:t> </a:t>
            </a:r>
            <a:r>
              <a:rPr lang="en-US" baseline="0" dirty="0" err="1"/>
              <a:t>có</a:t>
            </a:r>
            <a:r>
              <a:rPr lang="en-US" baseline="0" dirty="0"/>
              <a:t> </a:t>
            </a:r>
            <a:r>
              <a:rPr lang="en-US" baseline="0" dirty="0" err="1"/>
              <a:t>bao</a:t>
            </a:r>
            <a:r>
              <a:rPr lang="en-US" baseline="0" dirty="0"/>
              <a:t> </a:t>
            </a:r>
            <a:r>
              <a:rPr lang="en-US" baseline="0" dirty="0" err="1"/>
              <a:t>nhiêu</a:t>
            </a:r>
            <a:r>
              <a:rPr lang="en-US" baseline="0" dirty="0"/>
              <a:t> </a:t>
            </a:r>
            <a:r>
              <a:rPr lang="en-US" baseline="0" dirty="0" err="1"/>
              <a:t>nguyên</a:t>
            </a:r>
            <a:r>
              <a:rPr lang="en-US" baseline="0" dirty="0"/>
              <a:t> </a:t>
            </a:r>
            <a:r>
              <a:rPr lang="en-US" baseline="0" dirty="0" err="1"/>
              <a:t>tố</a:t>
            </a:r>
            <a:r>
              <a:rPr lang="en-US" baseline="0" dirty="0"/>
              <a:t> </a:t>
            </a:r>
            <a:r>
              <a:rPr lang="en-US" baseline="0" dirty="0" err="1"/>
              <a:t>khoáng</a:t>
            </a:r>
            <a:r>
              <a:rPr lang="en-US" baseline="0" dirty="0"/>
              <a:t> </a:t>
            </a:r>
            <a:r>
              <a:rPr lang="en-US" baseline="0" dirty="0" err="1"/>
              <a:t>cần</a:t>
            </a:r>
            <a:r>
              <a:rPr lang="en-US" baseline="0" dirty="0"/>
              <a:t> </a:t>
            </a:r>
            <a:r>
              <a:rPr lang="en-US" baseline="0" dirty="0" err="1"/>
              <a:t>thiết</a:t>
            </a:r>
            <a:r>
              <a:rPr lang="en-US"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a:t>Những</a:t>
            </a:r>
            <a:r>
              <a:rPr lang="en-US" baseline="0" dirty="0"/>
              <a:t> </a:t>
            </a:r>
            <a:r>
              <a:rPr lang="en-US" baseline="0" dirty="0" err="1"/>
              <a:t>nguyên</a:t>
            </a:r>
            <a:r>
              <a:rPr lang="en-US" baseline="0" dirty="0"/>
              <a:t> </a:t>
            </a:r>
            <a:r>
              <a:rPr lang="en-US" baseline="0" dirty="0" err="1"/>
              <a:t>tố</a:t>
            </a:r>
            <a:r>
              <a:rPr lang="en-US" baseline="0" dirty="0"/>
              <a:t> </a:t>
            </a:r>
            <a:r>
              <a:rPr lang="en-US" baseline="0" dirty="0" err="1"/>
              <a:t>này</a:t>
            </a:r>
            <a:r>
              <a:rPr lang="en-US" baseline="0" dirty="0"/>
              <a:t> </a:t>
            </a:r>
            <a:r>
              <a:rPr lang="en-US" baseline="0" dirty="0" err="1"/>
              <a:t>còn</a:t>
            </a:r>
            <a:r>
              <a:rPr lang="en-US" baseline="0" dirty="0"/>
              <a:t> </a:t>
            </a:r>
            <a:r>
              <a:rPr lang="en-US" baseline="0" dirty="0" err="1"/>
              <a:t>gọi</a:t>
            </a:r>
            <a:r>
              <a:rPr lang="en-US" baseline="0" dirty="0"/>
              <a:t> </a:t>
            </a:r>
            <a:r>
              <a:rPr lang="en-US" baseline="0" dirty="0" err="1"/>
              <a:t>là</a:t>
            </a:r>
            <a:r>
              <a:rPr lang="en-US" baseline="0" dirty="0"/>
              <a:t> </a:t>
            </a:r>
            <a:r>
              <a:rPr lang="en-US" baseline="0" dirty="0" err="1"/>
              <a:t>nguyên</a:t>
            </a:r>
            <a:r>
              <a:rPr lang="en-US" baseline="0" dirty="0"/>
              <a:t> </a:t>
            </a:r>
            <a:r>
              <a:rPr lang="en-US" baseline="0" dirty="0" err="1"/>
              <a:t>tố</a:t>
            </a:r>
            <a:r>
              <a:rPr lang="en-US" baseline="0" dirty="0"/>
              <a:t> </a:t>
            </a:r>
            <a:r>
              <a:rPr lang="en-US" baseline="0" dirty="0" err="1"/>
              <a:t>dinh</a:t>
            </a:r>
            <a:r>
              <a:rPr lang="en-US" baseline="0" dirty="0"/>
              <a:t> </a:t>
            </a:r>
            <a:r>
              <a:rPr lang="en-US" baseline="0" dirty="0" err="1"/>
              <a:t>dưỡng</a:t>
            </a:r>
            <a:r>
              <a:rPr lang="en-US" baseline="0" dirty="0"/>
              <a:t> </a:t>
            </a:r>
            <a:r>
              <a:rPr lang="en-US" baseline="0" dirty="0" err="1"/>
              <a:t>khoáng</a:t>
            </a:r>
            <a:r>
              <a:rPr lang="en-US" baseline="0" dirty="0"/>
              <a:t> </a:t>
            </a:r>
            <a:r>
              <a:rPr lang="en-US" baseline="0" dirty="0" err="1"/>
              <a:t>thiết</a:t>
            </a:r>
            <a:r>
              <a:rPr lang="en-US" baseline="0" dirty="0"/>
              <a:t> </a:t>
            </a:r>
            <a:r>
              <a:rPr lang="en-US" baseline="0" dirty="0" err="1"/>
              <a:t>yếu</a:t>
            </a:r>
            <a:r>
              <a:rPr lang="en-US" baseline="0" dirty="0"/>
              <a:t> </a:t>
            </a:r>
            <a:r>
              <a:rPr lang="en-US" baseline="0" dirty="0" err="1"/>
              <a:t>cho</a:t>
            </a:r>
            <a:r>
              <a:rPr lang="en-US" baseline="0" dirty="0"/>
              <a:t> </a:t>
            </a:r>
            <a:r>
              <a:rPr lang="en-US" baseline="0" dirty="0" err="1"/>
              <a:t>cây</a:t>
            </a:r>
            <a:r>
              <a:rPr lang="en-US"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a:t>
            </a:r>
            <a:r>
              <a:rPr lang="en-US" baseline="0" dirty="0" err="1"/>
              <a:t>Thế</a:t>
            </a:r>
            <a:r>
              <a:rPr lang="en-US" baseline="0" dirty="0"/>
              <a:t> </a:t>
            </a:r>
            <a:r>
              <a:rPr lang="en-US" baseline="0" dirty="0" err="1"/>
              <a:t>nào</a:t>
            </a:r>
            <a:r>
              <a:rPr lang="en-US" baseline="0" dirty="0"/>
              <a:t> </a:t>
            </a:r>
            <a:r>
              <a:rPr lang="en-US" baseline="0" dirty="0" err="1"/>
              <a:t>là</a:t>
            </a:r>
            <a:r>
              <a:rPr lang="en-US" baseline="0" dirty="0"/>
              <a:t> </a:t>
            </a:r>
            <a:r>
              <a:rPr lang="en-US" baseline="0" dirty="0" err="1"/>
              <a:t>nguyên</a:t>
            </a:r>
            <a:r>
              <a:rPr lang="en-US" baseline="0" dirty="0"/>
              <a:t> </a:t>
            </a:r>
            <a:r>
              <a:rPr lang="en-US" baseline="0" dirty="0" err="1"/>
              <a:t>tố</a:t>
            </a:r>
            <a:r>
              <a:rPr lang="en-US" baseline="0" dirty="0"/>
              <a:t> </a:t>
            </a:r>
            <a:r>
              <a:rPr lang="en-US" baseline="0" dirty="0" err="1"/>
              <a:t>dinh</a:t>
            </a:r>
            <a:r>
              <a:rPr lang="en-US" baseline="0" dirty="0"/>
              <a:t> </a:t>
            </a:r>
            <a:r>
              <a:rPr lang="en-US" baseline="0" dirty="0" err="1"/>
              <a:t>dưỡng</a:t>
            </a:r>
            <a:r>
              <a:rPr lang="en-US" baseline="0" dirty="0"/>
              <a:t> </a:t>
            </a:r>
            <a:r>
              <a:rPr lang="en-US" baseline="0" dirty="0" err="1"/>
              <a:t>khoáng</a:t>
            </a:r>
            <a:r>
              <a:rPr lang="en-US" baseline="0" dirty="0"/>
              <a:t> </a:t>
            </a:r>
            <a:r>
              <a:rPr lang="en-US" baseline="0" dirty="0" err="1"/>
              <a:t>thiết</a:t>
            </a:r>
            <a:r>
              <a:rPr lang="en-US" baseline="0" dirty="0"/>
              <a:t> </a:t>
            </a:r>
            <a:r>
              <a:rPr lang="en-US" baseline="0" dirty="0" err="1"/>
              <a:t>yếu</a:t>
            </a:r>
            <a:r>
              <a:rPr lang="en-US" baseline="0" dirty="0"/>
              <a:t>?</a:t>
            </a:r>
            <a:endParaRPr lang="en-US" dirty="0"/>
          </a:p>
          <a:p>
            <a:r>
              <a:rPr lang="en-US" dirty="0"/>
              <a:t>(Cho </a:t>
            </a:r>
            <a:r>
              <a:rPr lang="en-US" dirty="0" err="1"/>
              <a:t>hs</a:t>
            </a:r>
            <a:r>
              <a:rPr lang="en-US" dirty="0"/>
              <a:t> </a:t>
            </a:r>
            <a:r>
              <a:rPr lang="en-US" dirty="0" err="1"/>
              <a:t>ghi</a:t>
            </a:r>
            <a:r>
              <a:rPr lang="en-US" dirty="0"/>
              <a:t> </a:t>
            </a:r>
            <a:r>
              <a:rPr lang="en-US" dirty="0" err="1"/>
              <a:t>nọi</a:t>
            </a:r>
            <a:r>
              <a:rPr lang="en-US" baseline="0" dirty="0"/>
              <a:t> dung </a:t>
            </a:r>
            <a:r>
              <a:rPr lang="en-US" baseline="0" dirty="0" err="1"/>
              <a:t>từ</a:t>
            </a:r>
            <a:r>
              <a:rPr lang="en-US" baseline="0" dirty="0"/>
              <a:t> </a:t>
            </a:r>
            <a:r>
              <a:rPr lang="en-US" baseline="0" dirty="0" err="1"/>
              <a:t>sgk</a:t>
            </a:r>
            <a:r>
              <a:rPr lang="en-US" baseline="0" dirty="0"/>
              <a:t>)</a:t>
            </a:r>
            <a:endParaRPr lang="en-US" dirty="0"/>
          </a:p>
        </p:txBody>
      </p:sp>
      <p:sp>
        <p:nvSpPr>
          <p:cNvPr id="4" name="Slide Number Placeholder 3"/>
          <p:cNvSpPr>
            <a:spLocks noGrp="1"/>
          </p:cNvSpPr>
          <p:nvPr>
            <p:ph type="sldNum" sz="quarter" idx="10"/>
          </p:nvPr>
        </p:nvSpPr>
        <p:spPr/>
        <p:txBody>
          <a:bodyPr/>
          <a:lstStyle/>
          <a:p>
            <a:fld id="{4457F268-A2C7-4207-9BC6-F523197D0158}" type="slidenum">
              <a:rPr lang="en-US" smtClean="0"/>
              <a:t>4</a:t>
            </a:fld>
            <a:endParaRPr lang="en-US"/>
          </a:p>
        </p:txBody>
      </p:sp>
    </p:spTree>
    <p:extLst>
      <p:ext uri="{BB962C8B-B14F-4D97-AF65-F5344CB8AC3E}">
        <p14:creationId xmlns:p14="http://schemas.microsoft.com/office/powerpoint/2010/main" val="2036268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Các</a:t>
            </a:r>
            <a:r>
              <a:rPr lang="en-US" dirty="0"/>
              <a:t> NTDD </a:t>
            </a:r>
            <a:r>
              <a:rPr lang="en-US" dirty="0" err="1"/>
              <a:t>Khoáng</a:t>
            </a:r>
            <a:r>
              <a:rPr lang="en-US" dirty="0"/>
              <a:t> </a:t>
            </a:r>
            <a:r>
              <a:rPr lang="en-US" dirty="0" err="1"/>
              <a:t>rất</a:t>
            </a:r>
            <a:r>
              <a:rPr lang="en-US" dirty="0"/>
              <a:t> </a:t>
            </a:r>
            <a:r>
              <a:rPr lang="en-US" dirty="0" err="1"/>
              <a:t>cần</a:t>
            </a:r>
            <a:r>
              <a:rPr lang="en-US" dirty="0"/>
              <a:t> </a:t>
            </a:r>
            <a:r>
              <a:rPr lang="en-US" dirty="0" err="1"/>
              <a:t>thiết</a:t>
            </a:r>
            <a:r>
              <a:rPr lang="en-US" dirty="0"/>
              <a:t> </a:t>
            </a:r>
            <a:r>
              <a:rPr lang="en-US" dirty="0" err="1"/>
              <a:t>cho</a:t>
            </a:r>
            <a:r>
              <a:rPr lang="en-US" dirty="0"/>
              <a:t> </a:t>
            </a:r>
            <a:r>
              <a:rPr lang="en-US" dirty="0" err="1"/>
              <a:t>sự</a:t>
            </a:r>
            <a:r>
              <a:rPr lang="en-US" dirty="0"/>
              <a:t> </a:t>
            </a:r>
            <a:r>
              <a:rPr lang="en-US" dirty="0" err="1"/>
              <a:t>sinh</a:t>
            </a:r>
            <a:r>
              <a:rPr lang="en-US" dirty="0"/>
              <a:t> </a:t>
            </a:r>
            <a:r>
              <a:rPr lang="en-US" dirty="0" err="1"/>
              <a:t>truong</a:t>
            </a:r>
            <a:r>
              <a:rPr lang="en-US" dirty="0"/>
              <a:t> </a:t>
            </a:r>
            <a:r>
              <a:rPr lang="en-US" dirty="0" err="1"/>
              <a:t>va</a:t>
            </a:r>
            <a:r>
              <a:rPr lang="en-US" dirty="0"/>
              <a:t> phat </a:t>
            </a:r>
            <a:r>
              <a:rPr lang="en-US" dirty="0" err="1"/>
              <a:t>trien</a:t>
            </a:r>
            <a:r>
              <a:rPr lang="en-US" dirty="0"/>
              <a:t> </a:t>
            </a:r>
            <a:r>
              <a:rPr lang="en-US" dirty="0" err="1"/>
              <a:t>cua</a:t>
            </a:r>
            <a:r>
              <a:rPr lang="en-US" dirty="0"/>
              <a:t> </a:t>
            </a:r>
            <a:r>
              <a:rPr lang="en-US" dirty="0" err="1"/>
              <a:t>cây</a:t>
            </a:r>
            <a:r>
              <a:rPr lang="en-US" dirty="0"/>
              <a:t>, </a:t>
            </a:r>
            <a:r>
              <a:rPr lang="en-US" dirty="0" err="1"/>
              <a:t>thiếu</a:t>
            </a:r>
            <a:r>
              <a:rPr lang="en-US" dirty="0"/>
              <a:t> </a:t>
            </a:r>
            <a:r>
              <a:rPr lang="en-US" dirty="0" err="1"/>
              <a:t>một</a:t>
            </a:r>
            <a:r>
              <a:rPr lang="en-US" dirty="0"/>
              <a:t> </a:t>
            </a:r>
            <a:r>
              <a:rPr lang="en-US" dirty="0" err="1"/>
              <a:t>nguyen</a:t>
            </a:r>
            <a:r>
              <a:rPr lang="en-US" dirty="0"/>
              <a:t> </a:t>
            </a:r>
            <a:r>
              <a:rPr lang="en-US" dirty="0" err="1"/>
              <a:t>tố</a:t>
            </a:r>
            <a:r>
              <a:rPr lang="en-US" dirty="0"/>
              <a:t> </a:t>
            </a:r>
            <a:r>
              <a:rPr lang="en-US" dirty="0" err="1"/>
              <a:t>thôi</a:t>
            </a:r>
            <a:r>
              <a:rPr lang="en-US" dirty="0"/>
              <a:t> </a:t>
            </a:r>
            <a:r>
              <a:rPr lang="en-US" dirty="0" err="1"/>
              <a:t>sinh</a:t>
            </a:r>
            <a:r>
              <a:rPr lang="en-US" dirty="0"/>
              <a:t> tr</a:t>
            </a:r>
            <a:r>
              <a:rPr lang="vi-VN" dirty="0"/>
              <a:t>ư</a:t>
            </a:r>
            <a:r>
              <a:rPr lang="en-US" dirty="0" err="1"/>
              <a:t>ơng</a:t>
            </a:r>
            <a:r>
              <a:rPr lang="en-US" dirty="0"/>
              <a:t> </a:t>
            </a:r>
            <a:r>
              <a:rPr lang="en-US" dirty="0" err="1"/>
              <a:t>của</a:t>
            </a:r>
            <a:r>
              <a:rPr lang="en-US" dirty="0"/>
              <a:t> </a:t>
            </a:r>
            <a:r>
              <a:rPr lang="en-US" dirty="0" err="1"/>
              <a:t>cây</a:t>
            </a:r>
            <a:r>
              <a:rPr lang="en-US" dirty="0"/>
              <a:t> </a:t>
            </a:r>
            <a:r>
              <a:rPr lang="en-US" dirty="0" err="1"/>
              <a:t>cũng</a:t>
            </a:r>
            <a:r>
              <a:rPr lang="en-US" dirty="0"/>
              <a:t> </a:t>
            </a:r>
            <a:r>
              <a:rPr lang="en-US" dirty="0" err="1"/>
              <a:t>bị</a:t>
            </a:r>
            <a:r>
              <a:rPr lang="en-US" dirty="0"/>
              <a:t> </a:t>
            </a:r>
            <a:r>
              <a:rPr lang="en-US" dirty="0" err="1"/>
              <a:t>châm</a:t>
            </a:r>
            <a:r>
              <a:rPr lang="en-US" dirty="0"/>
              <a:t> </a:t>
            </a:r>
            <a:r>
              <a:rPr lang="en-US" dirty="0" err="1"/>
              <a:t>lại</a:t>
            </a:r>
            <a:r>
              <a:rPr lang="en-US" dirty="0"/>
              <a:t>, </a:t>
            </a:r>
            <a:r>
              <a:rPr lang="en-US" dirty="0" err="1"/>
              <a:t>năng</a:t>
            </a:r>
            <a:r>
              <a:rPr lang="en-US" dirty="0"/>
              <a:t> </a:t>
            </a:r>
            <a:r>
              <a:rPr lang="en-US" dirty="0" err="1"/>
              <a:t>suát</a:t>
            </a:r>
            <a:r>
              <a:rPr lang="en-US" dirty="0"/>
              <a:t> </a:t>
            </a:r>
            <a:r>
              <a:rPr lang="en-US" dirty="0" err="1"/>
              <a:t>giảm</a:t>
            </a:r>
            <a:endParaRPr lang="en-US" dirty="0"/>
          </a:p>
        </p:txBody>
      </p:sp>
      <p:sp>
        <p:nvSpPr>
          <p:cNvPr id="4" name="Slide Number Placeholder 3"/>
          <p:cNvSpPr>
            <a:spLocks noGrp="1"/>
          </p:cNvSpPr>
          <p:nvPr>
            <p:ph type="sldNum" sz="quarter" idx="5"/>
          </p:nvPr>
        </p:nvSpPr>
        <p:spPr/>
        <p:txBody>
          <a:bodyPr/>
          <a:lstStyle/>
          <a:p>
            <a:fld id="{4457F268-A2C7-4207-9BC6-F523197D0158}" type="slidenum">
              <a:rPr lang="en-US" smtClean="0"/>
              <a:t>6</a:t>
            </a:fld>
            <a:endParaRPr lang="en-US"/>
          </a:p>
        </p:txBody>
      </p:sp>
    </p:spTree>
    <p:extLst>
      <p:ext uri="{BB962C8B-B14F-4D97-AF65-F5344CB8AC3E}">
        <p14:creationId xmlns:p14="http://schemas.microsoft.com/office/powerpoint/2010/main" val="453250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57F268-A2C7-4207-9BC6-F523197D0158}" type="slidenum">
              <a:rPr lang="en-US" smtClean="0"/>
              <a:t>7</a:t>
            </a:fld>
            <a:endParaRPr lang="en-US"/>
          </a:p>
        </p:txBody>
      </p:sp>
    </p:spTree>
    <p:extLst>
      <p:ext uri="{BB962C8B-B14F-4D97-AF65-F5344CB8AC3E}">
        <p14:creationId xmlns:p14="http://schemas.microsoft.com/office/powerpoint/2010/main" val="611170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Hàm</a:t>
            </a:r>
            <a:r>
              <a:rPr lang="en-US" baseline="0" dirty="0"/>
              <a:t> </a:t>
            </a:r>
            <a:r>
              <a:rPr lang="en-US" baseline="0" dirty="0" err="1"/>
              <a:t>lượng</a:t>
            </a:r>
            <a:r>
              <a:rPr lang="en-US" baseline="0" dirty="0"/>
              <a:t> </a:t>
            </a:r>
            <a:r>
              <a:rPr lang="en-US" baseline="0" dirty="0" err="1"/>
              <a:t>các</a:t>
            </a:r>
            <a:r>
              <a:rPr lang="en-US" baseline="0" dirty="0"/>
              <a:t> ion </a:t>
            </a:r>
            <a:r>
              <a:rPr lang="en-US" baseline="0" dirty="0" err="1"/>
              <a:t>trong</a:t>
            </a:r>
            <a:r>
              <a:rPr lang="en-US" baseline="0" dirty="0"/>
              <a:t> </a:t>
            </a:r>
            <a:r>
              <a:rPr lang="en-US" baseline="0" dirty="0" err="1"/>
              <a:t>cây</a:t>
            </a:r>
            <a:r>
              <a:rPr lang="en-US" baseline="0" dirty="0"/>
              <a:t> </a:t>
            </a:r>
            <a:r>
              <a:rPr lang="en-US" baseline="0" dirty="0" err="1"/>
              <a:t>có</a:t>
            </a:r>
            <a:r>
              <a:rPr lang="en-US" baseline="0" dirty="0"/>
              <a:t> </a:t>
            </a:r>
            <a:r>
              <a:rPr lang="en-US" baseline="0" dirty="0" err="1"/>
              <a:t>bằng</a:t>
            </a:r>
            <a:r>
              <a:rPr lang="en-US" baseline="0" dirty="0"/>
              <a:t> </a:t>
            </a:r>
            <a:r>
              <a:rPr lang="en-US" baseline="0" dirty="0" err="1"/>
              <a:t>nhau</a:t>
            </a:r>
            <a:r>
              <a:rPr lang="en-US" baseline="0" dirty="0"/>
              <a:t> hay </a:t>
            </a:r>
            <a:r>
              <a:rPr lang="en-US" baseline="0" dirty="0" err="1"/>
              <a:t>không</a:t>
            </a:r>
            <a:r>
              <a:rPr lang="en-US" baseline="0" dirty="0"/>
              <a:t>? k</a:t>
            </a:r>
          </a:p>
          <a:p>
            <a:r>
              <a:rPr lang="en-US" baseline="0" dirty="0"/>
              <a:t>?</a:t>
            </a:r>
            <a:r>
              <a:rPr lang="en-US" baseline="0" dirty="0" err="1"/>
              <a:t>Trong</a:t>
            </a:r>
            <a:r>
              <a:rPr lang="en-US" baseline="0" dirty="0"/>
              <a:t> </a:t>
            </a:r>
            <a:r>
              <a:rPr lang="en-US" baseline="0" dirty="0" err="1"/>
              <a:t>cây</a:t>
            </a:r>
            <a:r>
              <a:rPr lang="en-US" baseline="0" dirty="0"/>
              <a:t> </a:t>
            </a:r>
            <a:r>
              <a:rPr lang="en-US" baseline="0" dirty="0" err="1"/>
              <a:t>chất</a:t>
            </a:r>
            <a:r>
              <a:rPr lang="en-US" baseline="0" dirty="0"/>
              <a:t> </a:t>
            </a:r>
            <a:r>
              <a:rPr lang="en-US" baseline="0" dirty="0" err="1"/>
              <a:t>dinh</a:t>
            </a:r>
            <a:r>
              <a:rPr lang="en-US" baseline="0" dirty="0"/>
              <a:t> </a:t>
            </a:r>
            <a:r>
              <a:rPr lang="en-US" baseline="0" dirty="0" err="1"/>
              <a:t>dưỡng</a:t>
            </a:r>
            <a:r>
              <a:rPr lang="en-US" baseline="0" dirty="0"/>
              <a:t> </a:t>
            </a:r>
            <a:r>
              <a:rPr lang="en-US" baseline="0" dirty="0" err="1"/>
              <a:t>khoáng</a:t>
            </a:r>
            <a:r>
              <a:rPr lang="en-US" baseline="0" dirty="0"/>
              <a:t> </a:t>
            </a:r>
            <a:r>
              <a:rPr lang="en-US" baseline="0" dirty="0" err="1"/>
              <a:t>được</a:t>
            </a:r>
            <a:r>
              <a:rPr lang="en-US" baseline="0" dirty="0"/>
              <a:t> chia </a:t>
            </a:r>
            <a:r>
              <a:rPr lang="en-US" baseline="0" dirty="0" err="1"/>
              <a:t>làm</a:t>
            </a:r>
            <a:r>
              <a:rPr lang="en-US" baseline="0" dirty="0"/>
              <a:t> </a:t>
            </a:r>
            <a:r>
              <a:rPr lang="en-US" baseline="0" dirty="0" err="1"/>
              <a:t>mấy</a:t>
            </a:r>
            <a:r>
              <a:rPr lang="en-US" baseline="0" dirty="0"/>
              <a:t> </a:t>
            </a:r>
            <a:r>
              <a:rPr lang="en-US" baseline="0" dirty="0" err="1"/>
              <a:t>nhóm</a:t>
            </a:r>
            <a:r>
              <a:rPr lang="en-US" baseline="0" dirty="0"/>
              <a:t>? -2 </a:t>
            </a:r>
            <a:r>
              <a:rPr lang="en-US" baseline="0" dirty="0" err="1"/>
              <a:t>nhóm</a:t>
            </a:r>
            <a:r>
              <a:rPr lang="en-US" baseline="0" dirty="0"/>
              <a:t>: </a:t>
            </a:r>
            <a:r>
              <a:rPr lang="en-US" baseline="0" dirty="0" err="1"/>
              <a:t>đại</a:t>
            </a:r>
            <a:r>
              <a:rPr lang="en-US" baseline="0" dirty="0"/>
              <a:t> </a:t>
            </a:r>
            <a:r>
              <a:rPr lang="en-US" baseline="0" dirty="0" err="1"/>
              <a:t>lượng</a:t>
            </a:r>
            <a:r>
              <a:rPr lang="en-US" baseline="0" dirty="0"/>
              <a:t> </a:t>
            </a:r>
            <a:r>
              <a:rPr lang="en-US" baseline="0" dirty="0" err="1"/>
              <a:t>và</a:t>
            </a:r>
            <a:r>
              <a:rPr lang="en-US" baseline="0" dirty="0"/>
              <a:t> vi </a:t>
            </a:r>
            <a:r>
              <a:rPr lang="en-US" baseline="0" dirty="0" err="1"/>
              <a:t>lượng</a:t>
            </a:r>
            <a:endParaRPr lang="en-US" baseline="0" dirty="0"/>
          </a:p>
          <a:p>
            <a:r>
              <a:rPr lang="en-US" baseline="0" dirty="0"/>
              <a:t>-</a:t>
            </a:r>
            <a:r>
              <a:rPr lang="en-US" baseline="0" dirty="0" err="1"/>
              <a:t>Thế</a:t>
            </a:r>
            <a:r>
              <a:rPr lang="en-US" baseline="0" dirty="0"/>
              <a:t> </a:t>
            </a:r>
            <a:r>
              <a:rPr lang="en-US" baseline="0" dirty="0" err="1"/>
              <a:t>nào</a:t>
            </a:r>
            <a:r>
              <a:rPr lang="en-US" baseline="0" dirty="0"/>
              <a:t> </a:t>
            </a:r>
            <a:r>
              <a:rPr lang="en-US" baseline="0" dirty="0" err="1"/>
              <a:t>là</a:t>
            </a:r>
            <a:r>
              <a:rPr lang="en-US" baseline="0" dirty="0"/>
              <a:t> </a:t>
            </a:r>
            <a:r>
              <a:rPr lang="en-US" baseline="0" dirty="0" err="1"/>
              <a:t>nguyên</a:t>
            </a:r>
            <a:r>
              <a:rPr lang="en-US" baseline="0" dirty="0"/>
              <a:t> </a:t>
            </a:r>
            <a:r>
              <a:rPr lang="en-US" baseline="0" dirty="0" err="1"/>
              <a:t>tố</a:t>
            </a:r>
            <a:r>
              <a:rPr lang="en-US" baseline="0" dirty="0"/>
              <a:t> </a:t>
            </a:r>
            <a:r>
              <a:rPr lang="en-US" baseline="0" dirty="0" err="1"/>
              <a:t>đại</a:t>
            </a:r>
            <a:r>
              <a:rPr lang="en-US" baseline="0" dirty="0"/>
              <a:t> </a:t>
            </a:r>
            <a:r>
              <a:rPr lang="en-US" baseline="0" dirty="0" err="1"/>
              <a:t>lượng</a:t>
            </a:r>
            <a:r>
              <a:rPr lang="en-US" baseline="0" dirty="0"/>
              <a:t> </a:t>
            </a:r>
            <a:r>
              <a:rPr lang="en-US" baseline="0" dirty="0" err="1"/>
              <a:t>và</a:t>
            </a:r>
            <a:r>
              <a:rPr lang="en-US" baseline="0" dirty="0"/>
              <a:t> vi </a:t>
            </a:r>
            <a:r>
              <a:rPr lang="en-US" baseline="0" dirty="0" err="1"/>
              <a:t>lượng</a:t>
            </a:r>
            <a:r>
              <a:rPr lang="en-US" baseline="0" dirty="0"/>
              <a:t>? </a:t>
            </a:r>
            <a:r>
              <a:rPr lang="en-US" baseline="0" dirty="0" err="1"/>
              <a:t>Nguyên</a:t>
            </a:r>
            <a:r>
              <a:rPr lang="en-US" baseline="0" dirty="0"/>
              <a:t> </a:t>
            </a:r>
            <a:r>
              <a:rPr lang="en-US" baseline="0" dirty="0" err="1"/>
              <a:t>tố</a:t>
            </a:r>
            <a:r>
              <a:rPr lang="en-US" baseline="0" dirty="0"/>
              <a:t> </a:t>
            </a:r>
            <a:r>
              <a:rPr lang="en-US" baseline="0" dirty="0" err="1"/>
              <a:t>địa</a:t>
            </a:r>
            <a:r>
              <a:rPr lang="en-US" baseline="0" dirty="0"/>
              <a:t> </a:t>
            </a:r>
            <a:r>
              <a:rPr lang="en-US" baseline="0" dirty="0" err="1"/>
              <a:t>lượng</a:t>
            </a:r>
            <a:r>
              <a:rPr lang="en-US" baseline="0" dirty="0"/>
              <a:t>: </a:t>
            </a:r>
            <a:r>
              <a:rPr lang="en-US" baseline="0" dirty="0" err="1"/>
              <a:t>hàm</a:t>
            </a:r>
            <a:r>
              <a:rPr lang="en-US" baseline="0" dirty="0"/>
              <a:t> </a:t>
            </a:r>
            <a:r>
              <a:rPr lang="en-US" baseline="0" dirty="0" err="1"/>
              <a:t>lượng</a:t>
            </a:r>
            <a:r>
              <a:rPr lang="en-US" baseline="0" dirty="0"/>
              <a:t> </a:t>
            </a:r>
            <a:r>
              <a:rPr lang="en-US" baseline="0" dirty="0" err="1"/>
              <a:t>chất</a:t>
            </a:r>
            <a:r>
              <a:rPr lang="en-US" baseline="0" dirty="0"/>
              <a:t> </a:t>
            </a:r>
            <a:r>
              <a:rPr lang="en-US" baseline="0" dirty="0" err="1"/>
              <a:t>khô</a:t>
            </a:r>
            <a:r>
              <a:rPr lang="en-US" baseline="0" dirty="0"/>
              <a:t> &gt;0,01%; vi </a:t>
            </a:r>
            <a:r>
              <a:rPr lang="en-US" baseline="0" dirty="0" err="1"/>
              <a:t>lượng</a:t>
            </a:r>
            <a:r>
              <a:rPr lang="en-US" baseline="0" dirty="0"/>
              <a:t>: </a:t>
            </a:r>
            <a:r>
              <a:rPr lang="en-US" baseline="0" dirty="0" err="1"/>
              <a:t>hàm</a:t>
            </a:r>
            <a:r>
              <a:rPr lang="en-US" baseline="0" dirty="0"/>
              <a:t> </a:t>
            </a:r>
            <a:r>
              <a:rPr lang="en-US" baseline="0" dirty="0" err="1"/>
              <a:t>lượng</a:t>
            </a:r>
            <a:r>
              <a:rPr lang="en-US" baseline="0" dirty="0"/>
              <a:t> </a:t>
            </a:r>
            <a:r>
              <a:rPr lang="en-US" baseline="0" dirty="0" err="1"/>
              <a:t>chất</a:t>
            </a:r>
            <a:r>
              <a:rPr lang="en-US" baseline="0" dirty="0"/>
              <a:t> </a:t>
            </a:r>
            <a:r>
              <a:rPr lang="en-US" baseline="0" dirty="0" err="1"/>
              <a:t>khô</a:t>
            </a:r>
            <a:r>
              <a:rPr lang="en-US" baseline="0" dirty="0"/>
              <a:t> =&lt; 0,01%</a:t>
            </a:r>
            <a:endParaRPr lang="en-US" dirty="0"/>
          </a:p>
        </p:txBody>
      </p:sp>
      <p:sp>
        <p:nvSpPr>
          <p:cNvPr id="4" name="Slide Number Placeholder 3"/>
          <p:cNvSpPr>
            <a:spLocks noGrp="1"/>
          </p:cNvSpPr>
          <p:nvPr>
            <p:ph type="sldNum" sz="quarter" idx="10"/>
          </p:nvPr>
        </p:nvSpPr>
        <p:spPr/>
        <p:txBody>
          <a:bodyPr/>
          <a:lstStyle/>
          <a:p>
            <a:fld id="{9F0CF94F-5C73-4264-84CE-223AB9AEAE23}" type="slidenum">
              <a:rPr lang="en-US" smtClean="0"/>
              <a:t>8</a:t>
            </a:fld>
            <a:endParaRPr lang="en-US"/>
          </a:p>
        </p:txBody>
      </p:sp>
    </p:spTree>
    <p:extLst>
      <p:ext uri="{BB962C8B-B14F-4D97-AF65-F5344CB8AC3E}">
        <p14:creationId xmlns:p14="http://schemas.microsoft.com/office/powerpoint/2010/main" val="2245523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57F268-A2C7-4207-9BC6-F523197D0158}" type="slidenum">
              <a:rPr lang="en-US" smtClean="0"/>
              <a:t>10</a:t>
            </a:fld>
            <a:endParaRPr lang="en-US"/>
          </a:p>
        </p:txBody>
      </p:sp>
    </p:spTree>
    <p:extLst>
      <p:ext uri="{BB962C8B-B14F-4D97-AF65-F5344CB8AC3E}">
        <p14:creationId xmlns:p14="http://schemas.microsoft.com/office/powerpoint/2010/main" val="1591163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57F268-A2C7-4207-9BC6-F523197D0158}" type="slidenum">
              <a:rPr lang="en-US" smtClean="0"/>
              <a:t>12</a:t>
            </a:fld>
            <a:endParaRPr lang="en-US"/>
          </a:p>
        </p:txBody>
      </p:sp>
    </p:spTree>
    <p:extLst>
      <p:ext uri="{BB962C8B-B14F-4D97-AF65-F5344CB8AC3E}">
        <p14:creationId xmlns:p14="http://schemas.microsoft.com/office/powerpoint/2010/main" val="3179767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N, P, K </a:t>
            </a:r>
            <a:r>
              <a:rPr lang="en-US" sz="1200" kern="1200" dirty="0" err="1">
                <a:solidFill>
                  <a:schemeClr val="tx1"/>
                </a:solidFill>
                <a:latin typeface="+mn-lt"/>
                <a:ea typeface="+mn-ea"/>
                <a:cs typeface="+mn-cs"/>
              </a:rPr>
              <a:t>là</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nguyên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tố</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đa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lượng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quan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trọng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nhất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của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cây</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Thiếu</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chúng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cây</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sẽ</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khó</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sinh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trưởng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và</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phát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triển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bình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thường</a:t>
            </a:r>
            <a:r>
              <a:rPr lang="en-US" sz="1200" kern="1200" dirty="0">
                <a:solidFill>
                  <a:schemeClr val="tx1"/>
                </a:solidFill>
                <a:latin typeface="+mn-lt"/>
                <a:ea typeface="+mn-ea"/>
                <a:cs typeface="+mn-cs"/>
              </a:rPr>
              <a:t>. TUY </a:t>
            </a:r>
            <a:r>
              <a:rPr lang="en-US" sz="1200" kern="1200" dirty="0" err="1">
                <a:solidFill>
                  <a:schemeClr val="tx1"/>
                </a:solidFill>
                <a:latin typeface="+mn-lt"/>
                <a:ea typeface="+mn-ea"/>
                <a:cs typeface="+mn-cs"/>
              </a:rPr>
              <a:t>nhiên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việc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thừa</a:t>
            </a:r>
            <a:r>
              <a:rPr lang="en-US" sz="1200" kern="1200" dirty="0">
                <a:solidFill>
                  <a:schemeClr val="tx1"/>
                </a:solidFill>
                <a:latin typeface="+mn-lt"/>
                <a:ea typeface="+mn-ea"/>
                <a:cs typeface="+mn-cs"/>
              </a:rPr>
              <a:t> P, K </a:t>
            </a:r>
            <a:r>
              <a:rPr lang="en-US" sz="1200" kern="1200" dirty="0" err="1">
                <a:solidFill>
                  <a:schemeClr val="tx1"/>
                </a:solidFill>
                <a:latin typeface="+mn-lt"/>
                <a:ea typeface="+mn-ea"/>
                <a:cs typeface="+mn-cs"/>
              </a:rPr>
              <a:t>lại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không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gây</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hại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cho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cây</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như</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thừa</a:t>
            </a:r>
            <a:r>
              <a:rPr lang="en-US" sz="1200" kern="1200" dirty="0">
                <a:solidFill>
                  <a:schemeClr val="tx1"/>
                </a:solidFill>
                <a:latin typeface="+mn-lt"/>
                <a:ea typeface="+mn-ea"/>
                <a:cs typeface="+mn-cs"/>
              </a:rPr>
              <a:t> N: </a:t>
            </a:r>
            <a:r>
              <a:rPr lang="vi-VN" sz="1200" dirty="0">
                <a:latin typeface="Calibri" pitchFamily="34" charset="0"/>
              </a:rPr>
              <a:t>  sẽ làm cây sinh trưởng quá mạnh, do thân lá tăng trưởng nhanh mà mô cơ giới kém hình thành nên cây rất yếu, dễ lốp đổ, dễ bị sâu bệnh tấn công.</a:t>
            </a:r>
            <a:endParaRPr lang="en-US" sz="1200" dirty="0">
              <a:latin typeface="Calibri" pitchFamily="34" charset="0"/>
            </a:endParaRPr>
          </a:p>
        </p:txBody>
      </p:sp>
      <p:sp>
        <p:nvSpPr>
          <p:cNvPr id="4" name="Slide Number Placeholder 3"/>
          <p:cNvSpPr>
            <a:spLocks noGrp="1"/>
          </p:cNvSpPr>
          <p:nvPr>
            <p:ph type="sldNum" sz="quarter" idx="10"/>
          </p:nvPr>
        </p:nvSpPr>
        <p:spPr/>
        <p:txBody>
          <a:bodyPr/>
          <a:lstStyle/>
          <a:p>
            <a:fld id="{4457F268-A2C7-4207-9BC6-F523197D0158}" type="slidenum">
              <a:rPr lang="en-US" smtClean="0"/>
              <a:t>16</a:t>
            </a:fld>
            <a:endParaRPr lang="en-US"/>
          </a:p>
        </p:txBody>
      </p:sp>
    </p:spTree>
    <p:extLst>
      <p:ext uri="{BB962C8B-B14F-4D97-AF65-F5344CB8AC3E}">
        <p14:creationId xmlns:p14="http://schemas.microsoft.com/office/powerpoint/2010/main" val="3037081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 </a:t>
            </a:r>
            <a:r>
              <a:rPr lang="en-US" dirty="0" err="1"/>
              <a:t>hs</a:t>
            </a:r>
            <a:r>
              <a:rPr lang="en-US" dirty="0"/>
              <a:t> </a:t>
            </a:r>
            <a:r>
              <a:rPr lang="en-US" dirty="0" err="1"/>
              <a:t>ghi</a:t>
            </a:r>
            <a:r>
              <a:rPr lang="en-US" dirty="0"/>
              <a:t> </a:t>
            </a:r>
            <a:r>
              <a:rPr lang="en-US" dirty="0" err="1"/>
              <a:t>bài</a:t>
            </a:r>
            <a:endParaRPr lang="en-US" dirty="0"/>
          </a:p>
        </p:txBody>
      </p:sp>
      <p:sp>
        <p:nvSpPr>
          <p:cNvPr id="4" name="Slide Number Placeholder 3"/>
          <p:cNvSpPr>
            <a:spLocks noGrp="1"/>
          </p:cNvSpPr>
          <p:nvPr>
            <p:ph type="sldNum" sz="quarter" idx="10"/>
          </p:nvPr>
        </p:nvSpPr>
        <p:spPr/>
        <p:txBody>
          <a:bodyPr/>
          <a:lstStyle/>
          <a:p>
            <a:fld id="{4457F268-A2C7-4207-9BC6-F523197D0158}" type="slidenum">
              <a:rPr lang="en-US" smtClean="0"/>
              <a:t>23</a:t>
            </a:fld>
            <a:endParaRPr lang="en-US"/>
          </a:p>
        </p:txBody>
      </p:sp>
    </p:spTree>
    <p:extLst>
      <p:ext uri="{BB962C8B-B14F-4D97-AF65-F5344CB8AC3E}">
        <p14:creationId xmlns:p14="http://schemas.microsoft.com/office/powerpoint/2010/main" val="1458191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E42C6F-3CC5-441E-B198-2FB9BE92EF2D}"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5A474-B860-4356-AD1E-57777ECB2414}" type="slidenum">
              <a:rPr lang="en-US" smtClean="0"/>
              <a:t>‹#›</a:t>
            </a:fld>
            <a:endParaRPr lang="en-US"/>
          </a:p>
        </p:txBody>
      </p:sp>
    </p:spTree>
    <p:extLst>
      <p:ext uri="{BB962C8B-B14F-4D97-AF65-F5344CB8AC3E}">
        <p14:creationId xmlns:p14="http://schemas.microsoft.com/office/powerpoint/2010/main" val="3595079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E42C6F-3CC5-441E-B198-2FB9BE92EF2D}"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5A474-B860-4356-AD1E-57777ECB2414}" type="slidenum">
              <a:rPr lang="en-US" smtClean="0"/>
              <a:t>‹#›</a:t>
            </a:fld>
            <a:endParaRPr lang="en-US"/>
          </a:p>
        </p:txBody>
      </p:sp>
    </p:spTree>
    <p:extLst>
      <p:ext uri="{BB962C8B-B14F-4D97-AF65-F5344CB8AC3E}">
        <p14:creationId xmlns:p14="http://schemas.microsoft.com/office/powerpoint/2010/main" val="2557218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E42C6F-3CC5-441E-B198-2FB9BE92EF2D}"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5A474-B860-4356-AD1E-57777ECB2414}" type="slidenum">
              <a:rPr lang="en-US" smtClean="0"/>
              <a:t>‹#›</a:t>
            </a:fld>
            <a:endParaRPr lang="en-US"/>
          </a:p>
        </p:txBody>
      </p:sp>
    </p:spTree>
    <p:extLst>
      <p:ext uri="{BB962C8B-B14F-4D97-AF65-F5344CB8AC3E}">
        <p14:creationId xmlns:p14="http://schemas.microsoft.com/office/powerpoint/2010/main" val="1130693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0052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E42C6F-3CC5-441E-B198-2FB9BE92EF2D}"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5A474-B860-4356-AD1E-57777ECB2414}" type="slidenum">
              <a:rPr lang="en-US" smtClean="0"/>
              <a:t>‹#›</a:t>
            </a:fld>
            <a:endParaRPr lang="en-US"/>
          </a:p>
        </p:txBody>
      </p:sp>
    </p:spTree>
    <p:extLst>
      <p:ext uri="{BB962C8B-B14F-4D97-AF65-F5344CB8AC3E}">
        <p14:creationId xmlns:p14="http://schemas.microsoft.com/office/powerpoint/2010/main" val="176890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E42C6F-3CC5-441E-B198-2FB9BE92EF2D}" type="datetimeFigureOut">
              <a:rPr lang="en-US" smtClean="0"/>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5A474-B860-4356-AD1E-57777ECB2414}" type="slidenum">
              <a:rPr lang="en-US" smtClean="0"/>
              <a:t>‹#›</a:t>
            </a:fld>
            <a:endParaRPr lang="en-US"/>
          </a:p>
        </p:txBody>
      </p:sp>
    </p:spTree>
    <p:extLst>
      <p:ext uri="{BB962C8B-B14F-4D97-AF65-F5344CB8AC3E}">
        <p14:creationId xmlns:p14="http://schemas.microsoft.com/office/powerpoint/2010/main" val="165776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E42C6F-3CC5-441E-B198-2FB9BE92EF2D}"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5A474-B860-4356-AD1E-57777ECB2414}" type="slidenum">
              <a:rPr lang="en-US" smtClean="0"/>
              <a:t>‹#›</a:t>
            </a:fld>
            <a:endParaRPr lang="en-US"/>
          </a:p>
        </p:txBody>
      </p:sp>
    </p:spTree>
    <p:extLst>
      <p:ext uri="{BB962C8B-B14F-4D97-AF65-F5344CB8AC3E}">
        <p14:creationId xmlns:p14="http://schemas.microsoft.com/office/powerpoint/2010/main" val="499049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E42C6F-3CC5-441E-B198-2FB9BE92EF2D}" type="datetimeFigureOut">
              <a:rPr lang="en-US" smtClean="0"/>
              <a:t>9/20/2021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B5A474-B860-4356-AD1E-57777ECB2414}" type="slidenum">
              <a:rPr lang="en-US" smtClean="0"/>
              <a:t>‹#›</a:t>
            </a:fld>
            <a:endParaRPr lang="en-US"/>
          </a:p>
        </p:txBody>
      </p:sp>
    </p:spTree>
    <p:extLst>
      <p:ext uri="{BB962C8B-B14F-4D97-AF65-F5344CB8AC3E}">
        <p14:creationId xmlns:p14="http://schemas.microsoft.com/office/powerpoint/2010/main" val="3811779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E42C6F-3CC5-441E-B198-2FB9BE92EF2D}" type="datetimeFigureOut">
              <a:rPr lang="en-US" smtClean="0"/>
              <a:t>9/20/2021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B5A474-B860-4356-AD1E-57777ECB2414}" type="slidenum">
              <a:rPr lang="en-US" smtClean="0"/>
              <a:t>‹#›</a:t>
            </a:fld>
            <a:endParaRPr lang="en-US"/>
          </a:p>
        </p:txBody>
      </p:sp>
    </p:spTree>
    <p:extLst>
      <p:ext uri="{BB962C8B-B14F-4D97-AF65-F5344CB8AC3E}">
        <p14:creationId xmlns:p14="http://schemas.microsoft.com/office/powerpoint/2010/main" val="573374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E42C6F-3CC5-441E-B198-2FB9BE92EF2D}" type="datetimeFigureOut">
              <a:rPr lang="en-US" smtClean="0"/>
              <a:t>9/20/2021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B5A474-B860-4356-AD1E-57777ECB2414}" type="slidenum">
              <a:rPr lang="en-US" smtClean="0"/>
              <a:t>‹#›</a:t>
            </a:fld>
            <a:endParaRPr lang="en-US"/>
          </a:p>
        </p:txBody>
      </p:sp>
    </p:spTree>
    <p:extLst>
      <p:ext uri="{BB962C8B-B14F-4D97-AF65-F5344CB8AC3E}">
        <p14:creationId xmlns:p14="http://schemas.microsoft.com/office/powerpoint/2010/main" val="2405229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E42C6F-3CC5-441E-B198-2FB9BE92EF2D}"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5A474-B860-4356-AD1E-57777ECB2414}" type="slidenum">
              <a:rPr lang="en-US" smtClean="0"/>
              <a:t>‹#›</a:t>
            </a:fld>
            <a:endParaRPr lang="en-US"/>
          </a:p>
        </p:txBody>
      </p:sp>
    </p:spTree>
    <p:extLst>
      <p:ext uri="{BB962C8B-B14F-4D97-AF65-F5344CB8AC3E}">
        <p14:creationId xmlns:p14="http://schemas.microsoft.com/office/powerpoint/2010/main" val="2340834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E42C6F-3CC5-441E-B198-2FB9BE92EF2D}" type="datetimeFigureOut">
              <a:rPr lang="en-US" smtClean="0"/>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5A474-B860-4356-AD1E-57777ECB2414}" type="slidenum">
              <a:rPr lang="en-US" smtClean="0"/>
              <a:t>‹#›</a:t>
            </a:fld>
            <a:endParaRPr lang="en-US"/>
          </a:p>
        </p:txBody>
      </p:sp>
    </p:spTree>
    <p:extLst>
      <p:ext uri="{BB962C8B-B14F-4D97-AF65-F5344CB8AC3E}">
        <p14:creationId xmlns:p14="http://schemas.microsoft.com/office/powerpoint/2010/main" val="3469104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E42C6F-3CC5-441E-B198-2FB9BE92EF2D}" type="datetimeFigureOut">
              <a:rPr lang="en-US" smtClean="0"/>
              <a:t>9/20/2021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B5A474-B860-4356-AD1E-57777ECB2414}" type="slidenum">
              <a:rPr lang="en-US" smtClean="0"/>
              <a:t>‹#›</a:t>
            </a:fld>
            <a:endParaRPr lang="en-US"/>
          </a:p>
        </p:txBody>
      </p:sp>
    </p:spTree>
    <p:extLst>
      <p:ext uri="{BB962C8B-B14F-4D97-AF65-F5344CB8AC3E}">
        <p14:creationId xmlns:p14="http://schemas.microsoft.com/office/powerpoint/2010/main" val="422004195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2641600" y="1498600"/>
            <a:ext cx="7213600" cy="2438400"/>
          </a:xfrm>
          <a:prstGeom prst="cloudCallout">
            <a:avLst>
              <a:gd name="adj1" fmla="val -54853"/>
              <a:gd name="adj2" fmla="val 86111"/>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733" dirty="0" err="1"/>
              <a:t>Nhất</a:t>
            </a:r>
            <a:r>
              <a:rPr lang="en-US" sz="3733" dirty="0"/>
              <a:t> </a:t>
            </a:r>
            <a:r>
              <a:rPr lang="en-US" sz="3733" dirty="0" err="1"/>
              <a:t>nước</a:t>
            </a:r>
            <a:r>
              <a:rPr lang="en-US" sz="3733" dirty="0"/>
              <a:t> </a:t>
            </a:r>
            <a:r>
              <a:rPr lang="en-US" sz="3733" dirty="0" err="1"/>
              <a:t>nhì</a:t>
            </a:r>
            <a:r>
              <a:rPr lang="en-US" sz="3733" dirty="0"/>
              <a:t> </a:t>
            </a:r>
            <a:r>
              <a:rPr lang="en-US" sz="3733" dirty="0" err="1"/>
              <a:t>phân</a:t>
            </a:r>
            <a:r>
              <a:rPr lang="en-US" sz="3733" dirty="0"/>
              <a:t> tam </a:t>
            </a:r>
            <a:r>
              <a:rPr lang="en-US" sz="3733" dirty="0" err="1"/>
              <a:t>cần</a:t>
            </a:r>
            <a:r>
              <a:rPr lang="en-US" sz="3733" dirty="0"/>
              <a:t> </a:t>
            </a:r>
            <a:r>
              <a:rPr lang="en-US" sz="3733" dirty="0" err="1"/>
              <a:t>tứ</a:t>
            </a:r>
            <a:r>
              <a:rPr lang="en-US" sz="3733" dirty="0"/>
              <a:t> </a:t>
            </a:r>
            <a:r>
              <a:rPr lang="en-US" sz="3733" dirty="0" err="1"/>
              <a:t>giống</a:t>
            </a:r>
            <a:r>
              <a:rPr lang="en-US" sz="3733" dirty="0"/>
              <a:t>?</a:t>
            </a:r>
          </a:p>
        </p:txBody>
      </p:sp>
    </p:spTree>
    <p:extLst>
      <p:ext uri="{BB962C8B-B14F-4D97-AF65-F5344CB8AC3E}">
        <p14:creationId xmlns:p14="http://schemas.microsoft.com/office/powerpoint/2010/main" val="287327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9600" y="649447"/>
            <a:ext cx="6096000" cy="4572000"/>
          </a:xfrm>
          <a:prstGeom prst="rect">
            <a:avLst/>
          </a:prstGeom>
        </p:spPr>
      </p:pic>
      <p:sp>
        <p:nvSpPr>
          <p:cNvPr id="4" name="Rectangle 3"/>
          <p:cNvSpPr/>
          <p:nvPr/>
        </p:nvSpPr>
        <p:spPr>
          <a:xfrm>
            <a:off x="2844800" y="5562600"/>
            <a:ext cx="6807200" cy="1066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sz="3200" dirty="0" err="1"/>
              <a:t>Bạch</a:t>
            </a:r>
            <a:r>
              <a:rPr lang="en-US" sz="3200" dirty="0"/>
              <a:t> </a:t>
            </a:r>
            <a:r>
              <a:rPr lang="en-US" sz="3200" dirty="0" err="1"/>
              <a:t>đàn</a:t>
            </a:r>
            <a:r>
              <a:rPr lang="en-US" sz="3200" dirty="0"/>
              <a:t> </a:t>
            </a:r>
            <a:r>
              <a:rPr lang="en-US" sz="3200" dirty="0" err="1"/>
              <a:t>có</a:t>
            </a:r>
            <a:r>
              <a:rPr lang="en-US" sz="3200" dirty="0"/>
              <a:t> </a:t>
            </a:r>
            <a:r>
              <a:rPr lang="en-US" sz="3200" dirty="0" err="1"/>
              <a:t>khả</a:t>
            </a:r>
            <a:r>
              <a:rPr lang="en-US" sz="3200" dirty="0"/>
              <a:t> </a:t>
            </a:r>
            <a:r>
              <a:rPr lang="en-US" sz="3200" dirty="0" err="1"/>
              <a:t>năng</a:t>
            </a:r>
            <a:r>
              <a:rPr lang="en-US" sz="3200" dirty="0"/>
              <a:t> </a:t>
            </a:r>
            <a:r>
              <a:rPr lang="en-US" sz="3200" dirty="0" err="1"/>
              <a:t>hút</a:t>
            </a:r>
            <a:r>
              <a:rPr lang="en-US" sz="3200" dirty="0"/>
              <a:t> </a:t>
            </a:r>
            <a:r>
              <a:rPr lang="en-US" sz="3200" dirty="0" err="1"/>
              <a:t>vàng</a:t>
            </a:r>
            <a:r>
              <a:rPr lang="en-US" sz="3200" dirty="0"/>
              <a:t> </a:t>
            </a:r>
            <a:r>
              <a:rPr lang="en-US" sz="3200" dirty="0" err="1"/>
              <a:t>nano</a:t>
            </a:r>
            <a:endParaRPr lang="en-US" sz="3200" dirty="0"/>
          </a:p>
        </p:txBody>
      </p:sp>
      <p:sp>
        <p:nvSpPr>
          <p:cNvPr id="5" name="Rectangle 4"/>
          <p:cNvSpPr/>
          <p:nvPr/>
        </p:nvSpPr>
        <p:spPr>
          <a:xfrm>
            <a:off x="304800" y="152400"/>
            <a:ext cx="11613931" cy="609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3733" dirty="0">
                <a:solidFill>
                  <a:schemeClr val="tx1"/>
                </a:solidFill>
              </a:rPr>
              <a:t>I. </a:t>
            </a:r>
            <a:r>
              <a:rPr lang="en-US" sz="3733" dirty="0" err="1">
                <a:solidFill>
                  <a:schemeClr val="tx1"/>
                </a:solidFill>
              </a:rPr>
              <a:t>Nguyên</a:t>
            </a:r>
            <a:r>
              <a:rPr lang="en-US" sz="3733" dirty="0">
                <a:solidFill>
                  <a:schemeClr val="tx1"/>
                </a:solidFill>
              </a:rPr>
              <a:t> </a:t>
            </a:r>
            <a:r>
              <a:rPr lang="en-US" sz="3733" dirty="0" err="1">
                <a:solidFill>
                  <a:schemeClr val="tx1"/>
                </a:solidFill>
              </a:rPr>
              <a:t>tố</a:t>
            </a:r>
            <a:r>
              <a:rPr lang="en-US" sz="3733" dirty="0">
                <a:solidFill>
                  <a:schemeClr val="tx1"/>
                </a:solidFill>
              </a:rPr>
              <a:t> </a:t>
            </a:r>
            <a:r>
              <a:rPr lang="en-US" sz="3733" dirty="0" err="1">
                <a:solidFill>
                  <a:schemeClr val="tx1"/>
                </a:solidFill>
              </a:rPr>
              <a:t>dinh</a:t>
            </a:r>
            <a:r>
              <a:rPr lang="en-US" sz="3733" dirty="0">
                <a:solidFill>
                  <a:schemeClr val="tx1"/>
                </a:solidFill>
              </a:rPr>
              <a:t> </a:t>
            </a:r>
            <a:r>
              <a:rPr lang="en-US" sz="3733" dirty="0" err="1">
                <a:solidFill>
                  <a:schemeClr val="tx1"/>
                </a:solidFill>
              </a:rPr>
              <a:t>dưỡng</a:t>
            </a:r>
            <a:r>
              <a:rPr lang="en-US" sz="3733" dirty="0">
                <a:solidFill>
                  <a:schemeClr val="tx1"/>
                </a:solidFill>
              </a:rPr>
              <a:t> </a:t>
            </a:r>
            <a:r>
              <a:rPr lang="en-US" sz="3733" dirty="0" err="1">
                <a:solidFill>
                  <a:schemeClr val="tx1"/>
                </a:solidFill>
              </a:rPr>
              <a:t>khoáng</a:t>
            </a:r>
            <a:r>
              <a:rPr lang="en-US" sz="3733" dirty="0">
                <a:solidFill>
                  <a:schemeClr val="tx1"/>
                </a:solidFill>
              </a:rPr>
              <a:t> </a:t>
            </a:r>
            <a:r>
              <a:rPr lang="en-US" sz="3733" dirty="0" err="1">
                <a:solidFill>
                  <a:schemeClr val="tx1"/>
                </a:solidFill>
              </a:rPr>
              <a:t>thiết</a:t>
            </a:r>
            <a:r>
              <a:rPr lang="en-US" sz="3733" dirty="0">
                <a:solidFill>
                  <a:schemeClr val="tx1"/>
                </a:solidFill>
              </a:rPr>
              <a:t> </a:t>
            </a:r>
            <a:r>
              <a:rPr lang="en-US" sz="3733" dirty="0" err="1">
                <a:solidFill>
                  <a:schemeClr val="tx1"/>
                </a:solidFill>
              </a:rPr>
              <a:t>yếu</a:t>
            </a:r>
            <a:r>
              <a:rPr lang="en-US" sz="3733" dirty="0">
                <a:solidFill>
                  <a:schemeClr val="tx1"/>
                </a:solidFill>
              </a:rPr>
              <a:t> </a:t>
            </a:r>
            <a:r>
              <a:rPr lang="en-US" sz="3733" dirty="0" err="1">
                <a:solidFill>
                  <a:schemeClr val="tx1"/>
                </a:solidFill>
              </a:rPr>
              <a:t>trong</a:t>
            </a:r>
            <a:r>
              <a:rPr lang="en-US" sz="3733" dirty="0">
                <a:solidFill>
                  <a:schemeClr val="tx1"/>
                </a:solidFill>
              </a:rPr>
              <a:t> </a:t>
            </a:r>
            <a:r>
              <a:rPr lang="en-US" sz="3733" dirty="0" err="1">
                <a:solidFill>
                  <a:schemeClr val="tx1"/>
                </a:solidFill>
              </a:rPr>
              <a:t>cây</a:t>
            </a:r>
            <a:endParaRPr lang="en-US" sz="3733" dirty="0">
              <a:solidFill>
                <a:schemeClr val="tx1"/>
              </a:solidFill>
            </a:endParaRPr>
          </a:p>
        </p:txBody>
      </p:sp>
    </p:spTree>
    <p:extLst>
      <p:ext uri="{BB962C8B-B14F-4D97-AF65-F5344CB8AC3E}">
        <p14:creationId xmlns:p14="http://schemas.microsoft.com/office/powerpoint/2010/main" val="68059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6710061" y="586876"/>
            <a:ext cx="7107539" cy="3350125"/>
          </a:xfrm>
          <a:prstGeom prst="cloudCallout">
            <a:avLst>
              <a:gd name="adj1" fmla="val -39840"/>
              <a:gd name="adj2" fmla="val 8308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467" dirty="0" err="1"/>
              <a:t>Hãy</a:t>
            </a:r>
            <a:r>
              <a:rPr lang="en-US" sz="3467" dirty="0"/>
              <a:t> </a:t>
            </a:r>
            <a:r>
              <a:rPr lang="en-US" sz="3467" dirty="0" err="1"/>
              <a:t>cho</a:t>
            </a:r>
            <a:r>
              <a:rPr lang="en-US" sz="3467" dirty="0"/>
              <a:t> </a:t>
            </a:r>
            <a:r>
              <a:rPr lang="en-US" sz="3467" dirty="0" err="1"/>
              <a:t>biết</a:t>
            </a:r>
            <a:r>
              <a:rPr lang="en-US" sz="3467" dirty="0"/>
              <a:t> </a:t>
            </a:r>
            <a:r>
              <a:rPr lang="en-US" sz="3467" dirty="0" err="1"/>
              <a:t>khi</a:t>
            </a:r>
            <a:r>
              <a:rPr lang="en-US" sz="3467" dirty="0"/>
              <a:t> </a:t>
            </a:r>
            <a:r>
              <a:rPr lang="en-US" sz="3467" dirty="0" err="1"/>
              <a:t>thiếu</a:t>
            </a:r>
            <a:r>
              <a:rPr lang="en-US" sz="3467" dirty="0"/>
              <a:t> </a:t>
            </a:r>
            <a:r>
              <a:rPr lang="en-US" sz="3467" dirty="0" err="1"/>
              <a:t>nguyên</a:t>
            </a:r>
            <a:r>
              <a:rPr lang="en-US" sz="3467" dirty="0"/>
              <a:t> </a:t>
            </a:r>
            <a:r>
              <a:rPr lang="en-US" sz="3467" dirty="0" err="1"/>
              <a:t>tố</a:t>
            </a:r>
            <a:r>
              <a:rPr lang="en-US" sz="3467" dirty="0"/>
              <a:t> </a:t>
            </a:r>
            <a:r>
              <a:rPr lang="en-US" sz="3467" dirty="0" err="1"/>
              <a:t>dinh</a:t>
            </a:r>
            <a:r>
              <a:rPr lang="en-US" sz="3467" dirty="0"/>
              <a:t> </a:t>
            </a:r>
            <a:r>
              <a:rPr lang="en-US" sz="3467" dirty="0" err="1"/>
              <a:t>dưỡng</a:t>
            </a:r>
            <a:r>
              <a:rPr lang="en-US" sz="3467" dirty="0"/>
              <a:t> </a:t>
            </a:r>
            <a:r>
              <a:rPr lang="en-US" sz="3467" dirty="0" err="1"/>
              <a:t>khoáng</a:t>
            </a:r>
            <a:r>
              <a:rPr lang="en-US" sz="3467" dirty="0"/>
              <a:t>, </a:t>
            </a:r>
            <a:r>
              <a:rPr lang="en-US" sz="3467" dirty="0" err="1"/>
              <a:t>cây</a:t>
            </a:r>
            <a:r>
              <a:rPr lang="en-US" sz="3467" dirty="0"/>
              <a:t> </a:t>
            </a:r>
            <a:r>
              <a:rPr lang="en-US" sz="3467" dirty="0" err="1"/>
              <a:t>sẽ</a:t>
            </a:r>
            <a:r>
              <a:rPr lang="en-US" sz="3467" dirty="0"/>
              <a:t> </a:t>
            </a:r>
            <a:r>
              <a:rPr lang="en-US" sz="3467" dirty="0" err="1"/>
              <a:t>biểu</a:t>
            </a:r>
            <a:r>
              <a:rPr lang="en-US" sz="3467" dirty="0"/>
              <a:t> </a:t>
            </a:r>
            <a:r>
              <a:rPr lang="en-US" sz="3467" dirty="0" err="1"/>
              <a:t>hiện</a:t>
            </a:r>
            <a:r>
              <a:rPr lang="en-US" sz="3467" dirty="0"/>
              <a:t> ở </a:t>
            </a:r>
            <a:r>
              <a:rPr lang="en-US" sz="3467" dirty="0" err="1"/>
              <a:t>cơ</a:t>
            </a:r>
            <a:r>
              <a:rPr lang="en-US" sz="3467" dirty="0"/>
              <a:t> </a:t>
            </a:r>
            <a:r>
              <a:rPr lang="en-US" sz="3467" dirty="0" err="1"/>
              <a:t>quan</a:t>
            </a:r>
            <a:r>
              <a:rPr lang="en-US" sz="3467" dirty="0"/>
              <a:t> </a:t>
            </a:r>
            <a:r>
              <a:rPr lang="en-US" sz="3467" dirty="0" err="1"/>
              <a:t>nào</a:t>
            </a:r>
            <a:r>
              <a:rPr lang="en-US" sz="3467" dirty="0"/>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25400"/>
            <a:ext cx="6608461" cy="6858000"/>
          </a:xfrm>
          <a:prstGeom prst="rect">
            <a:avLst/>
          </a:prstGeom>
        </p:spPr>
      </p:pic>
    </p:spTree>
    <p:extLst>
      <p:ext uri="{BB962C8B-B14F-4D97-AF65-F5344CB8AC3E}">
        <p14:creationId xmlns:p14="http://schemas.microsoft.com/office/powerpoint/2010/main" val="8866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4064000" y="-127000"/>
            <a:ext cx="7721600" cy="3048000"/>
          </a:xfrm>
          <a:prstGeom prst="cloudCallout">
            <a:avLst>
              <a:gd name="adj1" fmla="val -55476"/>
              <a:gd name="adj2" fmla="val 6983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733" dirty="0" err="1"/>
              <a:t>Quan</a:t>
            </a:r>
            <a:r>
              <a:rPr lang="en-US" sz="3733" dirty="0"/>
              <a:t> </a:t>
            </a:r>
            <a:r>
              <a:rPr lang="en-US" sz="3733" dirty="0" err="1"/>
              <a:t>sát</a:t>
            </a:r>
            <a:r>
              <a:rPr lang="en-US" sz="3733" dirty="0"/>
              <a:t> </a:t>
            </a:r>
            <a:r>
              <a:rPr lang="en-US" sz="3733" dirty="0" err="1"/>
              <a:t>hình</a:t>
            </a:r>
            <a:r>
              <a:rPr lang="en-US" sz="3733" dirty="0"/>
              <a:t> 4.2 </a:t>
            </a:r>
            <a:r>
              <a:rPr lang="en-US" sz="3733" dirty="0" err="1"/>
              <a:t>và</a:t>
            </a:r>
            <a:r>
              <a:rPr lang="en-US" sz="3733" dirty="0"/>
              <a:t> </a:t>
            </a:r>
            <a:r>
              <a:rPr lang="en-US" sz="3733" dirty="0" err="1"/>
              <a:t>cho</a:t>
            </a:r>
            <a:r>
              <a:rPr lang="en-US" sz="3733" dirty="0"/>
              <a:t> </a:t>
            </a:r>
            <a:r>
              <a:rPr lang="en-US" sz="3733" dirty="0" err="1"/>
              <a:t>biết</a:t>
            </a:r>
            <a:r>
              <a:rPr lang="en-US" sz="3733" dirty="0"/>
              <a:t> </a:t>
            </a:r>
            <a:r>
              <a:rPr lang="en-US" sz="3733" dirty="0" err="1"/>
              <a:t>khi</a:t>
            </a:r>
            <a:r>
              <a:rPr lang="en-US" sz="3733" dirty="0"/>
              <a:t> </a:t>
            </a:r>
            <a:r>
              <a:rPr lang="en-US" sz="3733" dirty="0" err="1"/>
              <a:t>thiếu</a:t>
            </a:r>
            <a:r>
              <a:rPr lang="en-US" sz="3733" dirty="0"/>
              <a:t> </a:t>
            </a:r>
            <a:r>
              <a:rPr lang="en-US" sz="3733" dirty="0" err="1"/>
              <a:t>nguyên</a:t>
            </a:r>
            <a:r>
              <a:rPr lang="en-US" sz="3733" dirty="0"/>
              <a:t> </a:t>
            </a:r>
            <a:r>
              <a:rPr lang="en-US" sz="3733" dirty="0" err="1"/>
              <a:t>tố</a:t>
            </a:r>
            <a:r>
              <a:rPr lang="en-US" sz="3733" dirty="0"/>
              <a:t> Mg </a:t>
            </a:r>
            <a:r>
              <a:rPr lang="en-US" sz="3733" dirty="0" err="1"/>
              <a:t>cây</a:t>
            </a:r>
            <a:r>
              <a:rPr lang="en-US" sz="3733" dirty="0"/>
              <a:t> </a:t>
            </a:r>
            <a:r>
              <a:rPr lang="en-US" sz="3733" dirty="0" err="1"/>
              <a:t>có</a:t>
            </a:r>
            <a:r>
              <a:rPr lang="en-US" sz="3733" dirty="0"/>
              <a:t> </a:t>
            </a:r>
            <a:r>
              <a:rPr lang="en-US" sz="3733" dirty="0" err="1"/>
              <a:t>biểu</a:t>
            </a:r>
            <a:r>
              <a:rPr lang="en-US" sz="3733" dirty="0"/>
              <a:t> </a:t>
            </a:r>
            <a:r>
              <a:rPr lang="en-US" sz="3733" dirty="0" err="1"/>
              <a:t>hiện</a:t>
            </a:r>
            <a:r>
              <a:rPr lang="en-US" sz="3733" dirty="0"/>
              <a:t> </a:t>
            </a:r>
            <a:r>
              <a:rPr lang="en-US" sz="3733" dirty="0" err="1"/>
              <a:t>như</a:t>
            </a:r>
            <a:r>
              <a:rPr lang="en-US" sz="3733" dirty="0"/>
              <a:t> </a:t>
            </a:r>
            <a:r>
              <a:rPr lang="en-US" sz="3733" dirty="0" err="1"/>
              <a:t>thế</a:t>
            </a:r>
            <a:r>
              <a:rPr lang="en-US" sz="3733" dirty="0"/>
              <a:t> </a:t>
            </a:r>
            <a:r>
              <a:rPr lang="en-US" sz="3733" dirty="0" err="1"/>
              <a:t>nào</a:t>
            </a:r>
            <a:r>
              <a:rPr lang="en-US" sz="3733" dirty="0"/>
              <a:t>?</a:t>
            </a:r>
          </a:p>
        </p:txBody>
      </p:sp>
      <p:sp>
        <p:nvSpPr>
          <p:cNvPr id="3" name="Rectangle 2"/>
          <p:cNvSpPr/>
          <p:nvPr/>
        </p:nvSpPr>
        <p:spPr>
          <a:xfrm>
            <a:off x="1524000" y="3835400"/>
            <a:ext cx="6807200" cy="2768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3733" dirty="0" err="1"/>
              <a:t>Lá</a:t>
            </a:r>
            <a:r>
              <a:rPr lang="en-US" sz="3733" dirty="0"/>
              <a:t> </a:t>
            </a:r>
            <a:r>
              <a:rPr lang="en-US" sz="3733" dirty="0" err="1"/>
              <a:t>vàng</a:t>
            </a:r>
            <a:r>
              <a:rPr lang="en-US" sz="3733" dirty="0"/>
              <a:t>, </a:t>
            </a:r>
            <a:r>
              <a:rPr lang="en-US" sz="3733" dirty="0" err="1"/>
              <a:t>đỏ</a:t>
            </a:r>
            <a:r>
              <a:rPr lang="en-US" sz="3733" dirty="0"/>
              <a:t>, </a:t>
            </a:r>
            <a:r>
              <a:rPr lang="en-US" sz="3733" dirty="0" err="1"/>
              <a:t>ít</a:t>
            </a:r>
            <a:r>
              <a:rPr lang="en-US" sz="3733" dirty="0"/>
              <a:t> </a:t>
            </a:r>
            <a:r>
              <a:rPr lang="en-US" sz="3733" dirty="0" err="1"/>
              <a:t>diệp</a:t>
            </a:r>
            <a:r>
              <a:rPr lang="en-US" sz="3733" dirty="0"/>
              <a:t> </a:t>
            </a:r>
            <a:r>
              <a:rPr lang="en-US" sz="3733" dirty="0" err="1"/>
              <a:t>lục</a:t>
            </a:r>
            <a:r>
              <a:rPr lang="en-US" sz="3733" dirty="0"/>
              <a:t> </a:t>
            </a:r>
            <a:r>
              <a:rPr lang="en-US" sz="3733" dirty="0">
                <a:sym typeface="Wingdings" pitchFamily="2" charset="2"/>
              </a:rPr>
              <a:t> </a:t>
            </a:r>
            <a:r>
              <a:rPr lang="en-US" sz="3733" dirty="0" err="1">
                <a:sym typeface="Wingdings" pitchFamily="2" charset="2"/>
              </a:rPr>
              <a:t>quang</a:t>
            </a:r>
            <a:r>
              <a:rPr lang="en-US" sz="3733" dirty="0">
                <a:sym typeface="Wingdings" pitchFamily="2" charset="2"/>
              </a:rPr>
              <a:t> </a:t>
            </a:r>
            <a:r>
              <a:rPr lang="en-US" sz="3733" dirty="0" err="1">
                <a:sym typeface="Wingdings" pitchFamily="2" charset="2"/>
              </a:rPr>
              <a:t>hợp</a:t>
            </a:r>
            <a:r>
              <a:rPr lang="en-US" sz="3733" dirty="0">
                <a:sym typeface="Wingdings" pitchFamily="2" charset="2"/>
              </a:rPr>
              <a:t> </a:t>
            </a:r>
            <a:r>
              <a:rPr lang="en-US" sz="3733" dirty="0" err="1">
                <a:sym typeface="Wingdings" pitchFamily="2" charset="2"/>
              </a:rPr>
              <a:t>kém</a:t>
            </a:r>
            <a:r>
              <a:rPr lang="en-US" sz="3733" dirty="0">
                <a:sym typeface="Wingdings" pitchFamily="2" charset="2"/>
              </a:rPr>
              <a:t>, </a:t>
            </a:r>
            <a:r>
              <a:rPr lang="en-US" sz="3733" dirty="0" err="1">
                <a:sym typeface="Wingdings" pitchFamily="2" charset="2"/>
              </a:rPr>
              <a:t>tạo</a:t>
            </a:r>
            <a:r>
              <a:rPr lang="en-US" sz="3733" dirty="0">
                <a:sym typeface="Wingdings" pitchFamily="2" charset="2"/>
              </a:rPr>
              <a:t> </a:t>
            </a:r>
            <a:r>
              <a:rPr lang="en-US" sz="3733" dirty="0" err="1">
                <a:sym typeface="Wingdings" pitchFamily="2" charset="2"/>
              </a:rPr>
              <a:t>ra</a:t>
            </a:r>
            <a:r>
              <a:rPr lang="en-US" sz="3733" dirty="0">
                <a:sym typeface="Wingdings" pitchFamily="2" charset="2"/>
              </a:rPr>
              <a:t> </a:t>
            </a:r>
            <a:r>
              <a:rPr lang="en-US" sz="3733" dirty="0" err="1">
                <a:sym typeface="Wingdings" pitchFamily="2" charset="2"/>
              </a:rPr>
              <a:t>ít</a:t>
            </a:r>
            <a:r>
              <a:rPr lang="en-US" sz="3733" dirty="0">
                <a:sym typeface="Wingdings" pitchFamily="2" charset="2"/>
              </a:rPr>
              <a:t> </a:t>
            </a:r>
            <a:r>
              <a:rPr lang="en-US" sz="3733" dirty="0" err="1">
                <a:sym typeface="Wingdings" pitchFamily="2" charset="2"/>
              </a:rPr>
              <a:t>chất</a:t>
            </a:r>
            <a:r>
              <a:rPr lang="en-US" sz="3733" dirty="0">
                <a:sym typeface="Wingdings" pitchFamily="2" charset="2"/>
              </a:rPr>
              <a:t> </a:t>
            </a:r>
            <a:r>
              <a:rPr lang="en-US" sz="3733" dirty="0" err="1">
                <a:sym typeface="Wingdings" pitchFamily="2" charset="2"/>
              </a:rPr>
              <a:t>hữu</a:t>
            </a:r>
            <a:r>
              <a:rPr lang="en-US" sz="3733" dirty="0">
                <a:sym typeface="Wingdings" pitchFamily="2" charset="2"/>
              </a:rPr>
              <a:t> </a:t>
            </a:r>
            <a:r>
              <a:rPr lang="en-US" sz="3733" dirty="0" err="1">
                <a:sym typeface="Wingdings" pitchFamily="2" charset="2"/>
              </a:rPr>
              <a:t>cơ</a:t>
            </a:r>
            <a:r>
              <a:rPr lang="en-US" sz="3733" dirty="0">
                <a:sym typeface="Wingdings" pitchFamily="2" charset="2"/>
              </a:rPr>
              <a:t>  </a:t>
            </a:r>
            <a:r>
              <a:rPr lang="en-US" sz="3733" dirty="0" err="1">
                <a:sym typeface="Wingdings" pitchFamily="2" charset="2"/>
              </a:rPr>
              <a:t>cây</a:t>
            </a:r>
            <a:r>
              <a:rPr lang="en-US" sz="3733" dirty="0">
                <a:sym typeface="Wingdings" pitchFamily="2" charset="2"/>
              </a:rPr>
              <a:t> </a:t>
            </a:r>
            <a:r>
              <a:rPr lang="en-US" sz="3733" dirty="0" err="1">
                <a:sym typeface="Wingdings" pitchFamily="2" charset="2"/>
              </a:rPr>
              <a:t>kém</a:t>
            </a:r>
            <a:r>
              <a:rPr lang="en-US" sz="3733" dirty="0">
                <a:sym typeface="Wingdings" pitchFamily="2" charset="2"/>
              </a:rPr>
              <a:t> </a:t>
            </a:r>
            <a:r>
              <a:rPr lang="en-US" sz="3733" dirty="0" err="1">
                <a:sym typeface="Wingdings" pitchFamily="2" charset="2"/>
              </a:rPr>
              <a:t>phát</a:t>
            </a:r>
            <a:r>
              <a:rPr lang="en-US" sz="3733" dirty="0">
                <a:sym typeface="Wingdings" pitchFamily="2" charset="2"/>
              </a:rPr>
              <a:t> </a:t>
            </a:r>
            <a:r>
              <a:rPr lang="en-US" sz="3733" dirty="0" err="1">
                <a:sym typeface="Wingdings" pitchFamily="2" charset="2"/>
              </a:rPr>
              <a:t>triển</a:t>
            </a:r>
            <a:r>
              <a:rPr lang="en-US" sz="3733" dirty="0">
                <a:sym typeface="Wingdings" pitchFamily="2" charset="2"/>
              </a:rPr>
              <a:t>.</a:t>
            </a:r>
            <a:endParaRPr lang="en-US" sz="3733" dirty="0"/>
          </a:p>
        </p:txBody>
      </p:sp>
    </p:spTree>
    <p:extLst>
      <p:ext uri="{BB962C8B-B14F-4D97-AF65-F5344CB8AC3E}">
        <p14:creationId xmlns:p14="http://schemas.microsoft.com/office/powerpoint/2010/main" val="323435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1" y="315212"/>
            <a:ext cx="11160100" cy="6279237"/>
          </a:xfrm>
          <a:prstGeom prst="rect">
            <a:avLst/>
          </a:prstGeom>
        </p:spPr>
      </p:pic>
      <p:sp>
        <p:nvSpPr>
          <p:cNvPr id="4" name="Rectangle 3"/>
          <p:cNvSpPr/>
          <p:nvPr/>
        </p:nvSpPr>
        <p:spPr>
          <a:xfrm>
            <a:off x="6716295" y="2209801"/>
            <a:ext cx="4165600" cy="35065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2667" dirty="0"/>
              <a:t>C</a:t>
            </a:r>
            <a:r>
              <a:rPr lang="vi-VN" sz="2667" dirty="0"/>
              <a:t>ây </a:t>
            </a:r>
            <a:r>
              <a:rPr lang="en-US" sz="2667" dirty="0"/>
              <a:t>ST&amp;PT</a:t>
            </a:r>
            <a:r>
              <a:rPr lang="vi-VN" sz="2667" dirty="0"/>
              <a:t>, diệp lục không hình thành, lá chuyển màu vàng</a:t>
            </a:r>
            <a:r>
              <a:rPr lang="vi-VN" sz="2667"/>
              <a:t>, </a:t>
            </a:r>
            <a:r>
              <a:rPr lang="en-US" sz="2667">
                <a:sym typeface="Wingdings" pitchFamily="2" charset="2"/>
              </a:rPr>
              <a:t></a:t>
            </a:r>
            <a:r>
              <a:rPr lang="vi-VN" sz="2667"/>
              <a:t>quang hợp giảm </a:t>
            </a:r>
            <a:r>
              <a:rPr lang="en-US" sz="2667">
                <a:sym typeface="Wingdings" pitchFamily="2" charset="2"/>
              </a:rPr>
              <a:t></a:t>
            </a:r>
            <a:r>
              <a:rPr lang="en-US" sz="2667"/>
              <a:t> </a:t>
            </a:r>
            <a:r>
              <a:rPr lang="vi-VN" sz="2667"/>
              <a:t>giảm năng suất</a:t>
            </a:r>
            <a:r>
              <a:rPr lang="en-US" sz="2667"/>
              <a:t>.</a:t>
            </a:r>
            <a:endParaRPr lang="en-US" sz="2667" dirty="0"/>
          </a:p>
        </p:txBody>
      </p:sp>
    </p:spTree>
    <p:extLst>
      <p:ext uri="{BB962C8B-B14F-4D97-AF65-F5344CB8AC3E}">
        <p14:creationId xmlns:p14="http://schemas.microsoft.com/office/powerpoint/2010/main" val="1478732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00" y="0"/>
            <a:ext cx="5080000" cy="28194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0" y="2127054"/>
            <a:ext cx="7620000" cy="4686300"/>
          </a:xfrm>
          <a:prstGeom prst="rect">
            <a:avLst/>
          </a:prstGeom>
        </p:spPr>
      </p:pic>
      <p:sp>
        <p:nvSpPr>
          <p:cNvPr id="6" name="Rectangle 5"/>
          <p:cNvSpPr/>
          <p:nvPr/>
        </p:nvSpPr>
        <p:spPr>
          <a:xfrm>
            <a:off x="7721600" y="3022601"/>
            <a:ext cx="4165600" cy="35065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2667" dirty="0"/>
              <a:t>L</a:t>
            </a:r>
            <a:r>
              <a:rPr lang="vi-VN" sz="2667" dirty="0"/>
              <a:t>á cây ban đầu có màu xanh đậm, sau chuyển </a:t>
            </a:r>
            <a:r>
              <a:rPr lang="vi-VN" sz="2667"/>
              <a:t>màu vàng</a:t>
            </a:r>
            <a:r>
              <a:rPr lang="en-US" sz="2667"/>
              <a:t>.</a:t>
            </a:r>
            <a:endParaRPr lang="en-US" sz="2667" dirty="0"/>
          </a:p>
        </p:txBody>
      </p:sp>
    </p:spTree>
    <p:extLst>
      <p:ext uri="{BB962C8B-B14F-4D97-AF65-F5344CB8AC3E}">
        <p14:creationId xmlns:p14="http://schemas.microsoft.com/office/powerpoint/2010/main" val="879334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500" y="463550"/>
            <a:ext cx="10541000" cy="5930900"/>
          </a:xfrm>
          <a:prstGeom prst="rect">
            <a:avLst/>
          </a:prstGeom>
        </p:spPr>
      </p:pic>
      <p:sp>
        <p:nvSpPr>
          <p:cNvPr id="4" name="Rectangle 3"/>
          <p:cNvSpPr/>
          <p:nvPr/>
        </p:nvSpPr>
        <p:spPr>
          <a:xfrm>
            <a:off x="6807200" y="2311401"/>
            <a:ext cx="3860800" cy="325119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2667">
                <a:latin typeface="Arial" pitchFamily="34" charset="0"/>
                <a:cs typeface="Arial" pitchFamily="34" charset="0"/>
              </a:rPr>
              <a:t>Viền và ngọn lá chuyển sang màu vàng</a:t>
            </a:r>
            <a:endParaRPr lang="en-US" sz="2667" dirty="0">
              <a:latin typeface="Arial" pitchFamily="34" charset="0"/>
              <a:cs typeface="Arial" pitchFamily="34" charset="0"/>
            </a:endParaRPr>
          </a:p>
        </p:txBody>
      </p:sp>
    </p:spTree>
    <p:extLst>
      <p:ext uri="{BB962C8B-B14F-4D97-AF65-F5344CB8AC3E}">
        <p14:creationId xmlns:p14="http://schemas.microsoft.com/office/powerpoint/2010/main" val="14979519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400" y="2413000"/>
            <a:ext cx="11379200" cy="2133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733" dirty="0">
                <a:solidFill>
                  <a:srgbClr val="FF0000"/>
                </a:solidFill>
                <a:latin typeface="Calibri" pitchFamily="34" charset="0"/>
              </a:rPr>
              <a:t> </a:t>
            </a:r>
            <a:r>
              <a:rPr lang="en-US" sz="3733" i="1" dirty="0">
                <a:solidFill>
                  <a:srgbClr val="FF0000"/>
                </a:solidFill>
                <a:latin typeface="Calibri" pitchFamily="34" charset="0"/>
              </a:rPr>
              <a:t>“</a:t>
            </a:r>
            <a:r>
              <a:rPr lang="en-US" sz="3733" i="1" dirty="0" err="1">
                <a:solidFill>
                  <a:srgbClr val="FF0000"/>
                </a:solidFill>
                <a:latin typeface="Calibri" pitchFamily="34" charset="0"/>
              </a:rPr>
              <a:t>Đạm</a:t>
            </a:r>
            <a:r>
              <a:rPr lang="en-US" sz="3733" i="1" dirty="0">
                <a:solidFill>
                  <a:srgbClr val="FF0000"/>
                </a:solidFill>
                <a:latin typeface="Calibri" pitchFamily="34" charset="0"/>
              </a:rPr>
              <a:t> </a:t>
            </a:r>
            <a:r>
              <a:rPr lang="en-US" sz="3733" i="1" dirty="0" err="1">
                <a:solidFill>
                  <a:srgbClr val="FF0000"/>
                </a:solidFill>
                <a:latin typeface="Calibri" pitchFamily="34" charset="0"/>
              </a:rPr>
              <a:t>cần</a:t>
            </a:r>
            <a:r>
              <a:rPr lang="en-US" sz="3733" i="1" dirty="0">
                <a:solidFill>
                  <a:srgbClr val="FF0000"/>
                </a:solidFill>
                <a:latin typeface="Calibri" pitchFamily="34" charset="0"/>
              </a:rPr>
              <a:t> </a:t>
            </a:r>
            <a:r>
              <a:rPr lang="en-US" sz="3733" i="1" dirty="0" err="1">
                <a:solidFill>
                  <a:srgbClr val="FF0000"/>
                </a:solidFill>
                <a:latin typeface="Calibri" pitchFamily="34" charset="0"/>
              </a:rPr>
              <a:t>cho</a:t>
            </a:r>
            <a:r>
              <a:rPr lang="en-US" sz="3733" i="1" dirty="0">
                <a:solidFill>
                  <a:srgbClr val="FF0000"/>
                </a:solidFill>
                <a:latin typeface="Calibri" pitchFamily="34" charset="0"/>
              </a:rPr>
              <a:t> </a:t>
            </a:r>
            <a:r>
              <a:rPr lang="en-US" sz="3733" i="1" dirty="0" err="1">
                <a:solidFill>
                  <a:srgbClr val="FF0000"/>
                </a:solidFill>
                <a:latin typeface="Calibri" pitchFamily="34" charset="0"/>
              </a:rPr>
              <a:t>cành</a:t>
            </a:r>
            <a:r>
              <a:rPr lang="en-US" sz="3733" i="1" dirty="0">
                <a:solidFill>
                  <a:srgbClr val="FF0000"/>
                </a:solidFill>
                <a:latin typeface="Calibri" pitchFamily="34" charset="0"/>
              </a:rPr>
              <a:t> </a:t>
            </a:r>
            <a:r>
              <a:rPr lang="en-US" sz="3733" i="1" dirty="0" err="1">
                <a:solidFill>
                  <a:srgbClr val="FF0000"/>
                </a:solidFill>
                <a:latin typeface="Calibri" pitchFamily="34" charset="0"/>
              </a:rPr>
              <a:t>lá</a:t>
            </a:r>
            <a:r>
              <a:rPr lang="en-US" sz="3733" i="1" dirty="0">
                <a:solidFill>
                  <a:srgbClr val="FF0000"/>
                </a:solidFill>
                <a:latin typeface="Calibri" pitchFamily="34" charset="0"/>
              </a:rPr>
              <a:t>, kali </a:t>
            </a:r>
            <a:r>
              <a:rPr lang="en-US" sz="3733" i="1" dirty="0" err="1">
                <a:solidFill>
                  <a:srgbClr val="FF0000"/>
                </a:solidFill>
                <a:latin typeface="Calibri" pitchFamily="34" charset="0"/>
              </a:rPr>
              <a:t>cần</a:t>
            </a:r>
            <a:r>
              <a:rPr lang="en-US" sz="3733" i="1" dirty="0">
                <a:solidFill>
                  <a:srgbClr val="FF0000"/>
                </a:solidFill>
                <a:latin typeface="Calibri" pitchFamily="34" charset="0"/>
              </a:rPr>
              <a:t> </a:t>
            </a:r>
            <a:r>
              <a:rPr lang="en-US" sz="3733" i="1" dirty="0" err="1">
                <a:solidFill>
                  <a:srgbClr val="FF0000"/>
                </a:solidFill>
                <a:latin typeface="Calibri" pitchFamily="34" charset="0"/>
              </a:rPr>
              <a:t>cho</a:t>
            </a:r>
            <a:r>
              <a:rPr lang="en-US" sz="3733" i="1" dirty="0">
                <a:solidFill>
                  <a:srgbClr val="FF0000"/>
                </a:solidFill>
                <a:latin typeface="Calibri" pitchFamily="34" charset="0"/>
              </a:rPr>
              <a:t> </a:t>
            </a:r>
            <a:r>
              <a:rPr lang="en-US" sz="3733" i="1" dirty="0" err="1">
                <a:solidFill>
                  <a:srgbClr val="FF0000"/>
                </a:solidFill>
                <a:latin typeface="Calibri" pitchFamily="34" charset="0"/>
              </a:rPr>
              <a:t>thân</a:t>
            </a:r>
            <a:r>
              <a:rPr lang="en-US" sz="3733" i="1" dirty="0">
                <a:solidFill>
                  <a:srgbClr val="FF0000"/>
                </a:solidFill>
                <a:latin typeface="Calibri" pitchFamily="34" charset="0"/>
              </a:rPr>
              <a:t>, </a:t>
            </a:r>
            <a:r>
              <a:rPr lang="en-US" sz="3733" i="1" dirty="0" err="1">
                <a:solidFill>
                  <a:srgbClr val="FF0000"/>
                </a:solidFill>
                <a:latin typeface="Calibri" pitchFamily="34" charset="0"/>
              </a:rPr>
              <a:t>lân</a:t>
            </a:r>
            <a:r>
              <a:rPr lang="en-US" sz="3733" i="1" dirty="0">
                <a:solidFill>
                  <a:srgbClr val="FF0000"/>
                </a:solidFill>
                <a:latin typeface="Calibri" pitchFamily="34" charset="0"/>
              </a:rPr>
              <a:t> </a:t>
            </a:r>
            <a:r>
              <a:rPr lang="en-US" sz="3733" i="1" dirty="0" err="1">
                <a:solidFill>
                  <a:srgbClr val="FF0000"/>
                </a:solidFill>
                <a:latin typeface="Calibri" pitchFamily="34" charset="0"/>
              </a:rPr>
              <a:t>cần</a:t>
            </a:r>
            <a:r>
              <a:rPr lang="en-US" sz="3733" i="1" dirty="0">
                <a:solidFill>
                  <a:srgbClr val="FF0000"/>
                </a:solidFill>
                <a:latin typeface="Calibri" pitchFamily="34" charset="0"/>
              </a:rPr>
              <a:t> </a:t>
            </a:r>
            <a:r>
              <a:rPr lang="en-US" sz="3733" i="1" dirty="0" err="1">
                <a:solidFill>
                  <a:srgbClr val="FF0000"/>
                </a:solidFill>
                <a:latin typeface="Calibri" pitchFamily="34" charset="0"/>
              </a:rPr>
              <a:t>cho</a:t>
            </a:r>
            <a:r>
              <a:rPr lang="en-US" sz="3733" i="1" dirty="0">
                <a:solidFill>
                  <a:srgbClr val="FF0000"/>
                </a:solidFill>
                <a:latin typeface="Calibri" pitchFamily="34" charset="0"/>
              </a:rPr>
              <a:t> </a:t>
            </a:r>
            <a:r>
              <a:rPr lang="en-US" sz="3733" i="1" dirty="0" err="1">
                <a:solidFill>
                  <a:srgbClr val="FF0000"/>
                </a:solidFill>
                <a:latin typeface="Calibri" pitchFamily="34" charset="0"/>
              </a:rPr>
              <a:t>rễ</a:t>
            </a:r>
            <a:r>
              <a:rPr lang="en-US" sz="3733" i="1" dirty="0">
                <a:solidFill>
                  <a:srgbClr val="FF0000"/>
                </a:solidFill>
                <a:latin typeface="Calibri" pitchFamily="34" charset="0"/>
              </a:rPr>
              <a:t>”</a:t>
            </a:r>
            <a:r>
              <a:rPr lang="en-US" sz="3733" dirty="0">
                <a:solidFill>
                  <a:srgbClr val="FF0000"/>
                </a:solidFill>
                <a:latin typeface="Calibri" pitchFamily="34" charset="0"/>
              </a:rPr>
              <a:t> </a:t>
            </a:r>
          </a:p>
        </p:txBody>
      </p:sp>
    </p:spTree>
    <p:extLst>
      <p:ext uri="{BB962C8B-B14F-4D97-AF65-F5344CB8AC3E}">
        <p14:creationId xmlns:p14="http://schemas.microsoft.com/office/powerpoint/2010/main" val="39761052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482601"/>
            <a:ext cx="10541000" cy="5930900"/>
          </a:xfrm>
          <a:prstGeom prst="rect">
            <a:avLst/>
          </a:prstGeom>
        </p:spPr>
      </p:pic>
      <p:sp>
        <p:nvSpPr>
          <p:cNvPr id="3" name="Rectangle 2"/>
          <p:cNvSpPr/>
          <p:nvPr/>
        </p:nvSpPr>
        <p:spPr>
          <a:xfrm>
            <a:off x="6604000" y="3937000"/>
            <a:ext cx="3860800" cy="203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G</a:t>
            </a:r>
            <a:r>
              <a:rPr lang="vi-VN" sz="2400" dirty="0"/>
              <a:t>ây rối loạn trao đổi auxin nên ức chế sinh trưởng, lá cây bị biến dạng, ngắn, nhỏ và xoăn, đốt ngắn và biến dạng.</a:t>
            </a:r>
            <a:endParaRPr lang="en-US" sz="2400" dirty="0"/>
          </a:p>
        </p:txBody>
      </p:sp>
    </p:spTree>
    <p:extLst>
      <p:ext uri="{BB962C8B-B14F-4D97-AF65-F5344CB8AC3E}">
        <p14:creationId xmlns:p14="http://schemas.microsoft.com/office/powerpoint/2010/main" val="36419615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500" y="463550"/>
            <a:ext cx="10541000" cy="5930900"/>
          </a:xfrm>
          <a:prstGeom prst="rect">
            <a:avLst/>
          </a:prstGeom>
        </p:spPr>
      </p:pic>
      <p:sp>
        <p:nvSpPr>
          <p:cNvPr id="4" name="Rectangle 3"/>
          <p:cNvSpPr/>
          <p:nvPr/>
        </p:nvSpPr>
        <p:spPr>
          <a:xfrm>
            <a:off x="6807200" y="2209800"/>
            <a:ext cx="3860800" cy="3352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667" dirty="0" err="1"/>
              <a:t>Các</a:t>
            </a:r>
            <a:r>
              <a:rPr lang="en-US" sz="2667" dirty="0"/>
              <a:t> </a:t>
            </a:r>
            <a:r>
              <a:rPr lang="en-US" sz="2667" dirty="0" err="1"/>
              <a:t>lá</a:t>
            </a:r>
            <a:r>
              <a:rPr lang="en-US" sz="2667" dirty="0"/>
              <a:t> </a:t>
            </a:r>
            <a:r>
              <a:rPr lang="en-US" sz="2667" dirty="0" err="1"/>
              <a:t>mới</a:t>
            </a:r>
            <a:r>
              <a:rPr lang="en-US" sz="2667" dirty="0"/>
              <a:t> </a:t>
            </a:r>
            <a:r>
              <a:rPr lang="en-US" sz="2667" dirty="0" err="1"/>
              <a:t>ra</a:t>
            </a:r>
            <a:r>
              <a:rPr lang="en-US" sz="2667" dirty="0"/>
              <a:t> </a:t>
            </a:r>
            <a:r>
              <a:rPr lang="en-US" sz="2667" dirty="0" err="1"/>
              <a:t>bị</a:t>
            </a:r>
            <a:r>
              <a:rPr lang="en-US" sz="2667" dirty="0"/>
              <a:t> </a:t>
            </a:r>
            <a:r>
              <a:rPr lang="en-US" sz="2667" dirty="0" err="1"/>
              <a:t>dị</a:t>
            </a:r>
            <a:r>
              <a:rPr lang="en-US" sz="2667" dirty="0"/>
              <a:t> </a:t>
            </a:r>
            <a:r>
              <a:rPr lang="en-US" sz="2667" dirty="0" err="1"/>
              <a:t>dạng</a:t>
            </a:r>
            <a:r>
              <a:rPr lang="en-US" sz="2667" dirty="0"/>
              <a:t>, </a:t>
            </a:r>
            <a:r>
              <a:rPr lang="en-US" sz="2667" dirty="0" err="1"/>
              <a:t>chóp</a:t>
            </a:r>
            <a:r>
              <a:rPr lang="en-US" sz="2667" dirty="0"/>
              <a:t> </a:t>
            </a:r>
            <a:r>
              <a:rPr lang="en-US" sz="2667" dirty="0" err="1"/>
              <a:t>lá</a:t>
            </a:r>
            <a:r>
              <a:rPr lang="en-US" sz="2667" dirty="0"/>
              <a:t> </a:t>
            </a:r>
            <a:r>
              <a:rPr lang="en-US" sz="2667" dirty="0" err="1"/>
              <a:t>uốn</a:t>
            </a:r>
            <a:r>
              <a:rPr lang="en-US" sz="2667" dirty="0"/>
              <a:t> </a:t>
            </a:r>
            <a:r>
              <a:rPr lang="en-US" sz="2667" dirty="0" err="1"/>
              <a:t>câu</a:t>
            </a:r>
            <a:r>
              <a:rPr lang="en-US" sz="2667" dirty="0"/>
              <a:t>, </a:t>
            </a:r>
            <a:r>
              <a:rPr lang="en-US" sz="2667" dirty="0" err="1"/>
              <a:t>rễ</a:t>
            </a:r>
            <a:r>
              <a:rPr lang="en-US" sz="2667" dirty="0"/>
              <a:t> </a:t>
            </a:r>
            <a:r>
              <a:rPr lang="en-US" sz="2667" dirty="0" err="1"/>
              <a:t>kém</a:t>
            </a:r>
            <a:r>
              <a:rPr lang="en-US" sz="2667" dirty="0"/>
              <a:t> </a:t>
            </a:r>
            <a:r>
              <a:rPr lang="en-US" sz="2667" dirty="0" err="1"/>
              <a:t>phát</a:t>
            </a:r>
            <a:r>
              <a:rPr lang="en-US" sz="2667" dirty="0"/>
              <a:t> </a:t>
            </a:r>
            <a:r>
              <a:rPr lang="en-US" sz="2667" dirty="0" err="1"/>
              <a:t>triển</a:t>
            </a:r>
            <a:r>
              <a:rPr lang="en-US" sz="2667" dirty="0"/>
              <a:t>, </a:t>
            </a:r>
            <a:r>
              <a:rPr lang="en-US" sz="2667" dirty="0" err="1"/>
              <a:t>ngắn</a:t>
            </a:r>
            <a:r>
              <a:rPr lang="en-US" sz="2667" dirty="0"/>
              <a:t>, </a:t>
            </a:r>
            <a:r>
              <a:rPr lang="en-US" sz="2667" dirty="0" err="1"/>
              <a:t>hóa</a:t>
            </a:r>
            <a:r>
              <a:rPr lang="en-US" sz="2667" dirty="0"/>
              <a:t> </a:t>
            </a:r>
            <a:r>
              <a:rPr lang="en-US" sz="2667" dirty="0" err="1"/>
              <a:t>nhầy</a:t>
            </a:r>
            <a:r>
              <a:rPr lang="en-US" sz="2667" dirty="0"/>
              <a:t> </a:t>
            </a:r>
            <a:r>
              <a:rPr lang="en-US" sz="2667" dirty="0" err="1"/>
              <a:t>và</a:t>
            </a:r>
            <a:r>
              <a:rPr lang="en-US" sz="2667" dirty="0"/>
              <a:t> </a:t>
            </a:r>
            <a:r>
              <a:rPr lang="en-US" sz="2667" dirty="0" err="1"/>
              <a:t>chết</a:t>
            </a:r>
            <a:endParaRPr lang="en-US" sz="2667" dirty="0"/>
          </a:p>
        </p:txBody>
      </p:sp>
    </p:spTree>
    <p:extLst>
      <p:ext uri="{BB962C8B-B14F-4D97-AF65-F5344CB8AC3E}">
        <p14:creationId xmlns:p14="http://schemas.microsoft.com/office/powerpoint/2010/main" val="5929535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763" y="470234"/>
            <a:ext cx="10541000" cy="5930900"/>
          </a:xfrm>
          <a:prstGeom prst="rect">
            <a:avLst/>
          </a:prstGeom>
        </p:spPr>
      </p:pic>
      <p:sp>
        <p:nvSpPr>
          <p:cNvPr id="4" name="Rectangle 3"/>
          <p:cNvSpPr/>
          <p:nvPr/>
        </p:nvSpPr>
        <p:spPr>
          <a:xfrm>
            <a:off x="6807200" y="3835400"/>
            <a:ext cx="3860800" cy="172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err="1"/>
              <a:t>Cây</a:t>
            </a:r>
            <a:r>
              <a:rPr lang="en-US" sz="3200" dirty="0"/>
              <a:t> </a:t>
            </a:r>
            <a:r>
              <a:rPr lang="en-US" sz="3200" dirty="0" err="1"/>
              <a:t>trồng</a:t>
            </a:r>
            <a:r>
              <a:rPr lang="en-US" sz="3200" dirty="0"/>
              <a:t> </a:t>
            </a:r>
            <a:r>
              <a:rPr lang="en-US" sz="3200" dirty="0" err="1"/>
              <a:t>chậm</a:t>
            </a:r>
            <a:r>
              <a:rPr lang="en-US" sz="3200" dirty="0"/>
              <a:t> </a:t>
            </a:r>
            <a:r>
              <a:rPr lang="en-US" sz="3200" dirty="0" err="1"/>
              <a:t>ra</a:t>
            </a:r>
            <a:r>
              <a:rPr lang="en-US" sz="3200" dirty="0"/>
              <a:t> </a:t>
            </a:r>
            <a:r>
              <a:rPr lang="en-US" sz="3200" dirty="0" err="1"/>
              <a:t>hoa</a:t>
            </a:r>
            <a:r>
              <a:rPr lang="en-US" sz="3200" dirty="0"/>
              <a:t> </a:t>
            </a:r>
            <a:r>
              <a:rPr lang="en-US" sz="3200" dirty="0" err="1"/>
              <a:t>kết</a:t>
            </a:r>
            <a:r>
              <a:rPr lang="en-US" sz="3200" dirty="0"/>
              <a:t> </a:t>
            </a:r>
            <a:r>
              <a:rPr lang="en-US" sz="3200" dirty="0" err="1"/>
              <a:t>quả</a:t>
            </a:r>
            <a:endParaRPr lang="en-US" sz="3200" dirty="0"/>
          </a:p>
        </p:txBody>
      </p:sp>
    </p:spTree>
    <p:extLst>
      <p:ext uri="{BB962C8B-B14F-4D97-AF65-F5344CB8AC3E}">
        <p14:creationId xmlns:p14="http://schemas.microsoft.com/office/powerpoint/2010/main" val="325840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Quy trÃ¬nh bÃ³n phÃ¢n OBI-Ong Biá»n cho cÃ¢y tiÃªu - PhÃ¢n bÃ³n há»¯u cÆ¡ - NhÃ  mÃ¡y  sáº£n xuáº¥t PhÃ¢n bÃ³n Ong Biá»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49" y="486220"/>
            <a:ext cx="10972801" cy="54315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Ã¡ch bÃ³n phÃ¢n cho cÃ¢y trá»ng báº¡n cáº§n biáº¿t | lmhoptacxatthue.com.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220"/>
            <a:ext cx="6588314" cy="543153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Ã¢y lÃºa tháº¿ giá»i: Quy trÃ¬nh bÃ³n phÃ¢n cho cÃ¢y lÃº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4550" y="486220"/>
            <a:ext cx="6267450" cy="5431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46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126"/>
                                        </p:tgtEl>
                                        <p:attrNameLst>
                                          <p:attrName>style.visibility</p:attrName>
                                        </p:attrNameLst>
                                      </p:cBhvr>
                                      <p:to>
                                        <p:strVal val="visible"/>
                                      </p:to>
                                    </p:set>
                                    <p:animEffect transition="in" filter="wipe(down)">
                                      <p:cBhvr>
                                        <p:cTn id="13"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1" y="685800"/>
            <a:ext cx="10545263" cy="5933299"/>
          </a:xfrm>
          <a:prstGeom prst="rect">
            <a:avLst/>
          </a:prstGeom>
        </p:spPr>
      </p:pic>
      <p:sp>
        <p:nvSpPr>
          <p:cNvPr id="3" name="Rectangle 2"/>
          <p:cNvSpPr/>
          <p:nvPr/>
        </p:nvSpPr>
        <p:spPr>
          <a:xfrm>
            <a:off x="6807200" y="2339473"/>
            <a:ext cx="4338861" cy="37592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vi-VN" sz="2400" dirty="0"/>
              <a:t>Thiếu Mg làm chậm quá trình ra hoa, cây thường bị vàng lá do thiếu diệp lục. Triệu chứng điển hình là các gân lá còn xanh trong khi phần thịt lá đã biến vàng. Xuất hiện các mô hoại tử thường từ các lá phía dưới, lá trưởng thành lên lá non</a:t>
            </a:r>
            <a:endParaRPr lang="en-US" sz="2400" dirty="0"/>
          </a:p>
        </p:txBody>
      </p:sp>
    </p:spTree>
    <p:extLst>
      <p:ext uri="{BB962C8B-B14F-4D97-AF65-F5344CB8AC3E}">
        <p14:creationId xmlns:p14="http://schemas.microsoft.com/office/powerpoint/2010/main" val="25247396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1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400" y="990600"/>
            <a:ext cx="9217685"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100843" y="5765801"/>
            <a:ext cx="3860800" cy="502766"/>
          </a:xfrm>
          <a:prstGeom prst="rect">
            <a:avLst/>
          </a:prstGeom>
          <a:solidFill>
            <a:schemeClr val="accent1">
              <a:lumMod val="20000"/>
              <a:lumOff val="80000"/>
            </a:schemeClr>
          </a:solidFill>
          <a:ln>
            <a:solidFill>
              <a:schemeClr val="tx1"/>
            </a:solidFill>
          </a:ln>
        </p:spPr>
        <p:txBody>
          <a:bodyPr wrap="square" rtlCol="0">
            <a:spAutoFit/>
          </a:bodyPr>
          <a:lstStyle/>
          <a:p>
            <a:r>
              <a:rPr lang="en-US" sz="2667" b="1" dirty="0" err="1">
                <a:solidFill>
                  <a:srgbClr val="C00000"/>
                </a:solidFill>
              </a:rPr>
              <a:t>THIẾU</a:t>
            </a:r>
            <a:r>
              <a:rPr lang="en-US" sz="2667" b="1" dirty="0">
                <a:solidFill>
                  <a:srgbClr val="C00000"/>
                </a:solidFill>
              </a:rPr>
              <a:t> </a:t>
            </a:r>
            <a:r>
              <a:rPr lang="en-US" sz="2667" b="1" dirty="0" err="1">
                <a:solidFill>
                  <a:srgbClr val="C00000"/>
                </a:solidFill>
              </a:rPr>
              <a:t>MAGIÊ</a:t>
            </a:r>
            <a:r>
              <a:rPr lang="en-US" sz="2667" b="1" dirty="0">
                <a:solidFill>
                  <a:srgbClr val="C00000"/>
                </a:solidFill>
              </a:rPr>
              <a:t> Ở </a:t>
            </a:r>
            <a:r>
              <a:rPr lang="en-US" sz="2667" b="1" dirty="0" err="1">
                <a:solidFill>
                  <a:srgbClr val="C00000"/>
                </a:solidFill>
              </a:rPr>
              <a:t>CÀ</a:t>
            </a:r>
            <a:r>
              <a:rPr lang="en-US" sz="2667" b="1" dirty="0">
                <a:solidFill>
                  <a:srgbClr val="C00000"/>
                </a:solidFill>
              </a:rPr>
              <a:t> CHUA</a:t>
            </a:r>
            <a:endParaRPr lang="en-US" sz="2667" b="1" dirty="0">
              <a:solidFill>
                <a:srgbClr val="C00000"/>
              </a:solidFill>
            </a:endParaRPr>
          </a:p>
        </p:txBody>
      </p:sp>
    </p:spTree>
    <p:extLst>
      <p:ext uri="{BB962C8B-B14F-4D97-AF65-F5344CB8AC3E}">
        <p14:creationId xmlns:p14="http://schemas.microsoft.com/office/powerpoint/2010/main" val="19740341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304132"/>
                                        </p:tgtEl>
                                        <p:attrNameLst>
                                          <p:attrName>style.visibility</p:attrName>
                                        </p:attrNameLst>
                                      </p:cBhvr>
                                      <p:to>
                                        <p:strVal val="visible"/>
                                      </p:to>
                                    </p:set>
                                    <p:anim calcmode="lin" valueType="num">
                                      <p:cBhvr>
                                        <p:cTn id="7" dur="500" fill="hold"/>
                                        <p:tgtEl>
                                          <p:spTgt spid="304132"/>
                                        </p:tgtEl>
                                        <p:attrNameLst>
                                          <p:attrName>ppt_w</p:attrName>
                                        </p:attrNameLst>
                                      </p:cBhvr>
                                      <p:tavLst>
                                        <p:tav tm="0">
                                          <p:val>
                                            <p:fltVal val="0"/>
                                          </p:val>
                                        </p:tav>
                                        <p:tav tm="100000">
                                          <p:val>
                                            <p:strVal val="#ppt_w"/>
                                          </p:val>
                                        </p:tav>
                                      </p:tavLst>
                                    </p:anim>
                                    <p:anim calcmode="lin" valueType="num">
                                      <p:cBhvr>
                                        <p:cTn id="8" dur="500" fill="hold"/>
                                        <p:tgtEl>
                                          <p:spTgt spid="304132"/>
                                        </p:tgtEl>
                                        <p:attrNameLst>
                                          <p:attrName>ppt_h</p:attrName>
                                        </p:attrNameLst>
                                      </p:cBhvr>
                                      <p:tavLst>
                                        <p:tav tm="0">
                                          <p:val>
                                            <p:fltVal val="0"/>
                                          </p:val>
                                        </p:tav>
                                        <p:tav tm="100000">
                                          <p:val>
                                            <p:strVal val="#ppt_h"/>
                                          </p:val>
                                        </p:tav>
                                      </p:tavLst>
                                    </p:anim>
                                    <p:animEffect transition="in" filter="fade">
                                      <p:cBhvr>
                                        <p:cTn id="9" dur="500"/>
                                        <p:tgtEl>
                                          <p:spTgt spid="304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11613931" cy="1143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3733" dirty="0">
                <a:solidFill>
                  <a:schemeClr val="tx1"/>
                </a:solidFill>
              </a:rPr>
              <a:t>II/ </a:t>
            </a:r>
            <a:r>
              <a:rPr lang="en-US" sz="3733" dirty="0" err="1">
                <a:solidFill>
                  <a:schemeClr val="tx1"/>
                </a:solidFill>
              </a:rPr>
              <a:t>Vai</a:t>
            </a:r>
            <a:r>
              <a:rPr lang="en-US" sz="3733" dirty="0">
                <a:solidFill>
                  <a:schemeClr val="tx1"/>
                </a:solidFill>
              </a:rPr>
              <a:t> </a:t>
            </a:r>
            <a:r>
              <a:rPr lang="en-US" sz="3733" dirty="0" err="1">
                <a:solidFill>
                  <a:schemeClr val="tx1"/>
                </a:solidFill>
              </a:rPr>
              <a:t>trò</a:t>
            </a:r>
            <a:r>
              <a:rPr lang="en-US" sz="3733" dirty="0">
                <a:solidFill>
                  <a:schemeClr val="tx1"/>
                </a:solidFill>
              </a:rPr>
              <a:t> </a:t>
            </a:r>
            <a:r>
              <a:rPr lang="en-US" sz="3733" dirty="0" err="1">
                <a:solidFill>
                  <a:schemeClr val="tx1"/>
                </a:solidFill>
              </a:rPr>
              <a:t>của</a:t>
            </a:r>
            <a:r>
              <a:rPr lang="en-US" sz="3733" dirty="0">
                <a:solidFill>
                  <a:schemeClr val="tx1"/>
                </a:solidFill>
              </a:rPr>
              <a:t> </a:t>
            </a:r>
            <a:r>
              <a:rPr lang="en-US" sz="3733" dirty="0" err="1">
                <a:solidFill>
                  <a:schemeClr val="tx1"/>
                </a:solidFill>
              </a:rPr>
              <a:t>các</a:t>
            </a:r>
            <a:r>
              <a:rPr lang="en-US" sz="3733" dirty="0">
                <a:solidFill>
                  <a:schemeClr val="tx1"/>
                </a:solidFill>
              </a:rPr>
              <a:t> </a:t>
            </a:r>
            <a:r>
              <a:rPr lang="en-US" sz="3733" dirty="0" err="1">
                <a:solidFill>
                  <a:schemeClr val="tx1"/>
                </a:solidFill>
              </a:rPr>
              <a:t>nguyên</a:t>
            </a:r>
            <a:r>
              <a:rPr lang="en-US" sz="3733" dirty="0">
                <a:solidFill>
                  <a:schemeClr val="tx1"/>
                </a:solidFill>
              </a:rPr>
              <a:t> </a:t>
            </a:r>
            <a:r>
              <a:rPr lang="en-US" sz="3733" dirty="0" err="1">
                <a:solidFill>
                  <a:schemeClr val="tx1"/>
                </a:solidFill>
              </a:rPr>
              <a:t>tố</a:t>
            </a:r>
            <a:r>
              <a:rPr lang="en-US" sz="3733" dirty="0">
                <a:solidFill>
                  <a:schemeClr val="tx1"/>
                </a:solidFill>
              </a:rPr>
              <a:t> </a:t>
            </a:r>
            <a:r>
              <a:rPr lang="en-US" sz="3733" dirty="0" err="1">
                <a:solidFill>
                  <a:schemeClr val="tx1"/>
                </a:solidFill>
              </a:rPr>
              <a:t>dinh</a:t>
            </a:r>
            <a:r>
              <a:rPr lang="en-US" sz="3733" dirty="0">
                <a:solidFill>
                  <a:schemeClr val="tx1"/>
                </a:solidFill>
              </a:rPr>
              <a:t> </a:t>
            </a:r>
            <a:r>
              <a:rPr lang="en-US" sz="3733" dirty="0" err="1">
                <a:solidFill>
                  <a:schemeClr val="tx1"/>
                </a:solidFill>
              </a:rPr>
              <a:t>dưỡng</a:t>
            </a:r>
            <a:r>
              <a:rPr lang="en-US" sz="3733" dirty="0">
                <a:solidFill>
                  <a:schemeClr val="tx1"/>
                </a:solidFill>
              </a:rPr>
              <a:t> </a:t>
            </a:r>
            <a:r>
              <a:rPr lang="en-US" sz="3733" dirty="0" err="1">
                <a:solidFill>
                  <a:schemeClr val="tx1"/>
                </a:solidFill>
              </a:rPr>
              <a:t>khoáng</a:t>
            </a:r>
            <a:r>
              <a:rPr lang="en-US" sz="3733" dirty="0">
                <a:solidFill>
                  <a:schemeClr val="tx1"/>
                </a:solidFill>
              </a:rPr>
              <a:t> </a:t>
            </a:r>
            <a:r>
              <a:rPr lang="en-US" sz="3733" dirty="0" err="1">
                <a:solidFill>
                  <a:schemeClr val="tx1"/>
                </a:solidFill>
              </a:rPr>
              <a:t>thiết</a:t>
            </a:r>
            <a:r>
              <a:rPr lang="en-US" sz="3733" dirty="0">
                <a:solidFill>
                  <a:schemeClr val="tx1"/>
                </a:solidFill>
              </a:rPr>
              <a:t> </a:t>
            </a:r>
            <a:r>
              <a:rPr lang="en-US" sz="3733" dirty="0" err="1">
                <a:solidFill>
                  <a:schemeClr val="tx1"/>
                </a:solidFill>
              </a:rPr>
              <a:t>yếu</a:t>
            </a:r>
            <a:r>
              <a:rPr lang="en-US" sz="3733" dirty="0">
                <a:solidFill>
                  <a:schemeClr val="tx1"/>
                </a:solidFill>
              </a:rPr>
              <a:t> </a:t>
            </a:r>
            <a:r>
              <a:rPr lang="en-US" sz="3733" dirty="0" err="1">
                <a:solidFill>
                  <a:schemeClr val="tx1"/>
                </a:solidFill>
              </a:rPr>
              <a:t>trong</a:t>
            </a:r>
            <a:r>
              <a:rPr lang="en-US" sz="3733" dirty="0">
                <a:solidFill>
                  <a:schemeClr val="tx1"/>
                </a:solidFill>
              </a:rPr>
              <a:t> </a:t>
            </a:r>
            <a:r>
              <a:rPr lang="en-US" sz="3733" dirty="0" err="1">
                <a:solidFill>
                  <a:schemeClr val="tx1"/>
                </a:solidFill>
              </a:rPr>
              <a:t>cây</a:t>
            </a:r>
            <a:endParaRPr lang="en-US" sz="3733" dirty="0">
              <a:solidFill>
                <a:schemeClr val="tx1"/>
              </a:solidFill>
            </a:endParaRPr>
          </a:p>
        </p:txBody>
      </p:sp>
      <p:sp>
        <p:nvSpPr>
          <p:cNvPr id="3" name="Cloud Callout 2"/>
          <p:cNvSpPr/>
          <p:nvPr/>
        </p:nvSpPr>
        <p:spPr>
          <a:xfrm>
            <a:off x="4015873" y="889000"/>
            <a:ext cx="10058400" cy="3048000"/>
          </a:xfrm>
          <a:prstGeom prst="cloudCallout">
            <a:avLst>
              <a:gd name="adj1" fmla="val -60101"/>
              <a:gd name="adj2" fmla="val 2456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467" dirty="0" err="1"/>
              <a:t>Nghiên</a:t>
            </a:r>
            <a:r>
              <a:rPr lang="en-US" sz="3467" dirty="0"/>
              <a:t> </a:t>
            </a:r>
            <a:r>
              <a:rPr lang="en-US" sz="3467" dirty="0" err="1"/>
              <a:t>cứu</a:t>
            </a:r>
            <a:r>
              <a:rPr lang="en-US" sz="3467" dirty="0"/>
              <a:t> </a:t>
            </a:r>
            <a:r>
              <a:rPr lang="en-US" sz="3467" dirty="0" err="1"/>
              <a:t>bảng</a:t>
            </a:r>
            <a:r>
              <a:rPr lang="en-US" sz="3467" dirty="0"/>
              <a:t> 4 </a:t>
            </a:r>
            <a:r>
              <a:rPr lang="en-US" sz="3467" dirty="0" err="1"/>
              <a:t>và</a:t>
            </a:r>
            <a:r>
              <a:rPr lang="en-US" sz="3467" dirty="0"/>
              <a:t> </a:t>
            </a:r>
            <a:r>
              <a:rPr lang="en-US" sz="3467" dirty="0" err="1"/>
              <a:t>cho</a:t>
            </a:r>
            <a:r>
              <a:rPr lang="en-US" sz="3467" dirty="0"/>
              <a:t> </a:t>
            </a:r>
            <a:r>
              <a:rPr lang="en-US" sz="3467" dirty="0" err="1"/>
              <a:t>biết</a:t>
            </a:r>
            <a:r>
              <a:rPr lang="en-US" sz="3467" dirty="0"/>
              <a:t> </a:t>
            </a:r>
            <a:r>
              <a:rPr lang="en-US" sz="3467" dirty="0" err="1"/>
              <a:t>vai</a:t>
            </a:r>
            <a:r>
              <a:rPr lang="en-US" sz="3467" dirty="0"/>
              <a:t> </a:t>
            </a:r>
            <a:r>
              <a:rPr lang="en-US" sz="3467" dirty="0" err="1"/>
              <a:t>trò</a:t>
            </a:r>
            <a:r>
              <a:rPr lang="en-US" sz="3467" dirty="0"/>
              <a:t> </a:t>
            </a:r>
            <a:r>
              <a:rPr lang="en-US" sz="3467" dirty="0" err="1"/>
              <a:t>chính</a:t>
            </a:r>
            <a:r>
              <a:rPr lang="en-US" sz="3467" dirty="0"/>
              <a:t> </a:t>
            </a:r>
            <a:r>
              <a:rPr lang="en-US" sz="3467" dirty="0" err="1"/>
              <a:t>của</a:t>
            </a:r>
            <a:r>
              <a:rPr lang="en-US" sz="3467" dirty="0"/>
              <a:t> </a:t>
            </a:r>
            <a:r>
              <a:rPr lang="en-US" sz="3467" dirty="0" err="1"/>
              <a:t>nguyên</a:t>
            </a:r>
            <a:r>
              <a:rPr lang="en-US" sz="3467" dirty="0"/>
              <a:t> </a:t>
            </a:r>
            <a:r>
              <a:rPr lang="en-US" sz="3467" dirty="0" err="1"/>
              <a:t>tố</a:t>
            </a:r>
            <a:r>
              <a:rPr lang="en-US" sz="3467" dirty="0"/>
              <a:t> </a:t>
            </a:r>
            <a:r>
              <a:rPr lang="en-US" sz="3467" dirty="0" err="1"/>
              <a:t>đại</a:t>
            </a:r>
            <a:r>
              <a:rPr lang="en-US" sz="3467" dirty="0"/>
              <a:t> </a:t>
            </a:r>
            <a:r>
              <a:rPr lang="en-US" sz="3467" dirty="0" err="1"/>
              <a:t>lượng</a:t>
            </a:r>
            <a:r>
              <a:rPr lang="en-US" sz="3467" dirty="0"/>
              <a:t> </a:t>
            </a:r>
            <a:r>
              <a:rPr lang="en-US" sz="3467" dirty="0" err="1"/>
              <a:t>và</a:t>
            </a:r>
            <a:r>
              <a:rPr lang="en-US" sz="3467" dirty="0"/>
              <a:t> </a:t>
            </a:r>
            <a:r>
              <a:rPr lang="en-US" sz="3467" dirty="0" err="1"/>
              <a:t>nguyên</a:t>
            </a:r>
            <a:r>
              <a:rPr lang="en-US" sz="3467" dirty="0"/>
              <a:t> </a:t>
            </a:r>
            <a:r>
              <a:rPr lang="en-US" sz="3467" dirty="0" err="1"/>
              <a:t>tố</a:t>
            </a:r>
            <a:r>
              <a:rPr lang="en-US" sz="3467" dirty="0"/>
              <a:t> vi </a:t>
            </a:r>
            <a:r>
              <a:rPr lang="en-US" sz="3467" dirty="0" err="1"/>
              <a:t>lượng</a:t>
            </a:r>
            <a:r>
              <a:rPr lang="en-US" sz="3467" dirty="0"/>
              <a:t> </a:t>
            </a:r>
            <a:r>
              <a:rPr lang="en-US" sz="3467" dirty="0" err="1"/>
              <a:t>là</a:t>
            </a:r>
            <a:r>
              <a:rPr lang="en-US" sz="3467" dirty="0"/>
              <a:t> </a:t>
            </a:r>
            <a:r>
              <a:rPr lang="en-US" sz="3467" dirty="0" err="1"/>
              <a:t>gì</a:t>
            </a:r>
            <a:r>
              <a:rPr lang="en-US" sz="3467" dirty="0"/>
              <a:t>?</a:t>
            </a:r>
          </a:p>
        </p:txBody>
      </p:sp>
      <p:sp>
        <p:nvSpPr>
          <p:cNvPr id="4" name="Rectangle 3"/>
          <p:cNvSpPr/>
          <p:nvPr/>
        </p:nvSpPr>
        <p:spPr>
          <a:xfrm>
            <a:off x="406401" y="4265863"/>
            <a:ext cx="11667959" cy="1066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3467" dirty="0" err="1"/>
              <a:t>Nguyên</a:t>
            </a:r>
            <a:r>
              <a:rPr lang="en-US" sz="3467" dirty="0"/>
              <a:t> </a:t>
            </a:r>
            <a:r>
              <a:rPr lang="en-US" sz="3467" dirty="0" err="1"/>
              <a:t>tố</a:t>
            </a:r>
            <a:r>
              <a:rPr lang="en-US" sz="3467" dirty="0"/>
              <a:t> </a:t>
            </a:r>
            <a:r>
              <a:rPr lang="en-US" sz="3467" dirty="0" err="1"/>
              <a:t>đại</a:t>
            </a:r>
            <a:r>
              <a:rPr lang="en-US" sz="3467" dirty="0"/>
              <a:t> </a:t>
            </a:r>
            <a:r>
              <a:rPr lang="en-US" sz="3467" dirty="0" err="1"/>
              <a:t>lượng</a:t>
            </a:r>
            <a:r>
              <a:rPr lang="en-US" sz="3467" dirty="0"/>
              <a:t>: </a:t>
            </a:r>
            <a:r>
              <a:rPr lang="en-US" sz="3467" dirty="0" err="1"/>
              <a:t>Chủ</a:t>
            </a:r>
            <a:r>
              <a:rPr lang="en-US" sz="3467" dirty="0"/>
              <a:t> </a:t>
            </a:r>
            <a:r>
              <a:rPr lang="en-US" sz="3467" dirty="0" err="1"/>
              <a:t>yếu</a:t>
            </a:r>
            <a:r>
              <a:rPr lang="en-US" sz="3467" dirty="0"/>
              <a:t> </a:t>
            </a:r>
            <a:r>
              <a:rPr lang="en-US" sz="3467" dirty="0" err="1"/>
              <a:t>đóng</a:t>
            </a:r>
            <a:r>
              <a:rPr lang="en-US" sz="3467" dirty="0"/>
              <a:t> </a:t>
            </a:r>
            <a:r>
              <a:rPr lang="en-US" sz="3467" dirty="0" err="1"/>
              <a:t>vai</a:t>
            </a:r>
            <a:r>
              <a:rPr lang="en-US" sz="3467" dirty="0"/>
              <a:t> </a:t>
            </a:r>
            <a:r>
              <a:rPr lang="en-US" sz="3467" dirty="0" err="1"/>
              <a:t>trò</a:t>
            </a:r>
            <a:r>
              <a:rPr lang="en-US" sz="3467" dirty="0"/>
              <a:t> </a:t>
            </a:r>
            <a:r>
              <a:rPr lang="en-US" sz="3467" dirty="0" err="1"/>
              <a:t>cấu</a:t>
            </a:r>
            <a:r>
              <a:rPr lang="en-US" sz="3467" dirty="0"/>
              <a:t> </a:t>
            </a:r>
            <a:r>
              <a:rPr lang="en-US" sz="3467" dirty="0" err="1"/>
              <a:t>trúc</a:t>
            </a:r>
            <a:r>
              <a:rPr lang="en-US" sz="3467" dirty="0"/>
              <a:t> </a:t>
            </a:r>
            <a:r>
              <a:rPr lang="en-US" sz="3467" dirty="0" err="1"/>
              <a:t>của</a:t>
            </a:r>
            <a:r>
              <a:rPr lang="en-US" sz="3467" dirty="0"/>
              <a:t> </a:t>
            </a:r>
            <a:r>
              <a:rPr lang="en-US" sz="3467" dirty="0" err="1"/>
              <a:t>tế</a:t>
            </a:r>
            <a:r>
              <a:rPr lang="en-US" sz="3467" dirty="0"/>
              <a:t> </a:t>
            </a:r>
            <a:r>
              <a:rPr lang="en-US" sz="3467" dirty="0" err="1"/>
              <a:t>bào</a:t>
            </a:r>
            <a:r>
              <a:rPr lang="en-US" sz="3467" dirty="0"/>
              <a:t> , </a:t>
            </a:r>
            <a:r>
              <a:rPr lang="en-US" sz="3467" dirty="0" err="1"/>
              <a:t>cơ</a:t>
            </a:r>
            <a:r>
              <a:rPr lang="en-US" sz="3467" dirty="0"/>
              <a:t> </a:t>
            </a:r>
            <a:r>
              <a:rPr lang="en-US" sz="3467" dirty="0" err="1"/>
              <a:t>thể</a:t>
            </a:r>
            <a:r>
              <a:rPr lang="en-US" sz="3467" dirty="0"/>
              <a:t>.</a:t>
            </a:r>
          </a:p>
        </p:txBody>
      </p:sp>
      <p:sp>
        <p:nvSpPr>
          <p:cNvPr id="5" name="Rectangle 4"/>
          <p:cNvSpPr/>
          <p:nvPr/>
        </p:nvSpPr>
        <p:spPr>
          <a:xfrm>
            <a:off x="422442" y="5562600"/>
            <a:ext cx="11667959" cy="1066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3467" dirty="0" err="1"/>
              <a:t>Nguyên</a:t>
            </a:r>
            <a:r>
              <a:rPr lang="en-US" sz="3467" dirty="0"/>
              <a:t> </a:t>
            </a:r>
            <a:r>
              <a:rPr lang="en-US" sz="3467" dirty="0" err="1"/>
              <a:t>tố</a:t>
            </a:r>
            <a:r>
              <a:rPr lang="en-US" sz="3467" dirty="0"/>
              <a:t> vi </a:t>
            </a:r>
            <a:r>
              <a:rPr lang="en-US" sz="3467" dirty="0" err="1"/>
              <a:t>lượng</a:t>
            </a:r>
            <a:r>
              <a:rPr lang="en-US" sz="3467" dirty="0"/>
              <a:t>:  </a:t>
            </a:r>
            <a:r>
              <a:rPr lang="en-US" sz="3467" dirty="0" err="1"/>
              <a:t>chủ</a:t>
            </a:r>
            <a:r>
              <a:rPr lang="en-US" sz="3467" dirty="0"/>
              <a:t> </a:t>
            </a:r>
            <a:r>
              <a:rPr lang="en-US" sz="3467" dirty="0" err="1"/>
              <a:t>yếu</a:t>
            </a:r>
            <a:r>
              <a:rPr lang="en-US" sz="3467" dirty="0"/>
              <a:t> </a:t>
            </a:r>
            <a:r>
              <a:rPr lang="en-US" sz="3467" dirty="0" err="1"/>
              <a:t>đóng</a:t>
            </a:r>
            <a:r>
              <a:rPr lang="en-US" sz="3467" dirty="0"/>
              <a:t> </a:t>
            </a:r>
            <a:r>
              <a:rPr lang="en-US" sz="3467" dirty="0" err="1"/>
              <a:t>vai</a:t>
            </a:r>
            <a:r>
              <a:rPr lang="en-US" sz="3467" dirty="0"/>
              <a:t> </a:t>
            </a:r>
            <a:r>
              <a:rPr lang="en-US" sz="3467" dirty="0" err="1"/>
              <a:t>trò</a:t>
            </a:r>
            <a:r>
              <a:rPr lang="en-US" sz="3467" dirty="0"/>
              <a:t> </a:t>
            </a:r>
            <a:r>
              <a:rPr lang="en-US" sz="3467" dirty="0" err="1"/>
              <a:t>hoạt</a:t>
            </a:r>
            <a:r>
              <a:rPr lang="en-US" sz="3467" dirty="0"/>
              <a:t> </a:t>
            </a:r>
            <a:r>
              <a:rPr lang="en-US" sz="3467" dirty="0" err="1"/>
              <a:t>hóa</a:t>
            </a:r>
            <a:r>
              <a:rPr lang="en-US" sz="3467" dirty="0"/>
              <a:t> </a:t>
            </a:r>
            <a:r>
              <a:rPr lang="en-US" sz="3467" dirty="0" err="1"/>
              <a:t>các</a:t>
            </a:r>
            <a:r>
              <a:rPr lang="en-US" sz="3467" dirty="0"/>
              <a:t> </a:t>
            </a:r>
            <a:r>
              <a:rPr lang="en-US" sz="3467" dirty="0" err="1"/>
              <a:t>enzim</a:t>
            </a:r>
            <a:r>
              <a:rPr lang="en-US" sz="3467" dirty="0"/>
              <a:t>, </a:t>
            </a:r>
            <a:r>
              <a:rPr lang="en-US" sz="3467" dirty="0" err="1"/>
              <a:t>tham</a:t>
            </a:r>
            <a:r>
              <a:rPr lang="en-US" sz="3467" dirty="0"/>
              <a:t> </a:t>
            </a:r>
            <a:r>
              <a:rPr lang="en-US" sz="3467" dirty="0" err="1"/>
              <a:t>gia</a:t>
            </a:r>
            <a:r>
              <a:rPr lang="en-US" sz="3467" dirty="0"/>
              <a:t> </a:t>
            </a:r>
            <a:r>
              <a:rPr lang="en-US" sz="3467" dirty="0" err="1"/>
              <a:t>trao</a:t>
            </a:r>
            <a:r>
              <a:rPr lang="en-US" sz="3467" dirty="0"/>
              <a:t> </a:t>
            </a:r>
            <a:r>
              <a:rPr lang="en-US" sz="3467" dirty="0" err="1"/>
              <a:t>đổi</a:t>
            </a:r>
            <a:r>
              <a:rPr lang="en-US" sz="3467" dirty="0"/>
              <a:t> </a:t>
            </a:r>
            <a:r>
              <a:rPr lang="en-US" sz="3467" dirty="0" err="1"/>
              <a:t>chất</a:t>
            </a:r>
            <a:r>
              <a:rPr lang="en-US" sz="3467" dirty="0"/>
              <a:t>.</a:t>
            </a:r>
          </a:p>
        </p:txBody>
      </p:sp>
    </p:spTree>
    <p:extLst>
      <p:ext uri="{BB962C8B-B14F-4D97-AF65-F5344CB8AC3E}">
        <p14:creationId xmlns:p14="http://schemas.microsoft.com/office/powerpoint/2010/main" val="314443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11613931" cy="1143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3733" dirty="0">
                <a:solidFill>
                  <a:schemeClr val="tx1"/>
                </a:solidFill>
              </a:rPr>
              <a:t>III/ </a:t>
            </a:r>
            <a:r>
              <a:rPr lang="en-US" sz="3733" dirty="0" err="1">
                <a:solidFill>
                  <a:schemeClr val="tx1"/>
                </a:solidFill>
              </a:rPr>
              <a:t>Nguồn</a:t>
            </a:r>
            <a:r>
              <a:rPr lang="en-US" sz="3733" dirty="0">
                <a:solidFill>
                  <a:schemeClr val="tx1"/>
                </a:solidFill>
              </a:rPr>
              <a:t> </a:t>
            </a:r>
            <a:r>
              <a:rPr lang="en-US" sz="3733" dirty="0" err="1">
                <a:solidFill>
                  <a:schemeClr val="tx1"/>
                </a:solidFill>
              </a:rPr>
              <a:t>cung</a:t>
            </a:r>
            <a:r>
              <a:rPr lang="en-US" sz="3733" dirty="0">
                <a:solidFill>
                  <a:schemeClr val="tx1"/>
                </a:solidFill>
              </a:rPr>
              <a:t> </a:t>
            </a:r>
            <a:r>
              <a:rPr lang="en-US" sz="3733" dirty="0" err="1">
                <a:solidFill>
                  <a:schemeClr val="tx1"/>
                </a:solidFill>
              </a:rPr>
              <a:t>cấp</a:t>
            </a:r>
            <a:r>
              <a:rPr lang="en-US" sz="3733" dirty="0">
                <a:solidFill>
                  <a:schemeClr val="tx1"/>
                </a:solidFill>
              </a:rPr>
              <a:t> </a:t>
            </a:r>
            <a:r>
              <a:rPr lang="en-US" sz="3733" dirty="0" err="1">
                <a:solidFill>
                  <a:schemeClr val="tx1"/>
                </a:solidFill>
              </a:rPr>
              <a:t>các</a:t>
            </a:r>
            <a:r>
              <a:rPr lang="en-US" sz="3733" dirty="0">
                <a:solidFill>
                  <a:schemeClr val="tx1"/>
                </a:solidFill>
              </a:rPr>
              <a:t> </a:t>
            </a:r>
            <a:r>
              <a:rPr lang="en-US" sz="3733" dirty="0" err="1">
                <a:solidFill>
                  <a:schemeClr val="tx1"/>
                </a:solidFill>
              </a:rPr>
              <a:t>nguyên</a:t>
            </a:r>
            <a:r>
              <a:rPr lang="en-US" sz="3733" dirty="0">
                <a:solidFill>
                  <a:schemeClr val="tx1"/>
                </a:solidFill>
              </a:rPr>
              <a:t> </a:t>
            </a:r>
            <a:r>
              <a:rPr lang="en-US" sz="3733" dirty="0" err="1">
                <a:solidFill>
                  <a:schemeClr val="tx1"/>
                </a:solidFill>
              </a:rPr>
              <a:t>tố</a:t>
            </a:r>
            <a:r>
              <a:rPr lang="en-US" sz="3733" dirty="0">
                <a:solidFill>
                  <a:schemeClr val="tx1"/>
                </a:solidFill>
              </a:rPr>
              <a:t> </a:t>
            </a:r>
            <a:r>
              <a:rPr lang="en-US" sz="3733" dirty="0" err="1">
                <a:solidFill>
                  <a:schemeClr val="tx1"/>
                </a:solidFill>
              </a:rPr>
              <a:t>dinh</a:t>
            </a:r>
            <a:r>
              <a:rPr lang="en-US" sz="3733" dirty="0">
                <a:solidFill>
                  <a:schemeClr val="tx1"/>
                </a:solidFill>
              </a:rPr>
              <a:t> </a:t>
            </a:r>
            <a:r>
              <a:rPr lang="en-US" sz="3733" dirty="0" err="1">
                <a:solidFill>
                  <a:schemeClr val="tx1"/>
                </a:solidFill>
              </a:rPr>
              <a:t>dưỡng</a:t>
            </a:r>
            <a:r>
              <a:rPr lang="en-US" sz="3733" dirty="0">
                <a:solidFill>
                  <a:schemeClr val="tx1"/>
                </a:solidFill>
              </a:rPr>
              <a:t> </a:t>
            </a:r>
            <a:r>
              <a:rPr lang="en-US" sz="3733" dirty="0" err="1">
                <a:solidFill>
                  <a:schemeClr val="tx1"/>
                </a:solidFill>
              </a:rPr>
              <a:t>khoáng</a:t>
            </a:r>
            <a:r>
              <a:rPr lang="en-US" sz="3733" dirty="0">
                <a:solidFill>
                  <a:schemeClr val="tx1"/>
                </a:solidFill>
              </a:rPr>
              <a:t> </a:t>
            </a:r>
            <a:r>
              <a:rPr lang="en-US" sz="3733" dirty="0" err="1">
                <a:solidFill>
                  <a:schemeClr val="tx1"/>
                </a:solidFill>
              </a:rPr>
              <a:t>cho</a:t>
            </a:r>
            <a:r>
              <a:rPr lang="en-US" sz="3733" dirty="0">
                <a:solidFill>
                  <a:schemeClr val="tx1"/>
                </a:solidFill>
              </a:rPr>
              <a:t> </a:t>
            </a:r>
            <a:r>
              <a:rPr lang="en-US" sz="3733" dirty="0" err="1">
                <a:solidFill>
                  <a:schemeClr val="tx1"/>
                </a:solidFill>
              </a:rPr>
              <a:t>cây</a:t>
            </a:r>
            <a:endParaRPr lang="en-US" sz="3733" dirty="0">
              <a:solidFill>
                <a:schemeClr val="tx1"/>
              </a:solidFill>
            </a:endParaRPr>
          </a:p>
        </p:txBody>
      </p:sp>
      <p:sp>
        <p:nvSpPr>
          <p:cNvPr id="3" name="Rectangle 2"/>
          <p:cNvSpPr/>
          <p:nvPr/>
        </p:nvSpPr>
        <p:spPr>
          <a:xfrm>
            <a:off x="283411" y="1798053"/>
            <a:ext cx="100584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467" dirty="0" err="1"/>
              <a:t>Có</a:t>
            </a:r>
            <a:r>
              <a:rPr lang="en-US" sz="3467" dirty="0"/>
              <a:t> </a:t>
            </a:r>
            <a:r>
              <a:rPr lang="en-US" sz="3467" dirty="0" err="1"/>
              <a:t>những</a:t>
            </a:r>
            <a:r>
              <a:rPr lang="en-US" sz="3467" dirty="0"/>
              <a:t> </a:t>
            </a:r>
            <a:r>
              <a:rPr lang="en-US" sz="3467" dirty="0" err="1"/>
              <a:t>nguồn</a:t>
            </a:r>
            <a:r>
              <a:rPr lang="en-US" sz="3467" dirty="0"/>
              <a:t> </a:t>
            </a:r>
            <a:r>
              <a:rPr lang="en-US" sz="3467" dirty="0" err="1"/>
              <a:t>cung</a:t>
            </a:r>
            <a:r>
              <a:rPr lang="en-US" sz="3467" dirty="0"/>
              <a:t> </a:t>
            </a:r>
            <a:r>
              <a:rPr lang="en-US" sz="3467" dirty="0" err="1"/>
              <a:t>cấp</a:t>
            </a:r>
            <a:r>
              <a:rPr lang="en-US" sz="3467" dirty="0"/>
              <a:t> </a:t>
            </a:r>
            <a:r>
              <a:rPr lang="en-US" sz="3467" dirty="0" err="1"/>
              <a:t>chất</a:t>
            </a:r>
            <a:r>
              <a:rPr lang="en-US" sz="3467" dirty="0"/>
              <a:t> </a:t>
            </a:r>
            <a:r>
              <a:rPr lang="en-US" sz="3467" dirty="0" err="1"/>
              <a:t>khoáng</a:t>
            </a:r>
            <a:r>
              <a:rPr lang="en-US" sz="3467" dirty="0"/>
              <a:t> </a:t>
            </a:r>
            <a:r>
              <a:rPr lang="en-US" sz="3467" dirty="0" err="1"/>
              <a:t>nào</a:t>
            </a:r>
            <a:r>
              <a:rPr lang="en-US" sz="3467" dirty="0"/>
              <a:t> </a:t>
            </a:r>
            <a:r>
              <a:rPr lang="en-US" sz="3467" dirty="0" err="1"/>
              <a:t>cho</a:t>
            </a:r>
            <a:r>
              <a:rPr lang="en-US" sz="3467" dirty="0"/>
              <a:t> </a:t>
            </a:r>
            <a:r>
              <a:rPr lang="en-US" sz="3467" dirty="0" err="1"/>
              <a:t>cây</a:t>
            </a:r>
            <a:r>
              <a:rPr lang="en-US" sz="3467" dirty="0"/>
              <a:t>?</a:t>
            </a:r>
          </a:p>
        </p:txBody>
      </p:sp>
      <p:sp>
        <p:nvSpPr>
          <p:cNvPr id="4" name="Rectangle 3"/>
          <p:cNvSpPr/>
          <p:nvPr/>
        </p:nvSpPr>
        <p:spPr>
          <a:xfrm>
            <a:off x="711200" y="3277937"/>
            <a:ext cx="100584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467" dirty="0" err="1"/>
              <a:t>Trong</a:t>
            </a:r>
            <a:r>
              <a:rPr lang="en-US" sz="3467" dirty="0"/>
              <a:t> </a:t>
            </a:r>
            <a:r>
              <a:rPr lang="en-US" sz="3467" dirty="0" err="1"/>
              <a:t>đất</a:t>
            </a:r>
            <a:r>
              <a:rPr lang="en-US" sz="3467" dirty="0"/>
              <a:t> </a:t>
            </a:r>
            <a:r>
              <a:rPr lang="en-US" sz="3467" dirty="0" err="1"/>
              <a:t>dạng</a:t>
            </a:r>
            <a:r>
              <a:rPr lang="en-US" sz="3467" dirty="0"/>
              <a:t> </a:t>
            </a:r>
            <a:r>
              <a:rPr lang="en-US" sz="3467" dirty="0" err="1"/>
              <a:t>khoáng</a:t>
            </a:r>
            <a:r>
              <a:rPr lang="en-US" sz="3467" dirty="0"/>
              <a:t> </a:t>
            </a:r>
            <a:r>
              <a:rPr lang="en-US" sz="3467" dirty="0" err="1"/>
              <a:t>nào</a:t>
            </a:r>
            <a:r>
              <a:rPr lang="en-US" sz="3467" dirty="0"/>
              <a:t> </a:t>
            </a:r>
            <a:r>
              <a:rPr lang="en-US" sz="3467" dirty="0" err="1"/>
              <a:t>cây</a:t>
            </a:r>
            <a:r>
              <a:rPr lang="en-US" sz="3467" dirty="0"/>
              <a:t> </a:t>
            </a:r>
            <a:r>
              <a:rPr lang="en-US" sz="3467" dirty="0" err="1"/>
              <a:t>có</a:t>
            </a:r>
            <a:r>
              <a:rPr lang="en-US" sz="3467" dirty="0"/>
              <a:t> </a:t>
            </a:r>
            <a:r>
              <a:rPr lang="en-US" sz="3467" dirty="0" err="1"/>
              <a:t>thể</a:t>
            </a:r>
            <a:r>
              <a:rPr lang="en-US" sz="3467" dirty="0"/>
              <a:t> </a:t>
            </a:r>
            <a:r>
              <a:rPr lang="en-US" sz="3467" dirty="0" err="1"/>
              <a:t>hấp</a:t>
            </a:r>
            <a:r>
              <a:rPr lang="en-US" sz="3467" dirty="0"/>
              <a:t> </a:t>
            </a:r>
            <a:r>
              <a:rPr lang="en-US" sz="3467" dirty="0" err="1"/>
              <a:t>thụ</a:t>
            </a:r>
            <a:r>
              <a:rPr lang="en-US" sz="3467" dirty="0"/>
              <a:t> </a:t>
            </a:r>
            <a:r>
              <a:rPr lang="en-US" sz="3467" dirty="0" err="1"/>
              <a:t>được</a:t>
            </a:r>
            <a:r>
              <a:rPr lang="en-US" sz="3467" dirty="0"/>
              <a:t>?</a:t>
            </a:r>
          </a:p>
        </p:txBody>
      </p:sp>
      <p:sp>
        <p:nvSpPr>
          <p:cNvPr id="5" name="Rectangle 4"/>
          <p:cNvSpPr/>
          <p:nvPr/>
        </p:nvSpPr>
        <p:spPr>
          <a:xfrm>
            <a:off x="1422400" y="4851400"/>
            <a:ext cx="10058400" cy="1625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467" dirty="0" err="1"/>
              <a:t>Dạng</a:t>
            </a:r>
            <a:r>
              <a:rPr lang="en-US" sz="3467" dirty="0"/>
              <a:t> </a:t>
            </a:r>
            <a:r>
              <a:rPr lang="en-US" sz="3467" dirty="0" err="1"/>
              <a:t>khoáng</a:t>
            </a:r>
            <a:r>
              <a:rPr lang="en-US" sz="3467" dirty="0"/>
              <a:t> </a:t>
            </a:r>
            <a:r>
              <a:rPr lang="en-US" sz="3467" dirty="0" err="1"/>
              <a:t>không</a:t>
            </a:r>
            <a:r>
              <a:rPr lang="en-US" sz="3467" dirty="0"/>
              <a:t> tan </a:t>
            </a:r>
            <a:r>
              <a:rPr lang="en-US" sz="3467" dirty="0" err="1"/>
              <a:t>có</a:t>
            </a:r>
            <a:r>
              <a:rPr lang="en-US" sz="3467" dirty="0"/>
              <a:t> </a:t>
            </a:r>
            <a:r>
              <a:rPr lang="en-US" sz="3467" dirty="0" err="1"/>
              <a:t>thể</a:t>
            </a:r>
            <a:r>
              <a:rPr lang="en-US" sz="3467" dirty="0"/>
              <a:t> </a:t>
            </a:r>
            <a:r>
              <a:rPr lang="en-US" sz="3467" dirty="0" err="1"/>
              <a:t>chuyển</a:t>
            </a:r>
            <a:r>
              <a:rPr lang="en-US" sz="3467" dirty="0"/>
              <a:t> sang </a:t>
            </a:r>
            <a:r>
              <a:rPr lang="en-US" sz="3467" dirty="0" err="1"/>
              <a:t>dạng</a:t>
            </a:r>
            <a:r>
              <a:rPr lang="en-US" sz="3467" dirty="0"/>
              <a:t> </a:t>
            </a:r>
            <a:r>
              <a:rPr lang="en-US" sz="3467" dirty="0" err="1"/>
              <a:t>hòa</a:t>
            </a:r>
            <a:r>
              <a:rPr lang="en-US" sz="3467" dirty="0"/>
              <a:t> tan </a:t>
            </a:r>
            <a:r>
              <a:rPr lang="en-US" sz="3467" dirty="0" err="1"/>
              <a:t>nhờ</a:t>
            </a:r>
            <a:r>
              <a:rPr lang="en-US" sz="3467" dirty="0"/>
              <a:t> </a:t>
            </a:r>
            <a:r>
              <a:rPr lang="en-US" sz="3467" dirty="0" err="1"/>
              <a:t>các</a:t>
            </a:r>
            <a:r>
              <a:rPr lang="en-US" sz="3467" dirty="0"/>
              <a:t> </a:t>
            </a:r>
            <a:r>
              <a:rPr lang="en-US" sz="3467" dirty="0" err="1"/>
              <a:t>yếu</a:t>
            </a:r>
            <a:r>
              <a:rPr lang="en-US" sz="3467" dirty="0"/>
              <a:t> </a:t>
            </a:r>
            <a:r>
              <a:rPr lang="en-US" sz="3467" dirty="0" err="1"/>
              <a:t>tố</a:t>
            </a:r>
            <a:r>
              <a:rPr lang="en-US" sz="3467" dirty="0"/>
              <a:t> </a:t>
            </a:r>
            <a:r>
              <a:rPr lang="en-US" sz="3467" dirty="0" err="1"/>
              <a:t>nào</a:t>
            </a:r>
            <a:r>
              <a:rPr lang="en-US" sz="3467" dirty="0"/>
              <a:t>?</a:t>
            </a:r>
          </a:p>
        </p:txBody>
      </p:sp>
    </p:spTree>
    <p:extLst>
      <p:ext uri="{BB962C8B-B14F-4D97-AF65-F5344CB8AC3E}">
        <p14:creationId xmlns:p14="http://schemas.microsoft.com/office/powerpoint/2010/main" val="144334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5222929" y="-680875"/>
            <a:ext cx="8701619" cy="3945021"/>
          </a:xfrm>
          <a:prstGeom prst="cloudCallout">
            <a:avLst>
              <a:gd name="adj1" fmla="val -26993"/>
              <a:gd name="adj2" fmla="val 6179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467" dirty="0" err="1"/>
              <a:t>Quan</a:t>
            </a:r>
            <a:r>
              <a:rPr lang="en-US" sz="3467" dirty="0"/>
              <a:t> </a:t>
            </a:r>
            <a:r>
              <a:rPr lang="en-US" sz="3467" dirty="0" err="1"/>
              <a:t>sát</a:t>
            </a:r>
            <a:r>
              <a:rPr lang="en-US" sz="3467" dirty="0"/>
              <a:t> </a:t>
            </a:r>
            <a:r>
              <a:rPr lang="en-US" sz="3467" dirty="0" err="1"/>
              <a:t>hình</a:t>
            </a:r>
            <a:r>
              <a:rPr lang="en-US" sz="3467" dirty="0"/>
              <a:t> 4.3 </a:t>
            </a:r>
            <a:r>
              <a:rPr lang="en-US" sz="3467" dirty="0" err="1"/>
              <a:t>và</a:t>
            </a:r>
            <a:r>
              <a:rPr lang="en-US" sz="3467" dirty="0"/>
              <a:t> </a:t>
            </a:r>
            <a:r>
              <a:rPr lang="en-US" sz="3467" dirty="0" err="1"/>
              <a:t>cho</a:t>
            </a:r>
            <a:r>
              <a:rPr lang="en-US" sz="3467" dirty="0"/>
              <a:t> </a:t>
            </a:r>
            <a:r>
              <a:rPr lang="en-US" sz="3467" dirty="0" err="1"/>
              <a:t>nhận</a:t>
            </a:r>
            <a:r>
              <a:rPr lang="en-US" sz="3467" dirty="0"/>
              <a:t> </a:t>
            </a:r>
            <a:r>
              <a:rPr lang="en-US" sz="3467" dirty="0" err="1"/>
              <a:t>xét</a:t>
            </a:r>
            <a:r>
              <a:rPr lang="en-US" sz="3467" dirty="0"/>
              <a:t> </a:t>
            </a:r>
            <a:r>
              <a:rPr lang="en-US" sz="3467" dirty="0" err="1"/>
              <a:t>về</a:t>
            </a:r>
            <a:r>
              <a:rPr lang="en-US" sz="3467" dirty="0"/>
              <a:t> </a:t>
            </a:r>
            <a:r>
              <a:rPr lang="en-US" sz="3467" dirty="0" err="1"/>
              <a:t>ảnh</a:t>
            </a:r>
            <a:r>
              <a:rPr lang="en-US" sz="3467" dirty="0"/>
              <a:t> </a:t>
            </a:r>
            <a:r>
              <a:rPr lang="en-US" sz="3467" dirty="0" err="1"/>
              <a:t>hưởng</a:t>
            </a:r>
            <a:r>
              <a:rPr lang="en-US" sz="3467" dirty="0"/>
              <a:t> </a:t>
            </a:r>
            <a:r>
              <a:rPr lang="en-US" sz="3467" dirty="0" err="1"/>
              <a:t>của</a:t>
            </a:r>
            <a:r>
              <a:rPr lang="en-US" sz="3467" dirty="0"/>
              <a:t> </a:t>
            </a:r>
            <a:r>
              <a:rPr lang="en-US" sz="3467" dirty="0" err="1"/>
              <a:t>phân</a:t>
            </a:r>
            <a:r>
              <a:rPr lang="en-US" sz="3467" dirty="0"/>
              <a:t> </a:t>
            </a:r>
            <a:r>
              <a:rPr lang="en-US" sz="3467" dirty="0" err="1"/>
              <a:t>bón</a:t>
            </a:r>
            <a:r>
              <a:rPr lang="en-US" sz="3467" dirty="0"/>
              <a:t> </a:t>
            </a:r>
            <a:r>
              <a:rPr lang="en-US" sz="3467" dirty="0" err="1"/>
              <a:t>đến</a:t>
            </a:r>
            <a:r>
              <a:rPr lang="en-US" sz="3467" dirty="0"/>
              <a:t> </a:t>
            </a:r>
            <a:r>
              <a:rPr lang="en-US" sz="3467" dirty="0" err="1"/>
              <a:t>sinh</a:t>
            </a:r>
            <a:r>
              <a:rPr lang="en-US" sz="3467" dirty="0"/>
              <a:t> </a:t>
            </a:r>
            <a:r>
              <a:rPr lang="en-US" sz="3467" dirty="0" err="1"/>
              <a:t>trưởng</a:t>
            </a:r>
            <a:r>
              <a:rPr lang="en-US" sz="3467" dirty="0"/>
              <a:t> </a:t>
            </a:r>
            <a:r>
              <a:rPr lang="en-US" sz="3467" dirty="0" err="1"/>
              <a:t>của</a:t>
            </a:r>
            <a:r>
              <a:rPr lang="en-US" sz="3467" dirty="0"/>
              <a:t> </a:t>
            </a:r>
            <a:r>
              <a:rPr lang="en-US" sz="3467" dirty="0" err="1"/>
              <a:t>cây</a:t>
            </a:r>
            <a:r>
              <a:rPr lang="en-US" sz="3467" dirty="0"/>
              <a:t>?</a:t>
            </a:r>
          </a:p>
        </p:txBody>
      </p:sp>
      <p:grpSp>
        <p:nvGrpSpPr>
          <p:cNvPr id="3" name="Group 2"/>
          <p:cNvGrpSpPr/>
          <p:nvPr/>
        </p:nvGrpSpPr>
        <p:grpSpPr>
          <a:xfrm>
            <a:off x="232272" y="1565990"/>
            <a:ext cx="6412148" cy="4898102"/>
            <a:chOff x="2204618" y="1123098"/>
            <a:chExt cx="4809111" cy="3673576"/>
          </a:xfrm>
        </p:grpSpPr>
        <p:sp>
          <p:nvSpPr>
            <p:cNvPr id="4" name="Freeform 9"/>
            <p:cNvSpPr>
              <a:spLocks/>
            </p:cNvSpPr>
            <p:nvPr/>
          </p:nvSpPr>
          <p:spPr bwMode="auto">
            <a:xfrm>
              <a:off x="2819400" y="2590800"/>
              <a:ext cx="3200400" cy="1701800"/>
            </a:xfrm>
            <a:custGeom>
              <a:avLst/>
              <a:gdLst>
                <a:gd name="T0" fmla="*/ 0 w 1392"/>
                <a:gd name="T1" fmla="*/ 1701800 h 640"/>
                <a:gd name="T2" fmla="*/ 1213945 w 1392"/>
                <a:gd name="T3" fmla="*/ 170180 h 640"/>
                <a:gd name="T4" fmla="*/ 2648607 w 1392"/>
                <a:gd name="T5" fmla="*/ 680720 h 640"/>
                <a:gd name="T6" fmla="*/ 3200400 w 1392"/>
                <a:gd name="T7" fmla="*/ 935990 h 640"/>
                <a:gd name="T8" fmla="*/ 0 60000 65536"/>
                <a:gd name="T9" fmla="*/ 0 60000 65536"/>
                <a:gd name="T10" fmla="*/ 0 60000 65536"/>
                <a:gd name="T11" fmla="*/ 0 60000 65536"/>
                <a:gd name="T12" fmla="*/ 0 w 1392"/>
                <a:gd name="T13" fmla="*/ 0 h 640"/>
                <a:gd name="T14" fmla="*/ 1392 w 1392"/>
                <a:gd name="T15" fmla="*/ 640 h 640"/>
              </a:gdLst>
              <a:ahLst/>
              <a:cxnLst>
                <a:cxn ang="T8">
                  <a:pos x="T0" y="T1"/>
                </a:cxn>
                <a:cxn ang="T9">
                  <a:pos x="T2" y="T3"/>
                </a:cxn>
                <a:cxn ang="T10">
                  <a:pos x="T4" y="T5"/>
                </a:cxn>
                <a:cxn ang="T11">
                  <a:pos x="T6" y="T7"/>
                </a:cxn>
              </a:cxnLst>
              <a:rect l="T12" t="T13" r="T14" b="T15"/>
              <a:pathLst>
                <a:path w="1392" h="640">
                  <a:moveTo>
                    <a:pt x="0" y="640"/>
                  </a:moveTo>
                  <a:cubicBezTo>
                    <a:pt x="168" y="384"/>
                    <a:pt x="336" y="128"/>
                    <a:pt x="528" y="64"/>
                  </a:cubicBezTo>
                  <a:cubicBezTo>
                    <a:pt x="720" y="0"/>
                    <a:pt x="1008" y="208"/>
                    <a:pt x="1152" y="256"/>
                  </a:cubicBezTo>
                  <a:cubicBezTo>
                    <a:pt x="1296" y="304"/>
                    <a:pt x="1352" y="336"/>
                    <a:pt x="1392" y="352"/>
                  </a:cubicBezTo>
                </a:path>
              </a:pathLst>
            </a:custGeom>
            <a:noFill/>
            <a:ln w="1905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667">
                <a:latin typeface="Times New Roman" pitchFamily="18" charset="0"/>
                <a:cs typeface="Times New Roman" pitchFamily="18" charset="0"/>
              </a:endParaRPr>
            </a:p>
          </p:txBody>
        </p:sp>
        <p:sp>
          <p:nvSpPr>
            <p:cNvPr id="5" name="Line 10"/>
            <p:cNvSpPr>
              <a:spLocks noChangeShapeType="1"/>
            </p:cNvSpPr>
            <p:nvPr/>
          </p:nvSpPr>
          <p:spPr bwMode="auto">
            <a:xfrm flipV="1">
              <a:off x="2819400" y="1154113"/>
              <a:ext cx="1588" cy="3190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p>
          </p:txBody>
        </p:sp>
        <p:sp>
          <p:nvSpPr>
            <p:cNvPr id="6" name="Line 11"/>
            <p:cNvSpPr>
              <a:spLocks noChangeShapeType="1"/>
            </p:cNvSpPr>
            <p:nvPr/>
          </p:nvSpPr>
          <p:spPr bwMode="auto">
            <a:xfrm>
              <a:off x="2819400" y="4343400"/>
              <a:ext cx="3973513" cy="31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p>
          </p:txBody>
        </p:sp>
        <p:sp>
          <p:nvSpPr>
            <p:cNvPr id="7" name="Line 12"/>
            <p:cNvSpPr>
              <a:spLocks noChangeShapeType="1"/>
            </p:cNvSpPr>
            <p:nvPr/>
          </p:nvSpPr>
          <p:spPr bwMode="auto">
            <a:xfrm>
              <a:off x="2819400" y="2362200"/>
              <a:ext cx="882650" cy="31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2400"/>
            </a:p>
          </p:txBody>
        </p:sp>
        <p:sp>
          <p:nvSpPr>
            <p:cNvPr id="8" name="Line 13"/>
            <p:cNvSpPr>
              <a:spLocks noChangeShapeType="1"/>
            </p:cNvSpPr>
            <p:nvPr/>
          </p:nvSpPr>
          <p:spPr bwMode="auto">
            <a:xfrm>
              <a:off x="3733800" y="2362200"/>
              <a:ext cx="882650" cy="31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2400"/>
            </a:p>
          </p:txBody>
        </p:sp>
        <p:sp>
          <p:nvSpPr>
            <p:cNvPr id="9" name="Line 14"/>
            <p:cNvSpPr>
              <a:spLocks noChangeShapeType="1"/>
            </p:cNvSpPr>
            <p:nvPr/>
          </p:nvSpPr>
          <p:spPr bwMode="auto">
            <a:xfrm>
              <a:off x="4714875" y="2362200"/>
              <a:ext cx="882650" cy="31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sz="2400"/>
            </a:p>
          </p:txBody>
        </p:sp>
        <p:sp>
          <p:nvSpPr>
            <p:cNvPr id="10" name="Text Box 15"/>
            <p:cNvSpPr txBox="1">
              <a:spLocks noChangeArrowheads="1"/>
            </p:cNvSpPr>
            <p:nvPr/>
          </p:nvSpPr>
          <p:spPr bwMode="auto">
            <a:xfrm>
              <a:off x="2819400" y="1905000"/>
              <a:ext cx="737221" cy="37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667">
                  <a:latin typeface="Times New Roman" pitchFamily="18" charset="0"/>
                  <a:cs typeface="Times New Roman" pitchFamily="18" charset="0"/>
                </a:rPr>
                <a:t>Thiếu</a:t>
              </a:r>
            </a:p>
          </p:txBody>
        </p:sp>
        <p:sp>
          <p:nvSpPr>
            <p:cNvPr id="11" name="Text Box 16"/>
            <p:cNvSpPr txBox="1">
              <a:spLocks noChangeArrowheads="1"/>
            </p:cNvSpPr>
            <p:nvPr/>
          </p:nvSpPr>
          <p:spPr bwMode="auto">
            <a:xfrm>
              <a:off x="3794125" y="1643063"/>
              <a:ext cx="742030" cy="684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667">
                  <a:latin typeface="Times New Roman" pitchFamily="18" charset="0"/>
                  <a:cs typeface="Times New Roman" pitchFamily="18" charset="0"/>
                </a:rPr>
                <a:t>Liều </a:t>
              </a:r>
            </a:p>
            <a:p>
              <a:pPr eaLnBrk="1" hangingPunct="1"/>
              <a:r>
                <a:rPr lang="en-US" sz="2667">
                  <a:latin typeface="Times New Roman" pitchFamily="18" charset="0"/>
                  <a:cs typeface="Times New Roman" pitchFamily="18" charset="0"/>
                </a:rPr>
                <a:t>lượng</a:t>
              </a:r>
            </a:p>
          </p:txBody>
        </p:sp>
        <p:sp>
          <p:nvSpPr>
            <p:cNvPr id="12" name="Text Box 17"/>
            <p:cNvSpPr txBox="1">
              <a:spLocks noChangeArrowheads="1"/>
            </p:cNvSpPr>
            <p:nvPr/>
          </p:nvSpPr>
          <p:spPr bwMode="auto">
            <a:xfrm>
              <a:off x="3733800" y="2362200"/>
              <a:ext cx="826188" cy="37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667">
                  <a:latin typeface="Times New Roman" pitchFamily="18" charset="0"/>
                  <a:cs typeface="Times New Roman" pitchFamily="18" charset="0"/>
                </a:rPr>
                <a:t>Tối ưu</a:t>
              </a:r>
            </a:p>
          </p:txBody>
        </p:sp>
        <p:sp>
          <p:nvSpPr>
            <p:cNvPr id="13" name="Text Box 18"/>
            <p:cNvSpPr txBox="1">
              <a:spLocks noChangeArrowheads="1"/>
            </p:cNvSpPr>
            <p:nvPr/>
          </p:nvSpPr>
          <p:spPr bwMode="auto">
            <a:xfrm>
              <a:off x="4648200" y="1905000"/>
              <a:ext cx="1504258" cy="37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667">
                  <a:latin typeface="Times New Roman" pitchFamily="18" charset="0"/>
                  <a:cs typeface="Times New Roman" pitchFamily="18" charset="0"/>
                </a:rPr>
                <a:t>Cao quá mức</a:t>
              </a:r>
            </a:p>
          </p:txBody>
        </p:sp>
        <p:sp>
          <p:nvSpPr>
            <p:cNvPr id="14" name="Text Box 19"/>
            <p:cNvSpPr txBox="1">
              <a:spLocks noChangeArrowheads="1"/>
            </p:cNvSpPr>
            <p:nvPr/>
          </p:nvSpPr>
          <p:spPr bwMode="auto">
            <a:xfrm rot="16200000">
              <a:off x="1291171" y="2036545"/>
              <a:ext cx="2203969" cy="37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667">
                  <a:latin typeface="Times New Roman" pitchFamily="18" charset="0"/>
                  <a:cs typeface="Times New Roman" pitchFamily="18" charset="0"/>
                </a:rPr>
                <a:t>Sinh trưởng của cây</a:t>
              </a:r>
            </a:p>
          </p:txBody>
        </p:sp>
        <p:sp>
          <p:nvSpPr>
            <p:cNvPr id="15" name="Text Box 20"/>
            <p:cNvSpPr txBox="1">
              <a:spLocks noChangeArrowheads="1"/>
            </p:cNvSpPr>
            <p:nvPr/>
          </p:nvSpPr>
          <p:spPr bwMode="auto">
            <a:xfrm>
              <a:off x="4724400" y="4419600"/>
              <a:ext cx="2289329" cy="37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667">
                  <a:latin typeface="Times New Roman" pitchFamily="18" charset="0"/>
                  <a:cs typeface="Times New Roman" pitchFamily="18" charset="0"/>
                </a:rPr>
                <a:t>Liều lượng phân bón</a:t>
              </a:r>
            </a:p>
          </p:txBody>
        </p:sp>
      </p:grpSp>
    </p:spTree>
    <p:extLst>
      <p:ext uri="{BB962C8B-B14F-4D97-AF65-F5344CB8AC3E}">
        <p14:creationId xmlns:p14="http://schemas.microsoft.com/office/powerpoint/2010/main" val="135042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11613931" cy="838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733" dirty="0" err="1">
                <a:solidFill>
                  <a:schemeClr val="tx1"/>
                </a:solidFill>
              </a:rPr>
              <a:t>Bài</a:t>
            </a:r>
            <a:r>
              <a:rPr lang="en-US" sz="3733" dirty="0">
                <a:solidFill>
                  <a:schemeClr val="tx1"/>
                </a:solidFill>
              </a:rPr>
              <a:t> </a:t>
            </a:r>
            <a:r>
              <a:rPr lang="en-US" sz="3733" dirty="0" err="1">
                <a:solidFill>
                  <a:schemeClr val="tx1"/>
                </a:solidFill>
              </a:rPr>
              <a:t>tập</a:t>
            </a:r>
            <a:r>
              <a:rPr lang="en-US" sz="3733" dirty="0">
                <a:solidFill>
                  <a:schemeClr val="tx1"/>
                </a:solidFill>
              </a:rPr>
              <a:t> </a:t>
            </a:r>
            <a:r>
              <a:rPr lang="en-US" sz="3733" dirty="0" err="1">
                <a:solidFill>
                  <a:schemeClr val="tx1"/>
                </a:solidFill>
              </a:rPr>
              <a:t>về</a:t>
            </a:r>
            <a:r>
              <a:rPr lang="en-US" sz="3733" dirty="0">
                <a:solidFill>
                  <a:schemeClr val="tx1"/>
                </a:solidFill>
              </a:rPr>
              <a:t> </a:t>
            </a:r>
            <a:r>
              <a:rPr lang="en-US" sz="3733" dirty="0" err="1">
                <a:solidFill>
                  <a:schemeClr val="tx1"/>
                </a:solidFill>
              </a:rPr>
              <a:t>nhà</a:t>
            </a:r>
            <a:endParaRPr lang="en-US" sz="3733" dirty="0">
              <a:solidFill>
                <a:schemeClr val="tx1"/>
              </a:solidFill>
            </a:endParaRPr>
          </a:p>
        </p:txBody>
      </p:sp>
      <p:sp>
        <p:nvSpPr>
          <p:cNvPr id="3" name="Rectangle 2"/>
          <p:cNvSpPr/>
          <p:nvPr/>
        </p:nvSpPr>
        <p:spPr>
          <a:xfrm>
            <a:off x="283411" y="1295401"/>
            <a:ext cx="11635320" cy="146651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3200" dirty="0" err="1"/>
              <a:t>Câu</a:t>
            </a:r>
            <a:r>
              <a:rPr lang="en-US" sz="3200" dirty="0"/>
              <a:t> 1: </a:t>
            </a:r>
            <a:r>
              <a:rPr lang="en-US" sz="3200" dirty="0" err="1"/>
              <a:t>Vì</a:t>
            </a:r>
            <a:r>
              <a:rPr lang="en-US" sz="3200" dirty="0"/>
              <a:t> </a:t>
            </a:r>
            <a:r>
              <a:rPr lang="en-US" sz="3200" dirty="0" err="1"/>
              <a:t>sao</a:t>
            </a:r>
            <a:r>
              <a:rPr lang="en-US" sz="3200" dirty="0"/>
              <a:t> </a:t>
            </a:r>
            <a:r>
              <a:rPr lang="en-US" sz="3200" dirty="0" err="1"/>
              <a:t>nguyên</a:t>
            </a:r>
            <a:r>
              <a:rPr lang="en-US" sz="3200" dirty="0"/>
              <a:t> </a:t>
            </a:r>
            <a:r>
              <a:rPr lang="en-US" sz="3200" dirty="0" err="1"/>
              <a:t>tố</a:t>
            </a:r>
            <a:r>
              <a:rPr lang="en-US" sz="3200" dirty="0"/>
              <a:t> vi </a:t>
            </a:r>
            <a:r>
              <a:rPr lang="en-US" sz="3200" dirty="0" err="1"/>
              <a:t>lượng</a:t>
            </a:r>
            <a:r>
              <a:rPr lang="en-US" sz="3200" dirty="0"/>
              <a:t> </a:t>
            </a:r>
            <a:r>
              <a:rPr lang="en-US" sz="3200" dirty="0" err="1"/>
              <a:t>chỉ</a:t>
            </a:r>
            <a:r>
              <a:rPr lang="en-US" sz="3200" dirty="0"/>
              <a:t> </a:t>
            </a:r>
            <a:r>
              <a:rPr lang="en-US" sz="3200" dirty="0" err="1"/>
              <a:t>cần</a:t>
            </a:r>
            <a:r>
              <a:rPr lang="en-US" sz="3200" dirty="0"/>
              <a:t> </a:t>
            </a:r>
            <a:r>
              <a:rPr lang="en-US" sz="3200" dirty="0" err="1"/>
              <a:t>một</a:t>
            </a:r>
            <a:r>
              <a:rPr lang="en-US" sz="3200" dirty="0"/>
              <a:t> </a:t>
            </a:r>
            <a:r>
              <a:rPr lang="en-US" sz="3200" dirty="0" err="1"/>
              <a:t>lượng</a:t>
            </a:r>
            <a:r>
              <a:rPr lang="en-US" sz="3200" dirty="0"/>
              <a:t> </a:t>
            </a:r>
            <a:r>
              <a:rPr lang="en-US" sz="3200" dirty="0" err="1"/>
              <a:t>ít</a:t>
            </a:r>
            <a:r>
              <a:rPr lang="en-US" sz="3200" dirty="0"/>
              <a:t> </a:t>
            </a:r>
            <a:r>
              <a:rPr lang="en-US" sz="3200" dirty="0" err="1"/>
              <a:t>ỏi</a:t>
            </a:r>
            <a:r>
              <a:rPr lang="en-US" sz="3200" dirty="0"/>
              <a:t> </a:t>
            </a:r>
            <a:r>
              <a:rPr lang="en-US" sz="3200" dirty="0" err="1"/>
              <a:t>nhưng</a:t>
            </a:r>
            <a:r>
              <a:rPr lang="en-US" sz="3200" dirty="0"/>
              <a:t> </a:t>
            </a:r>
            <a:r>
              <a:rPr lang="en-US" sz="3200" dirty="0" err="1"/>
              <a:t>cây</a:t>
            </a:r>
            <a:r>
              <a:rPr lang="en-US" sz="3200" dirty="0"/>
              <a:t> </a:t>
            </a:r>
            <a:r>
              <a:rPr lang="en-US" sz="3200" dirty="0" err="1"/>
              <a:t>trồng</a:t>
            </a:r>
            <a:r>
              <a:rPr lang="en-US" sz="3200" dirty="0"/>
              <a:t> </a:t>
            </a:r>
            <a:r>
              <a:rPr lang="en-US" sz="3200" dirty="0" err="1"/>
              <a:t>không</a:t>
            </a:r>
            <a:r>
              <a:rPr lang="en-US" sz="3200" dirty="0"/>
              <a:t> </a:t>
            </a:r>
            <a:r>
              <a:rPr lang="en-US" sz="3200" dirty="0" err="1"/>
              <a:t>thể</a:t>
            </a:r>
            <a:r>
              <a:rPr lang="en-US" sz="3200" dirty="0"/>
              <a:t> </a:t>
            </a:r>
            <a:r>
              <a:rPr lang="en-US" sz="3200" dirty="0" err="1"/>
              <a:t>thiếu</a:t>
            </a:r>
            <a:r>
              <a:rPr lang="en-US" sz="3200" dirty="0"/>
              <a:t> </a:t>
            </a:r>
            <a:r>
              <a:rPr lang="en-US" sz="3200" dirty="0" err="1"/>
              <a:t>chúng</a:t>
            </a:r>
            <a:r>
              <a:rPr lang="en-US" sz="3200" dirty="0"/>
              <a:t> </a:t>
            </a:r>
            <a:r>
              <a:rPr lang="en-US" sz="3200" dirty="0" err="1"/>
              <a:t>để</a:t>
            </a:r>
            <a:r>
              <a:rPr lang="en-US" sz="3200" dirty="0"/>
              <a:t> </a:t>
            </a:r>
            <a:r>
              <a:rPr lang="en-US" sz="3200" dirty="0" err="1"/>
              <a:t>đạt</a:t>
            </a:r>
            <a:r>
              <a:rPr lang="en-US" sz="3200" dirty="0"/>
              <a:t> </a:t>
            </a:r>
            <a:r>
              <a:rPr lang="en-US" sz="3200" dirty="0" err="1"/>
              <a:t>được</a:t>
            </a:r>
            <a:r>
              <a:rPr lang="en-US" sz="3200" dirty="0"/>
              <a:t> </a:t>
            </a:r>
            <a:r>
              <a:rPr lang="en-US" sz="3200" dirty="0" err="1"/>
              <a:t>năng</a:t>
            </a:r>
            <a:r>
              <a:rPr lang="en-US" sz="3200" dirty="0"/>
              <a:t> </a:t>
            </a:r>
            <a:r>
              <a:rPr lang="en-US" sz="3200" dirty="0" err="1"/>
              <a:t>suất</a:t>
            </a:r>
            <a:r>
              <a:rPr lang="en-US" sz="3200" dirty="0"/>
              <a:t> </a:t>
            </a:r>
            <a:r>
              <a:rPr lang="en-US" sz="3200" dirty="0" err="1"/>
              <a:t>cao</a:t>
            </a:r>
            <a:r>
              <a:rPr lang="en-US" sz="3200" dirty="0"/>
              <a:t>?</a:t>
            </a:r>
          </a:p>
        </p:txBody>
      </p:sp>
      <p:sp>
        <p:nvSpPr>
          <p:cNvPr id="4" name="Rectangle 3"/>
          <p:cNvSpPr/>
          <p:nvPr/>
        </p:nvSpPr>
        <p:spPr>
          <a:xfrm>
            <a:off x="283411" y="2921000"/>
            <a:ext cx="11635320" cy="1117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3467" dirty="0" err="1"/>
              <a:t>Câu</a:t>
            </a:r>
            <a:r>
              <a:rPr lang="en-US" sz="3467" dirty="0"/>
              <a:t> 2: </a:t>
            </a:r>
            <a:r>
              <a:rPr lang="en-US" sz="3467" dirty="0" err="1"/>
              <a:t>Trình</a:t>
            </a:r>
            <a:r>
              <a:rPr lang="en-US" sz="3467" dirty="0"/>
              <a:t> </a:t>
            </a:r>
            <a:r>
              <a:rPr lang="en-US" sz="3467" dirty="0" err="1"/>
              <a:t>bày</a:t>
            </a:r>
            <a:r>
              <a:rPr lang="en-US" sz="3467" dirty="0"/>
              <a:t> </a:t>
            </a:r>
            <a:r>
              <a:rPr lang="en-US" sz="3467" dirty="0" err="1"/>
              <a:t>dạng</a:t>
            </a:r>
            <a:r>
              <a:rPr lang="en-US" sz="3467" dirty="0"/>
              <a:t> </a:t>
            </a:r>
            <a:r>
              <a:rPr lang="en-US" sz="3467" dirty="0" err="1"/>
              <a:t>hấp</a:t>
            </a:r>
            <a:r>
              <a:rPr lang="en-US" sz="3467" dirty="0"/>
              <a:t> </a:t>
            </a:r>
            <a:r>
              <a:rPr lang="en-US" sz="3467" dirty="0" err="1"/>
              <a:t>thụ</a:t>
            </a:r>
            <a:r>
              <a:rPr lang="en-US" sz="3467" dirty="0"/>
              <a:t> </a:t>
            </a:r>
            <a:r>
              <a:rPr lang="en-US" sz="3467" dirty="0" err="1"/>
              <a:t>và</a:t>
            </a:r>
            <a:r>
              <a:rPr lang="en-US" sz="3467" dirty="0"/>
              <a:t> </a:t>
            </a:r>
            <a:r>
              <a:rPr lang="en-US" sz="3467" dirty="0" err="1"/>
              <a:t>vai</a:t>
            </a:r>
            <a:r>
              <a:rPr lang="en-US" sz="3467" dirty="0"/>
              <a:t> </a:t>
            </a:r>
            <a:r>
              <a:rPr lang="en-US" sz="3467" dirty="0" err="1"/>
              <a:t>trò</a:t>
            </a:r>
            <a:r>
              <a:rPr lang="en-US" sz="3467" dirty="0"/>
              <a:t> </a:t>
            </a:r>
            <a:r>
              <a:rPr lang="en-US" sz="3467" dirty="0" err="1"/>
              <a:t>của</a:t>
            </a:r>
            <a:r>
              <a:rPr lang="en-US" sz="3467" dirty="0"/>
              <a:t> </a:t>
            </a:r>
            <a:r>
              <a:rPr lang="en-US" sz="3467" dirty="0" err="1"/>
              <a:t>các</a:t>
            </a:r>
            <a:r>
              <a:rPr lang="en-US" sz="3467" dirty="0"/>
              <a:t> </a:t>
            </a:r>
            <a:r>
              <a:rPr lang="en-US" sz="3467" dirty="0" err="1"/>
              <a:t>nguyên</a:t>
            </a:r>
            <a:r>
              <a:rPr lang="en-US" sz="3467" dirty="0"/>
              <a:t> </a:t>
            </a:r>
            <a:r>
              <a:rPr lang="en-US" sz="3467" dirty="0" err="1"/>
              <a:t>tố</a:t>
            </a:r>
            <a:r>
              <a:rPr lang="en-US" sz="3467" dirty="0"/>
              <a:t>: N, Mg, </a:t>
            </a:r>
            <a:r>
              <a:rPr lang="en-US" sz="3467" dirty="0" err="1"/>
              <a:t>Cl</a:t>
            </a:r>
            <a:r>
              <a:rPr lang="en-US" sz="3467" dirty="0"/>
              <a:t>, Ni, </a:t>
            </a:r>
            <a:r>
              <a:rPr lang="en-US" sz="3467" dirty="0" err="1"/>
              <a:t>Ca</a:t>
            </a:r>
            <a:r>
              <a:rPr lang="en-US" sz="3467" dirty="0"/>
              <a:t>, K </a:t>
            </a:r>
            <a:r>
              <a:rPr lang="en-US" sz="3467" dirty="0" err="1"/>
              <a:t>trong</a:t>
            </a:r>
            <a:r>
              <a:rPr lang="en-US" sz="3467" dirty="0"/>
              <a:t> </a:t>
            </a:r>
            <a:r>
              <a:rPr lang="en-US" sz="3467" dirty="0" err="1"/>
              <a:t>cây</a:t>
            </a:r>
            <a:r>
              <a:rPr lang="en-US" sz="3467" dirty="0"/>
              <a:t>. </a:t>
            </a:r>
            <a:r>
              <a:rPr lang="en-US" sz="3467" dirty="0" err="1"/>
              <a:t>Triệu</a:t>
            </a:r>
            <a:r>
              <a:rPr lang="en-US" sz="3467" dirty="0"/>
              <a:t> </a:t>
            </a:r>
            <a:r>
              <a:rPr lang="en-US" sz="3467" dirty="0" err="1"/>
              <a:t>chứng</a:t>
            </a:r>
            <a:r>
              <a:rPr lang="en-US" sz="3467" dirty="0"/>
              <a:t> </a:t>
            </a:r>
            <a:r>
              <a:rPr lang="en-US" sz="3467" dirty="0" err="1"/>
              <a:t>khi</a:t>
            </a:r>
            <a:r>
              <a:rPr lang="en-US" sz="3467" dirty="0"/>
              <a:t> </a:t>
            </a:r>
            <a:r>
              <a:rPr lang="en-US" sz="3467" dirty="0" err="1"/>
              <a:t>thiếu</a:t>
            </a:r>
            <a:r>
              <a:rPr lang="en-US" sz="3467" dirty="0"/>
              <a:t> N, Mg, P?</a:t>
            </a:r>
          </a:p>
        </p:txBody>
      </p:sp>
      <p:sp>
        <p:nvSpPr>
          <p:cNvPr id="5" name="Rectangle 4"/>
          <p:cNvSpPr/>
          <p:nvPr/>
        </p:nvSpPr>
        <p:spPr>
          <a:xfrm>
            <a:off x="245979" y="4292600"/>
            <a:ext cx="11635320" cy="1117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3467" dirty="0" err="1"/>
              <a:t>Câu</a:t>
            </a:r>
            <a:r>
              <a:rPr lang="en-US" sz="3467" dirty="0"/>
              <a:t> 3: </a:t>
            </a:r>
            <a:r>
              <a:rPr lang="en-US" sz="3467" dirty="0" err="1"/>
              <a:t>Trình</a:t>
            </a:r>
            <a:r>
              <a:rPr lang="en-US" sz="3467" dirty="0"/>
              <a:t> </a:t>
            </a:r>
            <a:r>
              <a:rPr lang="en-US" sz="3467" dirty="0" err="1"/>
              <a:t>bày</a:t>
            </a:r>
            <a:r>
              <a:rPr lang="en-US" sz="3467" dirty="0"/>
              <a:t> </a:t>
            </a:r>
            <a:r>
              <a:rPr lang="en-US" sz="3467" dirty="0" err="1"/>
              <a:t>tác</a:t>
            </a:r>
            <a:r>
              <a:rPr lang="en-US" sz="3467" dirty="0"/>
              <a:t> </a:t>
            </a:r>
            <a:r>
              <a:rPr lang="en-US" sz="3467" dirty="0" err="1"/>
              <a:t>dụng</a:t>
            </a:r>
            <a:r>
              <a:rPr lang="en-US" sz="3467" dirty="0"/>
              <a:t> </a:t>
            </a:r>
            <a:r>
              <a:rPr lang="en-US" sz="3467" dirty="0" err="1"/>
              <a:t>của</a:t>
            </a:r>
            <a:r>
              <a:rPr lang="en-US" sz="3467" dirty="0"/>
              <a:t> </a:t>
            </a:r>
            <a:r>
              <a:rPr lang="en-US" sz="3467" dirty="0" err="1"/>
              <a:t>việc</a:t>
            </a:r>
            <a:r>
              <a:rPr lang="en-US" sz="3467" dirty="0"/>
              <a:t> </a:t>
            </a:r>
            <a:r>
              <a:rPr lang="en-US" sz="3467" dirty="0" err="1"/>
              <a:t>cải</a:t>
            </a:r>
            <a:r>
              <a:rPr lang="en-US" sz="3467" dirty="0"/>
              <a:t> </a:t>
            </a:r>
            <a:r>
              <a:rPr lang="en-US" sz="3467" dirty="0" err="1"/>
              <a:t>tạo</a:t>
            </a:r>
            <a:r>
              <a:rPr lang="en-US" sz="3467" dirty="0"/>
              <a:t> </a:t>
            </a:r>
            <a:r>
              <a:rPr lang="en-US" sz="3467" dirty="0" err="1"/>
              <a:t>lí</a:t>
            </a:r>
            <a:r>
              <a:rPr lang="en-US" sz="3467" dirty="0"/>
              <a:t> </a:t>
            </a:r>
            <a:r>
              <a:rPr lang="en-US" sz="3467" dirty="0" err="1"/>
              <a:t>tính</a:t>
            </a:r>
            <a:r>
              <a:rPr lang="en-US" sz="3467" dirty="0"/>
              <a:t> </a:t>
            </a:r>
            <a:r>
              <a:rPr lang="en-US" sz="3467" dirty="0" err="1"/>
              <a:t>của</a:t>
            </a:r>
            <a:r>
              <a:rPr lang="en-US" sz="3467" dirty="0"/>
              <a:t> </a:t>
            </a:r>
            <a:r>
              <a:rPr lang="en-US" sz="3467" dirty="0" err="1"/>
              <a:t>đất</a:t>
            </a:r>
            <a:r>
              <a:rPr lang="en-US" sz="3467" dirty="0"/>
              <a:t> </a:t>
            </a:r>
            <a:r>
              <a:rPr lang="en-US" sz="3467" dirty="0" err="1"/>
              <a:t>góp</a:t>
            </a:r>
            <a:r>
              <a:rPr lang="en-US" sz="3467" dirty="0"/>
              <a:t> </a:t>
            </a:r>
            <a:r>
              <a:rPr lang="en-US" sz="3467" dirty="0" err="1"/>
              <a:t>phần</a:t>
            </a:r>
            <a:r>
              <a:rPr lang="en-US" sz="3467" dirty="0"/>
              <a:t> </a:t>
            </a:r>
            <a:r>
              <a:rPr lang="en-US" sz="3467" dirty="0" err="1"/>
              <a:t>nâng</a:t>
            </a:r>
            <a:r>
              <a:rPr lang="en-US" sz="3467" dirty="0"/>
              <a:t> </a:t>
            </a:r>
            <a:r>
              <a:rPr lang="en-US" sz="3467" dirty="0" err="1"/>
              <a:t>cao</a:t>
            </a:r>
            <a:r>
              <a:rPr lang="en-US" sz="3467" dirty="0"/>
              <a:t> </a:t>
            </a:r>
            <a:r>
              <a:rPr lang="en-US" sz="3467" dirty="0" err="1"/>
              <a:t>sản</a:t>
            </a:r>
            <a:r>
              <a:rPr lang="en-US" sz="3467" dirty="0"/>
              <a:t> </a:t>
            </a:r>
            <a:r>
              <a:rPr lang="en-US" sz="3467" dirty="0" err="1"/>
              <a:t>lượng</a:t>
            </a:r>
            <a:r>
              <a:rPr lang="en-US" sz="3467" dirty="0"/>
              <a:t> </a:t>
            </a:r>
            <a:r>
              <a:rPr lang="en-US" sz="3467" dirty="0" err="1"/>
              <a:t>cây</a:t>
            </a:r>
            <a:r>
              <a:rPr lang="en-US" sz="3467" dirty="0"/>
              <a:t> </a:t>
            </a:r>
            <a:r>
              <a:rPr lang="en-US" sz="3467" dirty="0" err="1"/>
              <a:t>trồng</a:t>
            </a:r>
            <a:r>
              <a:rPr lang="en-US" sz="3467" dirty="0"/>
              <a:t>? </a:t>
            </a:r>
          </a:p>
        </p:txBody>
      </p:sp>
      <p:sp>
        <p:nvSpPr>
          <p:cNvPr id="6" name="Rectangle 5"/>
          <p:cNvSpPr/>
          <p:nvPr/>
        </p:nvSpPr>
        <p:spPr>
          <a:xfrm>
            <a:off x="256674" y="5610727"/>
            <a:ext cx="11627556" cy="1219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733" dirty="0" err="1"/>
              <a:t>Câu</a:t>
            </a:r>
            <a:r>
              <a:rPr lang="en-US" sz="3733" dirty="0"/>
              <a:t> 4</a:t>
            </a:r>
            <a:r>
              <a:rPr lang="en-US" sz="3733"/>
              <a:t>: Trình </a:t>
            </a:r>
            <a:r>
              <a:rPr lang="en-US" sz="3733" dirty="0" err="1"/>
              <a:t>bày</a:t>
            </a:r>
            <a:r>
              <a:rPr lang="en-US" sz="3733" dirty="0"/>
              <a:t> </a:t>
            </a:r>
            <a:r>
              <a:rPr lang="en-US" sz="3733" dirty="0" err="1"/>
              <a:t>hai</a:t>
            </a:r>
            <a:r>
              <a:rPr lang="en-US" sz="3733" dirty="0"/>
              <a:t> con </a:t>
            </a:r>
            <a:r>
              <a:rPr lang="en-US" sz="3733" dirty="0" err="1"/>
              <a:t>đường</a:t>
            </a:r>
            <a:r>
              <a:rPr lang="en-US" sz="3733" dirty="0"/>
              <a:t> </a:t>
            </a:r>
            <a:r>
              <a:rPr lang="en-US" sz="3733" dirty="0" err="1"/>
              <a:t>vận</a:t>
            </a:r>
            <a:r>
              <a:rPr lang="en-US" sz="3733" dirty="0"/>
              <a:t> </a:t>
            </a:r>
            <a:r>
              <a:rPr lang="en-US" sz="3733" dirty="0" err="1"/>
              <a:t>chuyển</a:t>
            </a:r>
            <a:r>
              <a:rPr lang="en-US" sz="3733" dirty="0"/>
              <a:t> ion </a:t>
            </a:r>
            <a:r>
              <a:rPr lang="en-US" sz="3733" dirty="0" err="1"/>
              <a:t>khoáng</a:t>
            </a:r>
            <a:r>
              <a:rPr lang="en-US" sz="3733" dirty="0"/>
              <a:t> </a:t>
            </a:r>
            <a:r>
              <a:rPr lang="en-US" sz="3733" dirty="0" err="1"/>
              <a:t>từ</a:t>
            </a:r>
            <a:r>
              <a:rPr lang="en-US" sz="3733" dirty="0"/>
              <a:t> </a:t>
            </a:r>
            <a:r>
              <a:rPr lang="en-US" sz="3733" dirty="0" err="1"/>
              <a:t>đất</a:t>
            </a:r>
            <a:r>
              <a:rPr lang="en-US" sz="3733" dirty="0"/>
              <a:t> </a:t>
            </a:r>
            <a:r>
              <a:rPr lang="en-US" sz="3733" dirty="0" err="1"/>
              <a:t>vào</a:t>
            </a:r>
            <a:r>
              <a:rPr lang="en-US" sz="3733" dirty="0"/>
              <a:t> </a:t>
            </a:r>
            <a:r>
              <a:rPr lang="en-US" sz="3733" dirty="0" err="1"/>
              <a:t>lông</a:t>
            </a:r>
            <a:r>
              <a:rPr lang="en-US" sz="3733" dirty="0"/>
              <a:t> </a:t>
            </a:r>
            <a:r>
              <a:rPr lang="en-US" sz="3733" dirty="0" err="1"/>
              <a:t>hút</a:t>
            </a:r>
            <a:r>
              <a:rPr lang="en-US" sz="3733" dirty="0"/>
              <a:t>? </a:t>
            </a:r>
            <a:r>
              <a:rPr lang="en-US" sz="3733" dirty="0" err="1"/>
              <a:t>Cây</a:t>
            </a:r>
            <a:r>
              <a:rPr lang="en-US" sz="3733" dirty="0"/>
              <a:t> </a:t>
            </a:r>
            <a:r>
              <a:rPr lang="en-US" sz="3733" dirty="0" err="1"/>
              <a:t>hấp</a:t>
            </a:r>
            <a:r>
              <a:rPr lang="en-US" sz="3733" dirty="0"/>
              <a:t> </a:t>
            </a:r>
            <a:r>
              <a:rPr lang="en-US" sz="3733" dirty="0" err="1"/>
              <a:t>thụ</a:t>
            </a:r>
            <a:r>
              <a:rPr lang="en-US" sz="3733" dirty="0"/>
              <a:t> </a:t>
            </a:r>
            <a:r>
              <a:rPr lang="en-US" sz="3733" dirty="0" err="1"/>
              <a:t>khoáng</a:t>
            </a:r>
            <a:r>
              <a:rPr lang="en-US" sz="3733" dirty="0"/>
              <a:t> </a:t>
            </a:r>
            <a:r>
              <a:rPr lang="en-US" sz="3733" dirty="0" err="1"/>
              <a:t>theo</a:t>
            </a:r>
            <a:r>
              <a:rPr lang="en-US" sz="3733" dirty="0"/>
              <a:t> </a:t>
            </a:r>
            <a:r>
              <a:rPr lang="en-US" sz="3733" dirty="0" err="1"/>
              <a:t>cơ</a:t>
            </a:r>
            <a:r>
              <a:rPr lang="en-US" sz="3733" dirty="0"/>
              <a:t> </a:t>
            </a:r>
            <a:r>
              <a:rPr lang="en-US" sz="3733" dirty="0" err="1"/>
              <a:t>chế</a:t>
            </a:r>
            <a:r>
              <a:rPr lang="en-US" sz="3733" dirty="0"/>
              <a:t> </a:t>
            </a:r>
            <a:r>
              <a:rPr lang="en-US" sz="3733" dirty="0" err="1"/>
              <a:t>nào</a:t>
            </a:r>
            <a:r>
              <a:rPr lang="en-US" sz="3733" dirty="0"/>
              <a:t>?</a:t>
            </a:r>
          </a:p>
        </p:txBody>
      </p:sp>
    </p:spTree>
    <p:extLst>
      <p:ext uri="{BB962C8B-B14F-4D97-AF65-F5344CB8AC3E}">
        <p14:creationId xmlns:p14="http://schemas.microsoft.com/office/powerpoint/2010/main" val="236272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Khung Xanh NgÃ y Cá»§a Máº¹ TrÃ¡i Tim - áº¢nh miá»n phÃ­ trÃªn Pixabay"/>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40341" y="28948"/>
            <a:ext cx="12124765" cy="67719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29659" y="824117"/>
            <a:ext cx="9652000" cy="25908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pPr>
            <a:r>
              <a:rPr lang="en-US" sz="6400" b="1" dirty="0" err="1">
                <a:ln w="11430"/>
                <a:solidFill>
                  <a:schemeClr val="bg1"/>
                </a:solidFill>
                <a:effectLst>
                  <a:outerShdw blurRad="50800" dist="39000" dir="5460000" algn="tl">
                    <a:srgbClr val="000000">
                      <a:alpha val="38000"/>
                    </a:srgbClr>
                  </a:outerShdw>
                </a:effectLst>
              </a:rPr>
              <a:t>Bài</a:t>
            </a:r>
            <a:r>
              <a:rPr lang="en-US" sz="6400" b="1" dirty="0">
                <a:ln w="11430"/>
                <a:solidFill>
                  <a:schemeClr val="bg1"/>
                </a:solidFill>
                <a:effectLst>
                  <a:outerShdw blurRad="50800" dist="39000" dir="5460000" algn="tl">
                    <a:srgbClr val="000000">
                      <a:alpha val="38000"/>
                    </a:srgbClr>
                  </a:outerShdw>
                </a:effectLst>
              </a:rPr>
              <a:t> </a:t>
            </a:r>
            <a:r>
              <a:rPr lang="en-US" sz="6400" b="1" dirty="0" smtClean="0">
                <a:ln w="11430"/>
                <a:solidFill>
                  <a:schemeClr val="bg1"/>
                </a:solidFill>
                <a:effectLst>
                  <a:outerShdw blurRad="50800" dist="39000" dir="5460000" algn="tl">
                    <a:srgbClr val="000000">
                      <a:alpha val="38000"/>
                    </a:srgbClr>
                  </a:outerShdw>
                </a:effectLst>
              </a:rPr>
              <a:t>4: </a:t>
            </a:r>
            <a:r>
              <a:rPr lang="en-US" sz="6400" b="1" dirty="0">
                <a:ln w="11430"/>
                <a:solidFill>
                  <a:schemeClr val="bg1"/>
                </a:solidFill>
                <a:effectLst>
                  <a:outerShdw blurRad="50800" dist="39000" dir="5460000" algn="tl">
                    <a:srgbClr val="000000">
                      <a:alpha val="38000"/>
                    </a:srgbClr>
                  </a:outerShdw>
                </a:effectLst>
              </a:rPr>
              <a:t>VAI TRÒ </a:t>
            </a:r>
            <a:r>
              <a:rPr lang="en-US" sz="6400" b="1" dirty="0" err="1">
                <a:ln w="11430"/>
                <a:solidFill>
                  <a:schemeClr val="bg1"/>
                </a:solidFill>
                <a:effectLst>
                  <a:outerShdw blurRad="50800" dist="39000" dir="5460000" algn="tl">
                    <a:srgbClr val="000000">
                      <a:alpha val="38000"/>
                    </a:srgbClr>
                  </a:outerShdw>
                </a:effectLst>
              </a:rPr>
              <a:t>CỦA</a:t>
            </a:r>
            <a:r>
              <a:rPr lang="en-US" sz="6400" b="1" dirty="0">
                <a:ln w="11430"/>
                <a:solidFill>
                  <a:schemeClr val="bg1"/>
                </a:solidFill>
                <a:effectLst>
                  <a:outerShdw blurRad="50800" dist="39000" dir="5460000" algn="tl">
                    <a:srgbClr val="000000">
                      <a:alpha val="38000"/>
                    </a:srgbClr>
                  </a:outerShdw>
                </a:effectLst>
              </a:rPr>
              <a:t> </a:t>
            </a:r>
            <a:endParaRPr lang="en-US" sz="6400" b="1" dirty="0" smtClean="0">
              <a:ln w="11430"/>
              <a:solidFill>
                <a:schemeClr val="bg1"/>
              </a:solidFill>
              <a:effectLst>
                <a:outerShdw blurRad="50800" dist="39000" dir="5460000" algn="tl">
                  <a:srgbClr val="000000">
                    <a:alpha val="38000"/>
                  </a:srgbClr>
                </a:outerShdw>
              </a:effectLst>
            </a:endParaRPr>
          </a:p>
          <a:p>
            <a:pPr algn="ctr">
              <a:lnSpc>
                <a:spcPct val="150000"/>
              </a:lnSpc>
            </a:pPr>
            <a:r>
              <a:rPr lang="en-US" sz="6400" b="1" dirty="0" err="1" smtClean="0">
                <a:ln w="11430"/>
                <a:solidFill>
                  <a:schemeClr val="bg1"/>
                </a:solidFill>
                <a:effectLst>
                  <a:outerShdw blurRad="50800" dist="39000" dir="5460000" algn="tl">
                    <a:srgbClr val="000000">
                      <a:alpha val="38000"/>
                    </a:srgbClr>
                  </a:outerShdw>
                </a:effectLst>
              </a:rPr>
              <a:t>CÁC</a:t>
            </a:r>
            <a:r>
              <a:rPr lang="en-US" sz="6400" b="1" dirty="0" smtClean="0">
                <a:ln w="11430"/>
                <a:solidFill>
                  <a:schemeClr val="bg1"/>
                </a:solidFill>
                <a:effectLst>
                  <a:outerShdw blurRad="50800" dist="39000" dir="5460000" algn="tl">
                    <a:srgbClr val="000000">
                      <a:alpha val="38000"/>
                    </a:srgbClr>
                  </a:outerShdw>
                </a:effectLst>
              </a:rPr>
              <a:t> </a:t>
            </a:r>
            <a:r>
              <a:rPr lang="en-US" sz="6400" b="1" dirty="0">
                <a:ln w="11430"/>
                <a:solidFill>
                  <a:schemeClr val="bg1"/>
                </a:solidFill>
                <a:effectLst>
                  <a:outerShdw blurRad="50800" dist="39000" dir="5460000" algn="tl">
                    <a:srgbClr val="000000">
                      <a:alpha val="38000"/>
                    </a:srgbClr>
                  </a:outerShdw>
                </a:effectLst>
              </a:rPr>
              <a:t>NGUYÊN TỐ KHOÁNG</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3024" y="3864764"/>
            <a:ext cx="3477016" cy="2250653"/>
          </a:xfrm>
          <a:prstGeom prst="rect">
            <a:avLst/>
          </a:prstGeom>
        </p:spPr>
      </p:pic>
    </p:spTree>
    <p:extLst>
      <p:ext uri="{BB962C8B-B14F-4D97-AF65-F5344CB8AC3E}">
        <p14:creationId xmlns:p14="http://schemas.microsoft.com/office/powerpoint/2010/main" val="1565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1" y="3534611"/>
            <a:ext cx="3285484" cy="2921000"/>
          </a:xfrm>
          <a:prstGeom prst="rect">
            <a:avLst/>
          </a:prstGeom>
        </p:spPr>
      </p:pic>
      <p:sp>
        <p:nvSpPr>
          <p:cNvPr id="5" name="Cloud Callout 4"/>
          <p:cNvSpPr/>
          <p:nvPr/>
        </p:nvSpPr>
        <p:spPr>
          <a:xfrm>
            <a:off x="2997200" y="889000"/>
            <a:ext cx="9194800" cy="2286000"/>
          </a:xfrm>
          <a:prstGeom prst="cloudCallout">
            <a:avLst>
              <a:gd name="adj1" fmla="val -44550"/>
              <a:gd name="adj2" fmla="val 703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733" dirty="0" err="1"/>
              <a:t>Trong</a:t>
            </a:r>
            <a:r>
              <a:rPr lang="en-US" sz="3733" dirty="0"/>
              <a:t> </a:t>
            </a:r>
            <a:r>
              <a:rPr lang="en-US" sz="3733" dirty="0" err="1"/>
              <a:t>cây</a:t>
            </a:r>
            <a:r>
              <a:rPr lang="en-US" sz="3733" dirty="0"/>
              <a:t> </a:t>
            </a:r>
            <a:r>
              <a:rPr lang="en-US" sz="3733" dirty="0" err="1"/>
              <a:t>có</a:t>
            </a:r>
            <a:r>
              <a:rPr lang="en-US" sz="3733" dirty="0"/>
              <a:t> </a:t>
            </a:r>
            <a:r>
              <a:rPr lang="en-US" sz="3733" dirty="0" err="1"/>
              <a:t>bao</a:t>
            </a:r>
            <a:r>
              <a:rPr lang="en-US" sz="3733" dirty="0"/>
              <a:t> </a:t>
            </a:r>
            <a:r>
              <a:rPr lang="en-US" sz="3733" dirty="0" err="1"/>
              <a:t>nhiêu</a:t>
            </a:r>
            <a:r>
              <a:rPr lang="en-US" sz="3733" dirty="0"/>
              <a:t> </a:t>
            </a:r>
            <a:r>
              <a:rPr lang="en-US" sz="3733" dirty="0" err="1"/>
              <a:t>nguyên</a:t>
            </a:r>
            <a:r>
              <a:rPr lang="en-US" sz="3733" dirty="0"/>
              <a:t> </a:t>
            </a:r>
            <a:r>
              <a:rPr lang="en-US" sz="3733" dirty="0" err="1"/>
              <a:t>tố</a:t>
            </a:r>
            <a:r>
              <a:rPr lang="en-US" sz="3733" dirty="0"/>
              <a:t> </a:t>
            </a:r>
            <a:r>
              <a:rPr lang="en-US" sz="3733" dirty="0" err="1"/>
              <a:t>khoáng</a:t>
            </a:r>
            <a:r>
              <a:rPr lang="en-US" sz="3733" dirty="0"/>
              <a:t> </a:t>
            </a:r>
            <a:r>
              <a:rPr lang="en-US" sz="3733" dirty="0" err="1"/>
              <a:t>cần</a:t>
            </a:r>
            <a:r>
              <a:rPr lang="en-US" sz="3733" dirty="0"/>
              <a:t> </a:t>
            </a:r>
            <a:r>
              <a:rPr lang="en-US" sz="3733" dirty="0" err="1"/>
              <a:t>thiết</a:t>
            </a:r>
            <a:r>
              <a:rPr lang="en-US" sz="3733" dirty="0"/>
              <a:t> </a:t>
            </a:r>
            <a:r>
              <a:rPr lang="en-US" sz="3733" dirty="0" err="1"/>
              <a:t>cho</a:t>
            </a:r>
            <a:r>
              <a:rPr lang="en-US" sz="3733" dirty="0"/>
              <a:t> </a:t>
            </a:r>
            <a:r>
              <a:rPr lang="en-US" sz="3733" dirty="0" err="1"/>
              <a:t>sự</a:t>
            </a:r>
            <a:r>
              <a:rPr lang="en-US" sz="3733" dirty="0"/>
              <a:t> </a:t>
            </a:r>
            <a:r>
              <a:rPr lang="en-US" sz="3733" dirty="0" err="1"/>
              <a:t>sống</a:t>
            </a:r>
            <a:r>
              <a:rPr lang="en-US" sz="3733" dirty="0"/>
              <a:t> </a:t>
            </a:r>
            <a:r>
              <a:rPr lang="en-US" sz="3733" dirty="0" err="1"/>
              <a:t>của</a:t>
            </a:r>
            <a:r>
              <a:rPr lang="en-US" sz="3733" dirty="0"/>
              <a:t> </a:t>
            </a:r>
            <a:r>
              <a:rPr lang="en-US" sz="3733" dirty="0" err="1"/>
              <a:t>cây</a:t>
            </a:r>
            <a:r>
              <a:rPr lang="en-US" sz="3733" dirty="0"/>
              <a:t>?</a:t>
            </a:r>
          </a:p>
        </p:txBody>
      </p:sp>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b="4662"/>
          <a:stretch>
            <a:fillRect/>
          </a:stretch>
        </p:blipFill>
        <p:spPr bwMode="auto">
          <a:xfrm>
            <a:off x="3588084" y="-29873"/>
            <a:ext cx="6548718" cy="6240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2777319" y="6192969"/>
            <a:ext cx="87820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200" dirty="0" err="1">
                <a:solidFill>
                  <a:srgbClr val="002060"/>
                </a:solidFill>
              </a:rPr>
              <a:t>Phương</a:t>
            </a:r>
            <a:r>
              <a:rPr lang="en-US" altLang="en-US" sz="3200" dirty="0">
                <a:solidFill>
                  <a:srgbClr val="002060"/>
                </a:solidFill>
              </a:rPr>
              <a:t> </a:t>
            </a:r>
            <a:r>
              <a:rPr lang="en-US" altLang="en-US" sz="3200" dirty="0" err="1">
                <a:solidFill>
                  <a:srgbClr val="002060"/>
                </a:solidFill>
              </a:rPr>
              <a:t>pháp</a:t>
            </a:r>
            <a:r>
              <a:rPr lang="en-US" altLang="en-US" sz="3200" dirty="0">
                <a:solidFill>
                  <a:srgbClr val="002060"/>
                </a:solidFill>
              </a:rPr>
              <a:t> </a:t>
            </a:r>
            <a:r>
              <a:rPr lang="en-US" altLang="en-US" sz="3200" dirty="0" err="1">
                <a:solidFill>
                  <a:srgbClr val="002060"/>
                </a:solidFill>
              </a:rPr>
              <a:t>xác</a:t>
            </a:r>
            <a:r>
              <a:rPr lang="en-US" altLang="en-US" sz="3200" dirty="0">
                <a:solidFill>
                  <a:srgbClr val="002060"/>
                </a:solidFill>
              </a:rPr>
              <a:t> </a:t>
            </a:r>
            <a:r>
              <a:rPr lang="en-US" altLang="en-US" sz="3200" dirty="0" err="1">
                <a:solidFill>
                  <a:srgbClr val="002060"/>
                </a:solidFill>
              </a:rPr>
              <a:t>định</a:t>
            </a:r>
            <a:r>
              <a:rPr lang="en-US" altLang="en-US" sz="3200" dirty="0">
                <a:solidFill>
                  <a:srgbClr val="002060"/>
                </a:solidFill>
              </a:rPr>
              <a:t> </a:t>
            </a:r>
            <a:r>
              <a:rPr lang="en-US" altLang="en-US" sz="3200" dirty="0" err="1">
                <a:solidFill>
                  <a:srgbClr val="002060"/>
                </a:solidFill>
              </a:rPr>
              <a:t>các</a:t>
            </a:r>
            <a:r>
              <a:rPr lang="en-US" altLang="en-US" sz="3200" dirty="0">
                <a:solidFill>
                  <a:srgbClr val="002060"/>
                </a:solidFill>
              </a:rPr>
              <a:t> </a:t>
            </a:r>
            <a:r>
              <a:rPr lang="en-US" altLang="en-US" sz="3200" dirty="0" err="1">
                <a:solidFill>
                  <a:srgbClr val="002060"/>
                </a:solidFill>
              </a:rPr>
              <a:t>nguyên</a:t>
            </a:r>
            <a:r>
              <a:rPr lang="en-US" altLang="en-US" sz="3200" dirty="0">
                <a:solidFill>
                  <a:srgbClr val="002060"/>
                </a:solidFill>
              </a:rPr>
              <a:t> </a:t>
            </a:r>
            <a:r>
              <a:rPr lang="en-US" altLang="en-US" sz="3200" dirty="0" err="1">
                <a:solidFill>
                  <a:srgbClr val="002060"/>
                </a:solidFill>
              </a:rPr>
              <a:t>tố</a:t>
            </a:r>
            <a:r>
              <a:rPr lang="en-US" altLang="en-US" sz="3200" dirty="0">
                <a:solidFill>
                  <a:srgbClr val="002060"/>
                </a:solidFill>
              </a:rPr>
              <a:t> </a:t>
            </a:r>
            <a:r>
              <a:rPr lang="en-US" altLang="en-US" sz="3200" dirty="0" err="1">
                <a:solidFill>
                  <a:srgbClr val="002060"/>
                </a:solidFill>
              </a:rPr>
              <a:t>ddty</a:t>
            </a:r>
            <a:r>
              <a:rPr lang="en-US" altLang="en-US" sz="3200" dirty="0">
                <a:solidFill>
                  <a:srgbClr val="002060"/>
                </a:solidFill>
              </a:rPr>
              <a:t> </a:t>
            </a:r>
            <a:r>
              <a:rPr lang="en-US" altLang="en-US" sz="3200" dirty="0" err="1">
                <a:solidFill>
                  <a:srgbClr val="002060"/>
                </a:solidFill>
              </a:rPr>
              <a:t>cho</a:t>
            </a:r>
            <a:r>
              <a:rPr lang="en-US" altLang="en-US" sz="3200" dirty="0">
                <a:solidFill>
                  <a:srgbClr val="002060"/>
                </a:solidFill>
              </a:rPr>
              <a:t> </a:t>
            </a:r>
            <a:r>
              <a:rPr lang="en-US" altLang="en-US" sz="3200" dirty="0" err="1">
                <a:solidFill>
                  <a:srgbClr val="002060"/>
                </a:solidFill>
              </a:rPr>
              <a:t>cây</a:t>
            </a:r>
            <a:endParaRPr lang="en-US" altLang="en-US" sz="3200" dirty="0">
              <a:solidFill>
                <a:srgbClr val="002060"/>
              </a:solidFill>
            </a:endParaRPr>
          </a:p>
        </p:txBody>
      </p:sp>
    </p:spTree>
    <p:extLst>
      <p:ext uri="{BB962C8B-B14F-4D97-AF65-F5344CB8AC3E}">
        <p14:creationId xmlns:p14="http://schemas.microsoft.com/office/powerpoint/2010/main" val="352633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41" name="Text Box 5"/>
          <p:cNvSpPr txBox="1">
            <a:spLocks noChangeArrowheads="1"/>
          </p:cNvSpPr>
          <p:nvPr/>
        </p:nvSpPr>
        <p:spPr bwMode="auto">
          <a:xfrm>
            <a:off x="914400" y="1409700"/>
            <a:ext cx="10496550"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200" b="1" dirty="0">
                <a:solidFill>
                  <a:srgbClr val="FF0066"/>
                </a:solidFill>
                <a:sym typeface="Wingdings 2" panose="05020102010507070707" pitchFamily="18" charset="2"/>
              </a:rPr>
              <a:t></a:t>
            </a:r>
            <a:r>
              <a:rPr lang="en-US" altLang="en-US" sz="3200" b="1" dirty="0">
                <a:solidFill>
                  <a:srgbClr val="FF0066"/>
                </a:solidFill>
              </a:rPr>
              <a:t> </a:t>
            </a:r>
            <a:r>
              <a:rPr lang="en-US" altLang="en-US" sz="3200" b="1" dirty="0"/>
              <a:t> </a:t>
            </a:r>
            <a:r>
              <a:rPr lang="en-US" altLang="en-US" sz="3200" b="1" dirty="0">
                <a:solidFill>
                  <a:srgbClr val="FF0066"/>
                </a:solidFill>
              </a:rPr>
              <a:t>* </a:t>
            </a:r>
            <a:r>
              <a:rPr lang="en-US" altLang="en-US" sz="3200" b="1" dirty="0" err="1">
                <a:solidFill>
                  <a:srgbClr val="FF0066"/>
                </a:solidFill>
              </a:rPr>
              <a:t>Nguyên</a:t>
            </a:r>
            <a:r>
              <a:rPr lang="en-US" altLang="en-US" sz="3200" b="1" dirty="0">
                <a:solidFill>
                  <a:srgbClr val="FF0066"/>
                </a:solidFill>
              </a:rPr>
              <a:t> </a:t>
            </a:r>
            <a:r>
              <a:rPr lang="en-US" altLang="en-US" sz="3200" b="1" dirty="0" err="1">
                <a:solidFill>
                  <a:srgbClr val="FF0066"/>
                </a:solidFill>
              </a:rPr>
              <a:t>tố</a:t>
            </a:r>
            <a:r>
              <a:rPr lang="en-US" altLang="en-US" sz="3200" b="1" dirty="0">
                <a:solidFill>
                  <a:srgbClr val="FF0066"/>
                </a:solidFill>
              </a:rPr>
              <a:t> </a:t>
            </a:r>
            <a:r>
              <a:rPr lang="en-US" altLang="en-US" sz="3200" b="1" dirty="0" err="1">
                <a:solidFill>
                  <a:srgbClr val="FF0066"/>
                </a:solidFill>
              </a:rPr>
              <a:t>ddk</a:t>
            </a:r>
            <a:r>
              <a:rPr lang="en-US" altLang="en-US" sz="3200" b="1" dirty="0">
                <a:solidFill>
                  <a:srgbClr val="FF0066"/>
                </a:solidFill>
              </a:rPr>
              <a:t> </a:t>
            </a:r>
            <a:r>
              <a:rPr lang="en-US" altLang="en-US" sz="3200" b="1" dirty="0" err="1">
                <a:solidFill>
                  <a:srgbClr val="FF0066"/>
                </a:solidFill>
              </a:rPr>
              <a:t>thiết</a:t>
            </a:r>
            <a:r>
              <a:rPr lang="en-US" altLang="en-US" sz="3200" b="1" dirty="0">
                <a:solidFill>
                  <a:srgbClr val="FF0066"/>
                </a:solidFill>
              </a:rPr>
              <a:t> </a:t>
            </a:r>
            <a:r>
              <a:rPr lang="en-US" altLang="en-US" sz="3200" b="1" dirty="0" err="1">
                <a:solidFill>
                  <a:srgbClr val="FF0066"/>
                </a:solidFill>
              </a:rPr>
              <a:t>yếu</a:t>
            </a:r>
            <a:r>
              <a:rPr lang="en-US" altLang="en-US" sz="3200" b="1" dirty="0">
                <a:solidFill>
                  <a:srgbClr val="FF0066"/>
                </a:solidFill>
              </a:rPr>
              <a:t> </a:t>
            </a:r>
            <a:r>
              <a:rPr lang="en-US" altLang="en-US" sz="3200" b="1" dirty="0" err="1">
                <a:solidFill>
                  <a:srgbClr val="FF0066"/>
                </a:solidFill>
              </a:rPr>
              <a:t>là</a:t>
            </a:r>
            <a:r>
              <a:rPr lang="en-US" altLang="en-US" sz="3200" b="1" dirty="0">
                <a:solidFill>
                  <a:srgbClr val="FF0066"/>
                </a:solidFill>
              </a:rPr>
              <a:t>:</a:t>
            </a:r>
          </a:p>
          <a:p>
            <a:pPr>
              <a:spcBef>
                <a:spcPct val="50000"/>
              </a:spcBef>
            </a:pPr>
            <a:r>
              <a:rPr lang="en-US" altLang="en-US" sz="3200" b="1" dirty="0"/>
              <a:t>	</a:t>
            </a:r>
            <a:r>
              <a:rPr lang="en-US" altLang="en-US" sz="3200" b="1" dirty="0">
                <a:solidFill>
                  <a:srgbClr val="3333FF"/>
                </a:solidFill>
                <a:sym typeface="Symbol" panose="05050102010706020507" pitchFamily="18" charset="2"/>
              </a:rPr>
              <a:t></a:t>
            </a:r>
            <a:r>
              <a:rPr lang="en-US" altLang="en-US" sz="3200" b="1" dirty="0">
                <a:solidFill>
                  <a:srgbClr val="3333FF"/>
                </a:solidFill>
              </a:rPr>
              <a:t> </a:t>
            </a:r>
            <a:r>
              <a:rPr lang="en-US" altLang="en-US" sz="3200" b="1" dirty="0" err="1">
                <a:solidFill>
                  <a:srgbClr val="3333FF"/>
                </a:solidFill>
              </a:rPr>
              <a:t>Nguyên</a:t>
            </a:r>
            <a:r>
              <a:rPr lang="en-US" altLang="en-US" sz="3200" b="1" dirty="0">
                <a:solidFill>
                  <a:srgbClr val="3333FF"/>
                </a:solidFill>
              </a:rPr>
              <a:t> </a:t>
            </a:r>
            <a:r>
              <a:rPr lang="en-US" altLang="en-US" sz="3200" b="1" dirty="0" err="1">
                <a:solidFill>
                  <a:srgbClr val="3333FF"/>
                </a:solidFill>
              </a:rPr>
              <a:t>tố</a:t>
            </a:r>
            <a:r>
              <a:rPr lang="en-US" altLang="en-US" sz="3200" b="1" dirty="0">
                <a:solidFill>
                  <a:srgbClr val="3333FF"/>
                </a:solidFill>
              </a:rPr>
              <a:t> </a:t>
            </a:r>
            <a:r>
              <a:rPr lang="en-US" altLang="en-US" sz="3200" b="1" dirty="0" err="1">
                <a:solidFill>
                  <a:srgbClr val="3333FF"/>
                </a:solidFill>
              </a:rPr>
              <a:t>mà</a:t>
            </a:r>
            <a:r>
              <a:rPr lang="en-US" altLang="en-US" sz="3200" b="1" dirty="0">
                <a:solidFill>
                  <a:srgbClr val="3333FF"/>
                </a:solidFill>
              </a:rPr>
              <a:t> </a:t>
            </a:r>
            <a:r>
              <a:rPr lang="en-US" altLang="en-US" sz="3200" b="1" dirty="0" err="1">
                <a:solidFill>
                  <a:srgbClr val="3333FF"/>
                </a:solidFill>
              </a:rPr>
              <a:t>thiếu</a:t>
            </a:r>
            <a:r>
              <a:rPr lang="en-US" altLang="en-US" sz="3200" b="1" dirty="0">
                <a:solidFill>
                  <a:srgbClr val="3333FF"/>
                </a:solidFill>
              </a:rPr>
              <a:t> </a:t>
            </a:r>
            <a:r>
              <a:rPr lang="en-US" altLang="en-US" sz="3200" b="1" dirty="0" err="1">
                <a:solidFill>
                  <a:srgbClr val="3333FF"/>
                </a:solidFill>
              </a:rPr>
              <a:t>nó</a:t>
            </a:r>
            <a:r>
              <a:rPr lang="en-US" altLang="en-US" sz="3200" b="1" dirty="0">
                <a:solidFill>
                  <a:srgbClr val="3333FF"/>
                </a:solidFill>
              </a:rPr>
              <a:t> </a:t>
            </a:r>
            <a:r>
              <a:rPr lang="en-US" altLang="en-US" sz="3200" b="1" dirty="0" err="1">
                <a:solidFill>
                  <a:srgbClr val="3333FF"/>
                </a:solidFill>
              </a:rPr>
              <a:t>cây</a:t>
            </a:r>
            <a:r>
              <a:rPr lang="en-US" altLang="en-US" sz="3200" b="1" dirty="0">
                <a:solidFill>
                  <a:srgbClr val="3333FF"/>
                </a:solidFill>
              </a:rPr>
              <a:t> </a:t>
            </a:r>
            <a:r>
              <a:rPr lang="en-US" altLang="en-US" sz="3200" b="1" dirty="0" err="1">
                <a:solidFill>
                  <a:srgbClr val="3333FF"/>
                </a:solidFill>
              </a:rPr>
              <a:t>không</a:t>
            </a:r>
            <a:r>
              <a:rPr lang="en-US" altLang="en-US" sz="3200" b="1" dirty="0">
                <a:solidFill>
                  <a:srgbClr val="3333FF"/>
                </a:solidFill>
              </a:rPr>
              <a:t> </a:t>
            </a:r>
            <a:r>
              <a:rPr lang="en-US" altLang="en-US" sz="3200" b="1" dirty="0" err="1">
                <a:solidFill>
                  <a:srgbClr val="3333FF"/>
                </a:solidFill>
              </a:rPr>
              <a:t>hoàn</a:t>
            </a:r>
            <a:r>
              <a:rPr lang="en-US" altLang="en-US" sz="3200" b="1" dirty="0">
                <a:solidFill>
                  <a:srgbClr val="3333FF"/>
                </a:solidFill>
              </a:rPr>
              <a:t> </a:t>
            </a:r>
            <a:r>
              <a:rPr lang="en-US" altLang="en-US" sz="3200" b="1" dirty="0" err="1">
                <a:solidFill>
                  <a:srgbClr val="3333FF"/>
                </a:solidFill>
              </a:rPr>
              <a:t>thành</a:t>
            </a:r>
            <a:r>
              <a:rPr lang="en-US" altLang="en-US" sz="3200" b="1" dirty="0">
                <a:solidFill>
                  <a:srgbClr val="3333FF"/>
                </a:solidFill>
              </a:rPr>
              <a:t> </a:t>
            </a:r>
            <a:r>
              <a:rPr lang="en-US" altLang="en-US" sz="3200" b="1" dirty="0" err="1">
                <a:solidFill>
                  <a:srgbClr val="3333FF"/>
                </a:solidFill>
              </a:rPr>
              <a:t>được</a:t>
            </a:r>
            <a:r>
              <a:rPr lang="en-US" altLang="en-US" sz="3200" b="1" dirty="0">
                <a:solidFill>
                  <a:srgbClr val="3333FF"/>
                </a:solidFill>
              </a:rPr>
              <a:t> </a:t>
            </a:r>
            <a:r>
              <a:rPr lang="en-US" altLang="en-US" sz="3200" b="1" dirty="0" err="1">
                <a:solidFill>
                  <a:srgbClr val="3333FF"/>
                </a:solidFill>
              </a:rPr>
              <a:t>chu</a:t>
            </a:r>
            <a:r>
              <a:rPr lang="en-US" altLang="en-US" sz="3200" b="1" dirty="0">
                <a:solidFill>
                  <a:srgbClr val="3333FF"/>
                </a:solidFill>
              </a:rPr>
              <a:t> </a:t>
            </a:r>
            <a:r>
              <a:rPr lang="en-US" altLang="en-US" sz="3200" b="1" dirty="0" err="1">
                <a:solidFill>
                  <a:srgbClr val="3333FF"/>
                </a:solidFill>
              </a:rPr>
              <a:t>trình</a:t>
            </a:r>
            <a:r>
              <a:rPr lang="en-US" altLang="en-US" sz="3200" b="1" dirty="0">
                <a:solidFill>
                  <a:srgbClr val="3333FF"/>
                </a:solidFill>
              </a:rPr>
              <a:t> </a:t>
            </a:r>
            <a:r>
              <a:rPr lang="en-US" altLang="en-US" sz="3200" b="1" dirty="0" err="1">
                <a:solidFill>
                  <a:srgbClr val="3333FF"/>
                </a:solidFill>
              </a:rPr>
              <a:t>sống</a:t>
            </a:r>
            <a:r>
              <a:rPr lang="en-US" altLang="en-US" sz="3200" b="1" dirty="0">
                <a:solidFill>
                  <a:srgbClr val="3333FF"/>
                </a:solidFill>
              </a:rPr>
              <a:t>.</a:t>
            </a:r>
          </a:p>
          <a:p>
            <a:pPr>
              <a:spcBef>
                <a:spcPct val="50000"/>
              </a:spcBef>
            </a:pPr>
            <a:r>
              <a:rPr lang="en-US" altLang="en-US" sz="3200" b="1" dirty="0"/>
              <a:t>	</a:t>
            </a:r>
            <a:r>
              <a:rPr lang="en-US" altLang="en-US" sz="3200" b="1" dirty="0">
                <a:solidFill>
                  <a:srgbClr val="CC6600"/>
                </a:solidFill>
                <a:sym typeface="Symbol" panose="05050102010706020507" pitchFamily="18" charset="2"/>
              </a:rPr>
              <a:t></a:t>
            </a:r>
            <a:r>
              <a:rPr lang="en-US" altLang="en-US" sz="3200" b="1" dirty="0">
                <a:solidFill>
                  <a:srgbClr val="CC6600"/>
                </a:solidFill>
              </a:rPr>
              <a:t> </a:t>
            </a:r>
            <a:r>
              <a:rPr lang="en-US" altLang="en-US" sz="3200" b="1" dirty="0" err="1">
                <a:solidFill>
                  <a:srgbClr val="CC6600"/>
                </a:solidFill>
              </a:rPr>
              <a:t>Không</a:t>
            </a:r>
            <a:r>
              <a:rPr lang="en-US" altLang="en-US" sz="3200" b="1" dirty="0">
                <a:solidFill>
                  <a:srgbClr val="CC6600"/>
                </a:solidFill>
              </a:rPr>
              <a:t> </a:t>
            </a:r>
            <a:r>
              <a:rPr lang="en-US" altLang="en-US" sz="3200" b="1" dirty="0" err="1">
                <a:solidFill>
                  <a:srgbClr val="CC6600"/>
                </a:solidFill>
              </a:rPr>
              <a:t>thể</a:t>
            </a:r>
            <a:r>
              <a:rPr lang="en-US" altLang="en-US" sz="3200" b="1" dirty="0">
                <a:solidFill>
                  <a:srgbClr val="CC6600"/>
                </a:solidFill>
              </a:rPr>
              <a:t> </a:t>
            </a:r>
            <a:r>
              <a:rPr lang="en-US" altLang="en-US" sz="3200" b="1" dirty="0" err="1">
                <a:solidFill>
                  <a:srgbClr val="CC6600"/>
                </a:solidFill>
              </a:rPr>
              <a:t>thay</a:t>
            </a:r>
            <a:r>
              <a:rPr lang="en-US" altLang="en-US" sz="3200" b="1" dirty="0">
                <a:solidFill>
                  <a:srgbClr val="CC6600"/>
                </a:solidFill>
              </a:rPr>
              <a:t> </a:t>
            </a:r>
            <a:r>
              <a:rPr lang="en-US" altLang="en-US" sz="3200" b="1" dirty="0" err="1">
                <a:solidFill>
                  <a:srgbClr val="CC6600"/>
                </a:solidFill>
              </a:rPr>
              <a:t>thế</a:t>
            </a:r>
            <a:r>
              <a:rPr lang="en-US" altLang="en-US" sz="3200" b="1" dirty="0">
                <a:solidFill>
                  <a:srgbClr val="CC6600"/>
                </a:solidFill>
              </a:rPr>
              <a:t> </a:t>
            </a:r>
            <a:r>
              <a:rPr lang="en-US" altLang="en-US" sz="3200" b="1" dirty="0" err="1">
                <a:solidFill>
                  <a:srgbClr val="CC6600"/>
                </a:solidFill>
              </a:rPr>
              <a:t>được</a:t>
            </a:r>
            <a:r>
              <a:rPr lang="en-US" altLang="en-US" sz="3200" b="1" dirty="0">
                <a:solidFill>
                  <a:srgbClr val="CC6600"/>
                </a:solidFill>
              </a:rPr>
              <a:t> </a:t>
            </a:r>
            <a:r>
              <a:rPr lang="en-US" altLang="en-US" sz="3200" b="1" dirty="0" err="1">
                <a:solidFill>
                  <a:srgbClr val="CC6600"/>
                </a:solidFill>
              </a:rPr>
              <a:t>bởi</a:t>
            </a:r>
            <a:r>
              <a:rPr lang="en-US" altLang="en-US" sz="3200" b="1" dirty="0">
                <a:solidFill>
                  <a:srgbClr val="CC6600"/>
                </a:solidFill>
              </a:rPr>
              <a:t> </a:t>
            </a:r>
            <a:r>
              <a:rPr lang="en-US" altLang="en-US" sz="3200" b="1" dirty="0" err="1">
                <a:solidFill>
                  <a:srgbClr val="CC6600"/>
                </a:solidFill>
              </a:rPr>
              <a:t>bất</a:t>
            </a:r>
            <a:r>
              <a:rPr lang="en-US" altLang="en-US" sz="3200" b="1" dirty="0">
                <a:solidFill>
                  <a:srgbClr val="CC6600"/>
                </a:solidFill>
              </a:rPr>
              <a:t> </a:t>
            </a:r>
            <a:r>
              <a:rPr lang="en-US" altLang="en-US" sz="3200" b="1" dirty="0" err="1">
                <a:solidFill>
                  <a:srgbClr val="CC6600"/>
                </a:solidFill>
              </a:rPr>
              <a:t>kỳ</a:t>
            </a:r>
            <a:r>
              <a:rPr lang="en-US" altLang="en-US" sz="3200" b="1" dirty="0">
                <a:solidFill>
                  <a:srgbClr val="CC6600"/>
                </a:solidFill>
              </a:rPr>
              <a:t> </a:t>
            </a:r>
            <a:r>
              <a:rPr lang="en-US" altLang="en-US" sz="3200" b="1" dirty="0" err="1">
                <a:solidFill>
                  <a:srgbClr val="CC6600"/>
                </a:solidFill>
              </a:rPr>
              <a:t>nguyên</a:t>
            </a:r>
            <a:r>
              <a:rPr lang="en-US" altLang="en-US" sz="3200" b="1" dirty="0">
                <a:solidFill>
                  <a:srgbClr val="CC6600"/>
                </a:solidFill>
              </a:rPr>
              <a:t> </a:t>
            </a:r>
            <a:r>
              <a:rPr lang="en-US" altLang="en-US" sz="3200" b="1" dirty="0" err="1">
                <a:solidFill>
                  <a:srgbClr val="CC6600"/>
                </a:solidFill>
              </a:rPr>
              <a:t>tố</a:t>
            </a:r>
            <a:r>
              <a:rPr lang="en-US" altLang="en-US" sz="3200" b="1" dirty="0">
                <a:solidFill>
                  <a:srgbClr val="CC6600"/>
                </a:solidFill>
              </a:rPr>
              <a:t> </a:t>
            </a:r>
            <a:r>
              <a:rPr lang="en-US" altLang="en-US" sz="3200" b="1" dirty="0" err="1">
                <a:solidFill>
                  <a:srgbClr val="CC6600"/>
                </a:solidFill>
              </a:rPr>
              <a:t>nào</a:t>
            </a:r>
            <a:r>
              <a:rPr lang="en-US" altLang="en-US" sz="3200" b="1" dirty="0">
                <a:solidFill>
                  <a:srgbClr val="CC6600"/>
                </a:solidFill>
              </a:rPr>
              <a:t> </a:t>
            </a:r>
            <a:r>
              <a:rPr lang="en-US" altLang="en-US" sz="3200" b="1" dirty="0" err="1">
                <a:solidFill>
                  <a:srgbClr val="CC6600"/>
                </a:solidFill>
              </a:rPr>
              <a:t>khác</a:t>
            </a:r>
            <a:r>
              <a:rPr lang="en-US" altLang="en-US" sz="3200" b="1" dirty="0">
                <a:solidFill>
                  <a:srgbClr val="CC6600"/>
                </a:solidFill>
              </a:rPr>
              <a:t>.</a:t>
            </a:r>
          </a:p>
          <a:p>
            <a:pPr>
              <a:spcBef>
                <a:spcPct val="50000"/>
              </a:spcBef>
            </a:pPr>
            <a:r>
              <a:rPr lang="en-US" altLang="en-US" sz="3200" b="1" dirty="0"/>
              <a:t>	</a:t>
            </a:r>
            <a:r>
              <a:rPr lang="en-US" altLang="en-US" sz="3200" b="1" dirty="0">
                <a:solidFill>
                  <a:srgbClr val="800080"/>
                </a:solidFill>
                <a:sym typeface="Symbol" panose="05050102010706020507" pitchFamily="18" charset="2"/>
              </a:rPr>
              <a:t></a:t>
            </a:r>
            <a:r>
              <a:rPr lang="en-US" altLang="en-US" sz="3200" b="1" dirty="0">
                <a:solidFill>
                  <a:srgbClr val="800080"/>
                </a:solidFill>
              </a:rPr>
              <a:t> </a:t>
            </a:r>
            <a:r>
              <a:rPr lang="en-US" altLang="en-US" sz="3200" b="1" dirty="0" err="1">
                <a:solidFill>
                  <a:srgbClr val="800080"/>
                </a:solidFill>
              </a:rPr>
              <a:t>Phải</a:t>
            </a:r>
            <a:r>
              <a:rPr lang="en-US" altLang="en-US" sz="3200" b="1" dirty="0">
                <a:solidFill>
                  <a:srgbClr val="800080"/>
                </a:solidFill>
              </a:rPr>
              <a:t> </a:t>
            </a:r>
            <a:r>
              <a:rPr lang="en-US" altLang="en-US" sz="3200" b="1" dirty="0" err="1">
                <a:solidFill>
                  <a:srgbClr val="800080"/>
                </a:solidFill>
              </a:rPr>
              <a:t>trực</a:t>
            </a:r>
            <a:r>
              <a:rPr lang="en-US" altLang="en-US" sz="3200" b="1" dirty="0">
                <a:solidFill>
                  <a:srgbClr val="800080"/>
                </a:solidFill>
              </a:rPr>
              <a:t> </a:t>
            </a:r>
            <a:r>
              <a:rPr lang="en-US" altLang="en-US" sz="3200" b="1" dirty="0" err="1">
                <a:solidFill>
                  <a:srgbClr val="800080"/>
                </a:solidFill>
              </a:rPr>
              <a:t>tiếp</a:t>
            </a:r>
            <a:r>
              <a:rPr lang="en-US" altLang="en-US" sz="3200" b="1" dirty="0">
                <a:solidFill>
                  <a:srgbClr val="800080"/>
                </a:solidFill>
              </a:rPr>
              <a:t> </a:t>
            </a:r>
            <a:r>
              <a:rPr lang="en-US" altLang="en-US" sz="3200" b="1" dirty="0" err="1">
                <a:solidFill>
                  <a:srgbClr val="800080"/>
                </a:solidFill>
              </a:rPr>
              <a:t>tham</a:t>
            </a:r>
            <a:r>
              <a:rPr lang="en-US" altLang="en-US" sz="3200" b="1" dirty="0">
                <a:solidFill>
                  <a:srgbClr val="800080"/>
                </a:solidFill>
              </a:rPr>
              <a:t> </a:t>
            </a:r>
            <a:r>
              <a:rPr lang="en-US" altLang="en-US" sz="3200" b="1" dirty="0" err="1">
                <a:solidFill>
                  <a:srgbClr val="800080"/>
                </a:solidFill>
              </a:rPr>
              <a:t>gia</a:t>
            </a:r>
            <a:r>
              <a:rPr lang="en-US" altLang="en-US" sz="3200" b="1" dirty="0">
                <a:solidFill>
                  <a:srgbClr val="800080"/>
                </a:solidFill>
              </a:rPr>
              <a:t> </a:t>
            </a:r>
            <a:r>
              <a:rPr lang="en-US" altLang="en-US" sz="3200" b="1" dirty="0" err="1">
                <a:solidFill>
                  <a:srgbClr val="800080"/>
                </a:solidFill>
              </a:rPr>
              <a:t>vào</a:t>
            </a:r>
            <a:r>
              <a:rPr lang="en-US" altLang="en-US" sz="3200" b="1" dirty="0">
                <a:solidFill>
                  <a:srgbClr val="800080"/>
                </a:solidFill>
              </a:rPr>
              <a:t> </a:t>
            </a:r>
            <a:r>
              <a:rPr lang="en-US" altLang="en-US" sz="3200" b="1" dirty="0" err="1">
                <a:solidFill>
                  <a:srgbClr val="800080"/>
                </a:solidFill>
              </a:rPr>
              <a:t>quá</a:t>
            </a:r>
            <a:r>
              <a:rPr lang="en-US" altLang="en-US" sz="3200" b="1" dirty="0">
                <a:solidFill>
                  <a:srgbClr val="800080"/>
                </a:solidFill>
              </a:rPr>
              <a:t> </a:t>
            </a:r>
            <a:r>
              <a:rPr lang="en-US" altLang="en-US" sz="3200" b="1" dirty="0" err="1">
                <a:solidFill>
                  <a:srgbClr val="800080"/>
                </a:solidFill>
              </a:rPr>
              <a:t>trình</a:t>
            </a:r>
            <a:r>
              <a:rPr lang="en-US" altLang="en-US" sz="3200" b="1" dirty="0">
                <a:solidFill>
                  <a:srgbClr val="800080"/>
                </a:solidFill>
              </a:rPr>
              <a:t> </a:t>
            </a:r>
            <a:r>
              <a:rPr lang="en-US" altLang="en-US" sz="3200" b="1" dirty="0" err="1">
                <a:solidFill>
                  <a:srgbClr val="800080"/>
                </a:solidFill>
              </a:rPr>
              <a:t>chuyển</a:t>
            </a:r>
            <a:r>
              <a:rPr lang="en-US" altLang="en-US" sz="3200" b="1" dirty="0">
                <a:solidFill>
                  <a:srgbClr val="800080"/>
                </a:solidFill>
              </a:rPr>
              <a:t> </a:t>
            </a:r>
            <a:r>
              <a:rPr lang="en-US" altLang="en-US" sz="3200" b="1" dirty="0" err="1">
                <a:solidFill>
                  <a:srgbClr val="800080"/>
                </a:solidFill>
              </a:rPr>
              <a:t>hóa</a:t>
            </a:r>
            <a:r>
              <a:rPr lang="en-US" altLang="en-US" sz="3200" b="1" dirty="0">
                <a:solidFill>
                  <a:srgbClr val="800080"/>
                </a:solidFill>
              </a:rPr>
              <a:t> </a:t>
            </a:r>
            <a:r>
              <a:rPr lang="en-US" altLang="en-US" sz="3200" b="1" dirty="0" err="1">
                <a:solidFill>
                  <a:srgbClr val="800080"/>
                </a:solidFill>
              </a:rPr>
              <a:t>vật</a:t>
            </a:r>
            <a:r>
              <a:rPr lang="en-US" altLang="en-US" sz="3200" b="1" dirty="0">
                <a:solidFill>
                  <a:srgbClr val="800080"/>
                </a:solidFill>
              </a:rPr>
              <a:t> </a:t>
            </a:r>
            <a:r>
              <a:rPr lang="en-US" altLang="en-US" sz="3200" b="1" dirty="0" err="1">
                <a:solidFill>
                  <a:srgbClr val="800080"/>
                </a:solidFill>
              </a:rPr>
              <a:t>chất</a:t>
            </a:r>
            <a:r>
              <a:rPr lang="en-US" altLang="en-US" sz="3200" b="1" dirty="0">
                <a:solidFill>
                  <a:srgbClr val="800080"/>
                </a:solidFill>
              </a:rPr>
              <a:t> </a:t>
            </a:r>
            <a:r>
              <a:rPr lang="en-US" altLang="en-US" sz="3200" b="1" dirty="0" err="1">
                <a:solidFill>
                  <a:srgbClr val="800080"/>
                </a:solidFill>
              </a:rPr>
              <a:t>trong</a:t>
            </a:r>
            <a:r>
              <a:rPr lang="en-US" altLang="en-US" sz="3200" b="1" dirty="0">
                <a:solidFill>
                  <a:srgbClr val="800080"/>
                </a:solidFill>
              </a:rPr>
              <a:t> </a:t>
            </a:r>
            <a:r>
              <a:rPr lang="en-US" altLang="en-US" sz="3200" b="1" dirty="0" err="1">
                <a:solidFill>
                  <a:srgbClr val="800080"/>
                </a:solidFill>
              </a:rPr>
              <a:t>cơ</a:t>
            </a:r>
            <a:r>
              <a:rPr lang="en-US" altLang="en-US" sz="3200" b="1" dirty="0">
                <a:solidFill>
                  <a:srgbClr val="800080"/>
                </a:solidFill>
              </a:rPr>
              <a:t> </a:t>
            </a:r>
            <a:r>
              <a:rPr lang="en-US" altLang="en-US" sz="3200" b="1" dirty="0" err="1">
                <a:solidFill>
                  <a:srgbClr val="800080"/>
                </a:solidFill>
              </a:rPr>
              <a:t>thể</a:t>
            </a:r>
            <a:r>
              <a:rPr lang="en-US" altLang="en-US" sz="3200" b="1" dirty="0">
                <a:solidFill>
                  <a:srgbClr val="800080"/>
                </a:solidFill>
              </a:rPr>
              <a:t>.</a:t>
            </a:r>
          </a:p>
        </p:txBody>
      </p:sp>
      <p:sp>
        <p:nvSpPr>
          <p:cNvPr id="4" name="Rectangle 3"/>
          <p:cNvSpPr/>
          <p:nvPr/>
        </p:nvSpPr>
        <p:spPr>
          <a:xfrm>
            <a:off x="304800" y="152400"/>
            <a:ext cx="11613931" cy="609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3733" dirty="0">
                <a:solidFill>
                  <a:schemeClr val="tx1"/>
                </a:solidFill>
              </a:rPr>
              <a:t>I. </a:t>
            </a:r>
            <a:r>
              <a:rPr lang="en-US" sz="3733" dirty="0" err="1">
                <a:solidFill>
                  <a:schemeClr val="tx1"/>
                </a:solidFill>
              </a:rPr>
              <a:t>Nguyên</a:t>
            </a:r>
            <a:r>
              <a:rPr lang="en-US" sz="3733" dirty="0">
                <a:solidFill>
                  <a:schemeClr val="tx1"/>
                </a:solidFill>
              </a:rPr>
              <a:t> </a:t>
            </a:r>
            <a:r>
              <a:rPr lang="en-US" sz="3733" dirty="0" err="1">
                <a:solidFill>
                  <a:schemeClr val="tx1"/>
                </a:solidFill>
              </a:rPr>
              <a:t>tố</a:t>
            </a:r>
            <a:r>
              <a:rPr lang="en-US" sz="3733" dirty="0">
                <a:solidFill>
                  <a:schemeClr val="tx1"/>
                </a:solidFill>
              </a:rPr>
              <a:t> </a:t>
            </a:r>
            <a:r>
              <a:rPr lang="en-US" sz="3733" dirty="0" err="1">
                <a:solidFill>
                  <a:schemeClr val="tx1"/>
                </a:solidFill>
              </a:rPr>
              <a:t>dinh</a:t>
            </a:r>
            <a:r>
              <a:rPr lang="en-US" sz="3733" dirty="0">
                <a:solidFill>
                  <a:schemeClr val="tx1"/>
                </a:solidFill>
              </a:rPr>
              <a:t> </a:t>
            </a:r>
            <a:r>
              <a:rPr lang="en-US" sz="3733" dirty="0" err="1">
                <a:solidFill>
                  <a:schemeClr val="tx1"/>
                </a:solidFill>
              </a:rPr>
              <a:t>dưỡng</a:t>
            </a:r>
            <a:r>
              <a:rPr lang="en-US" sz="3733" dirty="0">
                <a:solidFill>
                  <a:schemeClr val="tx1"/>
                </a:solidFill>
              </a:rPr>
              <a:t> </a:t>
            </a:r>
            <a:r>
              <a:rPr lang="en-US" sz="3733" dirty="0" err="1">
                <a:solidFill>
                  <a:schemeClr val="tx1"/>
                </a:solidFill>
              </a:rPr>
              <a:t>khoáng</a:t>
            </a:r>
            <a:r>
              <a:rPr lang="en-US" sz="3733" dirty="0">
                <a:solidFill>
                  <a:schemeClr val="tx1"/>
                </a:solidFill>
              </a:rPr>
              <a:t> </a:t>
            </a:r>
            <a:r>
              <a:rPr lang="en-US" sz="3733" dirty="0" err="1">
                <a:solidFill>
                  <a:schemeClr val="tx1"/>
                </a:solidFill>
              </a:rPr>
              <a:t>thiết</a:t>
            </a:r>
            <a:r>
              <a:rPr lang="en-US" sz="3733" dirty="0">
                <a:solidFill>
                  <a:schemeClr val="tx1"/>
                </a:solidFill>
              </a:rPr>
              <a:t> </a:t>
            </a:r>
            <a:r>
              <a:rPr lang="en-US" sz="3733" dirty="0" err="1">
                <a:solidFill>
                  <a:schemeClr val="tx1"/>
                </a:solidFill>
              </a:rPr>
              <a:t>yếu</a:t>
            </a:r>
            <a:r>
              <a:rPr lang="en-US" sz="3733" dirty="0">
                <a:solidFill>
                  <a:schemeClr val="tx1"/>
                </a:solidFill>
              </a:rPr>
              <a:t> </a:t>
            </a:r>
            <a:r>
              <a:rPr lang="en-US" sz="3733" dirty="0" err="1">
                <a:solidFill>
                  <a:schemeClr val="tx1"/>
                </a:solidFill>
              </a:rPr>
              <a:t>trong</a:t>
            </a:r>
            <a:r>
              <a:rPr lang="en-US" sz="3733" dirty="0">
                <a:solidFill>
                  <a:schemeClr val="tx1"/>
                </a:solidFill>
              </a:rPr>
              <a:t> </a:t>
            </a:r>
            <a:r>
              <a:rPr lang="en-US" sz="3733" dirty="0" err="1">
                <a:solidFill>
                  <a:schemeClr val="tx1"/>
                </a:solidFill>
              </a:rPr>
              <a:t>cây</a:t>
            </a:r>
            <a:endParaRPr lang="en-US" sz="3733" dirty="0">
              <a:solidFill>
                <a:schemeClr val="tx1"/>
              </a:solidFill>
            </a:endParaRPr>
          </a:p>
        </p:txBody>
      </p:sp>
    </p:spTree>
    <p:extLst>
      <p:ext uri="{BB962C8B-B14F-4D97-AF65-F5344CB8AC3E}">
        <p14:creationId xmlns:p14="http://schemas.microsoft.com/office/powerpoint/2010/main" val="19539789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95941">
                                            <p:txEl>
                                              <p:pRg st="0" end="0"/>
                                            </p:txEl>
                                          </p:spTgt>
                                        </p:tgtEl>
                                        <p:attrNameLst>
                                          <p:attrName>style.visibility</p:attrName>
                                        </p:attrNameLst>
                                      </p:cBhvr>
                                      <p:to>
                                        <p:strVal val="visible"/>
                                      </p:to>
                                    </p:set>
                                    <p:anim calcmode="lin" valueType="num">
                                      <p:cBhvr additive="base">
                                        <p:cTn id="7" dur="500" fill="hold"/>
                                        <p:tgtEl>
                                          <p:spTgt spid="29594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59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95941">
                                            <p:txEl>
                                              <p:pRg st="1" end="1"/>
                                            </p:txEl>
                                          </p:spTgt>
                                        </p:tgtEl>
                                        <p:attrNameLst>
                                          <p:attrName>style.visibility</p:attrName>
                                        </p:attrNameLst>
                                      </p:cBhvr>
                                      <p:to>
                                        <p:strVal val="visible"/>
                                      </p:to>
                                    </p:set>
                                    <p:anim calcmode="lin" valueType="num">
                                      <p:cBhvr additive="base">
                                        <p:cTn id="13" dur="500" fill="hold"/>
                                        <p:tgtEl>
                                          <p:spTgt spid="29594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594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95941">
                                            <p:txEl>
                                              <p:pRg st="2" end="2"/>
                                            </p:txEl>
                                          </p:spTgt>
                                        </p:tgtEl>
                                        <p:attrNameLst>
                                          <p:attrName>style.visibility</p:attrName>
                                        </p:attrNameLst>
                                      </p:cBhvr>
                                      <p:to>
                                        <p:strVal val="visible"/>
                                      </p:to>
                                    </p:set>
                                    <p:anim calcmode="lin" valueType="num">
                                      <p:cBhvr additive="base">
                                        <p:cTn id="19" dur="500" fill="hold"/>
                                        <p:tgtEl>
                                          <p:spTgt spid="29594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594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95941">
                                            <p:txEl>
                                              <p:pRg st="3" end="3"/>
                                            </p:txEl>
                                          </p:spTgt>
                                        </p:tgtEl>
                                        <p:attrNameLst>
                                          <p:attrName>style.visibility</p:attrName>
                                        </p:attrNameLst>
                                      </p:cBhvr>
                                      <p:to>
                                        <p:strVal val="visible"/>
                                      </p:to>
                                    </p:set>
                                    <p:anim calcmode="lin" valueType="num">
                                      <p:cBhvr additive="base">
                                        <p:cTn id="25" dur="500" fill="hold"/>
                                        <p:tgtEl>
                                          <p:spTgt spid="29594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5941">
                                            <p:txEl>
                                              <p:pRg st="3" end="3"/>
                                            </p:txEl>
                                          </p:spTgt>
                                        </p:tgtEl>
                                        <p:attrNameLst>
                                          <p:attrName>ppt_y</p:attrName>
                                        </p:attrNameLst>
                                      </p:cBhvr>
                                      <p:tavLst>
                                        <p:tav tm="0">
                                          <p:val>
                                            <p:strVal val="1+#ppt_h/2"/>
                                          </p:val>
                                        </p:tav>
                                        <p:tav tm="100000">
                                          <p:val>
                                            <p:strVal val="#ppt_y"/>
                                          </p:val>
                                        </p:tav>
                                      </p:tavLst>
                                    </p:anim>
                                  </p:childTnLst>
                                </p:cTn>
                              </p:par>
                              <p:par>
                                <p:cTn id="27" presetID="16" presetClass="entr" presetSubtype="21"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2698765"/>
            <a:ext cx="4673600" cy="4112447"/>
          </a:xfrm>
          <a:prstGeom prst="rect">
            <a:avLst/>
          </a:prstGeom>
        </p:spPr>
      </p:pic>
      <p:sp>
        <p:nvSpPr>
          <p:cNvPr id="3" name="Cloud Callout 2"/>
          <p:cNvSpPr/>
          <p:nvPr/>
        </p:nvSpPr>
        <p:spPr>
          <a:xfrm>
            <a:off x="4064000" y="-126999"/>
            <a:ext cx="7721600" cy="2660636"/>
          </a:xfrm>
          <a:prstGeom prst="cloudCallout">
            <a:avLst>
              <a:gd name="adj1" fmla="val -54853"/>
              <a:gd name="adj2" fmla="val 8611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733" dirty="0" err="1"/>
              <a:t>Hãy</a:t>
            </a:r>
            <a:r>
              <a:rPr lang="en-US" sz="3733" dirty="0"/>
              <a:t> </a:t>
            </a:r>
            <a:r>
              <a:rPr lang="en-US" sz="3733" dirty="0" err="1"/>
              <a:t>nhận</a:t>
            </a:r>
            <a:r>
              <a:rPr lang="en-US" sz="3733" dirty="0"/>
              <a:t> </a:t>
            </a:r>
            <a:r>
              <a:rPr lang="en-US" sz="3733" dirty="0" err="1"/>
              <a:t>xét</a:t>
            </a:r>
            <a:r>
              <a:rPr lang="en-US" sz="3733" dirty="0"/>
              <a:t> </a:t>
            </a:r>
            <a:r>
              <a:rPr lang="en-US" sz="3733" dirty="0" err="1"/>
              <a:t>về</a:t>
            </a:r>
            <a:r>
              <a:rPr lang="en-US" sz="3733" dirty="0"/>
              <a:t> </a:t>
            </a:r>
            <a:r>
              <a:rPr lang="en-US" sz="3733" dirty="0" err="1"/>
              <a:t>môi</a:t>
            </a:r>
            <a:r>
              <a:rPr lang="en-US" sz="3733" dirty="0"/>
              <a:t> </a:t>
            </a:r>
            <a:r>
              <a:rPr lang="en-US" sz="3733" dirty="0" err="1"/>
              <a:t>trường</a:t>
            </a:r>
            <a:r>
              <a:rPr lang="en-US" sz="3733" dirty="0"/>
              <a:t> </a:t>
            </a:r>
            <a:r>
              <a:rPr lang="en-US" sz="3733" dirty="0" err="1"/>
              <a:t>sống</a:t>
            </a:r>
            <a:r>
              <a:rPr lang="en-US" sz="3733" dirty="0"/>
              <a:t> </a:t>
            </a:r>
            <a:r>
              <a:rPr lang="en-US" sz="3733" dirty="0" err="1"/>
              <a:t>và</a:t>
            </a:r>
            <a:r>
              <a:rPr lang="en-US" sz="3733" dirty="0"/>
              <a:t> </a:t>
            </a:r>
            <a:r>
              <a:rPr lang="en-US" sz="3733" dirty="0" err="1"/>
              <a:t>sự</a:t>
            </a:r>
            <a:r>
              <a:rPr lang="en-US" sz="3733" dirty="0"/>
              <a:t> </a:t>
            </a:r>
            <a:r>
              <a:rPr lang="en-US" sz="3733" dirty="0" err="1"/>
              <a:t>phát</a:t>
            </a:r>
            <a:r>
              <a:rPr lang="en-US" sz="3733" dirty="0"/>
              <a:t> </a:t>
            </a:r>
            <a:r>
              <a:rPr lang="en-US" sz="3733" dirty="0" err="1"/>
              <a:t>triển</a:t>
            </a:r>
            <a:r>
              <a:rPr lang="en-US" sz="3733" dirty="0"/>
              <a:t> </a:t>
            </a:r>
            <a:r>
              <a:rPr lang="en-US" sz="3733" dirty="0" err="1"/>
              <a:t>của</a:t>
            </a:r>
            <a:r>
              <a:rPr lang="en-US" sz="3733" dirty="0"/>
              <a:t> </a:t>
            </a:r>
            <a:r>
              <a:rPr lang="en-US" sz="3733" dirty="0" err="1"/>
              <a:t>ba</a:t>
            </a:r>
            <a:r>
              <a:rPr lang="en-US" sz="3733" dirty="0"/>
              <a:t> </a:t>
            </a:r>
            <a:r>
              <a:rPr lang="en-US" sz="3733" dirty="0" err="1"/>
              <a:t>chậu</a:t>
            </a:r>
            <a:r>
              <a:rPr lang="en-US" sz="3733" dirty="0"/>
              <a:t> </a:t>
            </a:r>
            <a:r>
              <a:rPr lang="en-US" sz="3733" dirty="0" err="1"/>
              <a:t>cây</a:t>
            </a:r>
            <a:r>
              <a:rPr lang="en-US" sz="3733" dirty="0"/>
              <a:t>?</a:t>
            </a:r>
          </a:p>
        </p:txBody>
      </p:sp>
      <p:sp>
        <p:nvSpPr>
          <p:cNvPr id="4" name="Rectangle 3"/>
          <p:cNvSpPr/>
          <p:nvPr/>
        </p:nvSpPr>
        <p:spPr>
          <a:xfrm>
            <a:off x="5283200" y="3022600"/>
            <a:ext cx="6807200" cy="1066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3733" dirty="0" err="1"/>
              <a:t>Chậu</a:t>
            </a:r>
            <a:r>
              <a:rPr lang="en-US" sz="3733" dirty="0"/>
              <a:t> 1: </a:t>
            </a:r>
            <a:r>
              <a:rPr lang="en-US" sz="3733" dirty="0" err="1"/>
              <a:t>Đầy</a:t>
            </a:r>
            <a:r>
              <a:rPr lang="en-US" sz="3733" dirty="0"/>
              <a:t> </a:t>
            </a:r>
            <a:r>
              <a:rPr lang="en-US" sz="3733" dirty="0" err="1"/>
              <a:t>đủ</a:t>
            </a:r>
            <a:r>
              <a:rPr lang="en-US" sz="3733" dirty="0"/>
              <a:t> </a:t>
            </a:r>
            <a:r>
              <a:rPr lang="en-US" sz="3733" dirty="0" err="1"/>
              <a:t>chất</a:t>
            </a:r>
            <a:r>
              <a:rPr lang="en-US" sz="3733" dirty="0"/>
              <a:t> </a:t>
            </a:r>
            <a:r>
              <a:rPr lang="en-US" sz="3733" dirty="0" err="1"/>
              <a:t>dinh</a:t>
            </a:r>
            <a:r>
              <a:rPr lang="en-US" sz="3733" dirty="0"/>
              <a:t> </a:t>
            </a:r>
            <a:r>
              <a:rPr lang="en-US" sz="3733" dirty="0" err="1"/>
              <a:t>dưỡng</a:t>
            </a:r>
            <a:r>
              <a:rPr lang="en-US" sz="3733" dirty="0"/>
              <a:t> </a:t>
            </a:r>
            <a:r>
              <a:rPr lang="en-US" sz="3733" dirty="0" err="1"/>
              <a:t>cây</a:t>
            </a:r>
            <a:r>
              <a:rPr lang="en-US" sz="3733" dirty="0"/>
              <a:t> </a:t>
            </a:r>
            <a:r>
              <a:rPr lang="en-US" sz="3733" dirty="0" err="1"/>
              <a:t>phát</a:t>
            </a:r>
            <a:r>
              <a:rPr lang="en-US" sz="3733" dirty="0"/>
              <a:t> </a:t>
            </a:r>
            <a:r>
              <a:rPr lang="en-US" sz="3733" dirty="0" err="1"/>
              <a:t>triển</a:t>
            </a:r>
            <a:r>
              <a:rPr lang="en-US" sz="3733" dirty="0"/>
              <a:t> </a:t>
            </a:r>
            <a:r>
              <a:rPr lang="en-US" sz="3733" dirty="0" err="1"/>
              <a:t>tốt</a:t>
            </a:r>
            <a:endParaRPr lang="en-US" sz="3733" dirty="0"/>
          </a:p>
        </p:txBody>
      </p:sp>
      <p:sp>
        <p:nvSpPr>
          <p:cNvPr id="6" name="Rectangle 5"/>
          <p:cNvSpPr/>
          <p:nvPr/>
        </p:nvSpPr>
        <p:spPr>
          <a:xfrm>
            <a:off x="5267159" y="4265863"/>
            <a:ext cx="6807200" cy="1066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3733" dirty="0" err="1"/>
              <a:t>Chậu</a:t>
            </a:r>
            <a:r>
              <a:rPr lang="en-US" sz="3733" dirty="0"/>
              <a:t> 2: </a:t>
            </a:r>
            <a:r>
              <a:rPr lang="en-US" sz="3733" dirty="0" err="1"/>
              <a:t>Thiếu</a:t>
            </a:r>
            <a:r>
              <a:rPr lang="en-US" sz="3733" dirty="0"/>
              <a:t> </a:t>
            </a:r>
            <a:r>
              <a:rPr lang="en-US" sz="3733" dirty="0" err="1"/>
              <a:t>nito</a:t>
            </a:r>
            <a:r>
              <a:rPr lang="en-US" sz="3733" dirty="0"/>
              <a:t> </a:t>
            </a:r>
            <a:r>
              <a:rPr lang="en-US" sz="3733" dirty="0" err="1"/>
              <a:t>cây</a:t>
            </a:r>
            <a:r>
              <a:rPr lang="en-US" sz="3733" dirty="0"/>
              <a:t> </a:t>
            </a:r>
            <a:r>
              <a:rPr lang="en-US" sz="3733" dirty="0" err="1"/>
              <a:t>phát</a:t>
            </a:r>
            <a:r>
              <a:rPr lang="en-US" sz="3733" dirty="0"/>
              <a:t> </a:t>
            </a:r>
            <a:r>
              <a:rPr lang="en-US" sz="3733" dirty="0" err="1"/>
              <a:t>triển</a:t>
            </a:r>
            <a:r>
              <a:rPr lang="en-US" sz="3733" dirty="0"/>
              <a:t> </a:t>
            </a:r>
            <a:r>
              <a:rPr lang="en-US" sz="3733" dirty="0" err="1"/>
              <a:t>yếu</a:t>
            </a:r>
            <a:endParaRPr lang="en-US" sz="3733" dirty="0"/>
          </a:p>
        </p:txBody>
      </p:sp>
      <p:sp>
        <p:nvSpPr>
          <p:cNvPr id="7" name="Rectangle 6"/>
          <p:cNvSpPr/>
          <p:nvPr/>
        </p:nvSpPr>
        <p:spPr>
          <a:xfrm>
            <a:off x="5283200" y="5562600"/>
            <a:ext cx="6807200" cy="1066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3733" dirty="0" err="1"/>
              <a:t>Chậu</a:t>
            </a:r>
            <a:r>
              <a:rPr lang="en-US" sz="3733" dirty="0"/>
              <a:t> 3: </a:t>
            </a:r>
            <a:r>
              <a:rPr lang="en-US" sz="3733" dirty="0" err="1"/>
              <a:t>Chỉ</a:t>
            </a:r>
            <a:r>
              <a:rPr lang="en-US" sz="3733" dirty="0"/>
              <a:t> </a:t>
            </a:r>
            <a:r>
              <a:rPr lang="en-US" sz="3733" dirty="0" err="1"/>
              <a:t>có</a:t>
            </a:r>
            <a:r>
              <a:rPr lang="en-US" sz="3733" dirty="0"/>
              <a:t> </a:t>
            </a:r>
            <a:r>
              <a:rPr lang="en-US" sz="3733" dirty="0" err="1"/>
              <a:t>nước</a:t>
            </a:r>
            <a:r>
              <a:rPr lang="en-US" sz="3733" dirty="0"/>
              <a:t>, </a:t>
            </a:r>
            <a:r>
              <a:rPr lang="en-US" sz="3733" dirty="0" err="1"/>
              <a:t>cây</a:t>
            </a:r>
            <a:r>
              <a:rPr lang="en-US" sz="3733" dirty="0"/>
              <a:t> </a:t>
            </a:r>
            <a:r>
              <a:rPr lang="en-US" sz="3733" dirty="0" err="1"/>
              <a:t>phát</a:t>
            </a:r>
            <a:r>
              <a:rPr lang="en-US" sz="3733" dirty="0"/>
              <a:t> </a:t>
            </a:r>
            <a:r>
              <a:rPr lang="en-US" sz="3733" dirty="0" err="1"/>
              <a:t>triển</a:t>
            </a:r>
            <a:r>
              <a:rPr lang="en-US" sz="3733" dirty="0"/>
              <a:t> </a:t>
            </a:r>
            <a:r>
              <a:rPr lang="en-US" sz="3733" dirty="0" err="1"/>
              <a:t>kém</a:t>
            </a:r>
            <a:r>
              <a:rPr lang="en-US" sz="3733" dirty="0"/>
              <a:t> </a:t>
            </a:r>
            <a:r>
              <a:rPr lang="en-US" sz="3733" dirty="0" err="1"/>
              <a:t>nhất</a:t>
            </a:r>
            <a:endParaRPr lang="en-US" sz="3733" dirty="0"/>
          </a:p>
        </p:txBody>
      </p:sp>
    </p:spTree>
    <p:extLst>
      <p:ext uri="{BB962C8B-B14F-4D97-AF65-F5344CB8AC3E}">
        <p14:creationId xmlns:p14="http://schemas.microsoft.com/office/powerpoint/2010/main" val="258495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52400"/>
            <a:ext cx="11613931" cy="609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3733" dirty="0">
                <a:solidFill>
                  <a:schemeClr val="tx1"/>
                </a:solidFill>
              </a:rPr>
              <a:t>I. </a:t>
            </a:r>
            <a:r>
              <a:rPr lang="en-US" sz="3733" dirty="0" err="1">
                <a:solidFill>
                  <a:schemeClr val="tx1"/>
                </a:solidFill>
              </a:rPr>
              <a:t>Nguyên</a:t>
            </a:r>
            <a:r>
              <a:rPr lang="en-US" sz="3733" dirty="0">
                <a:solidFill>
                  <a:schemeClr val="tx1"/>
                </a:solidFill>
              </a:rPr>
              <a:t> </a:t>
            </a:r>
            <a:r>
              <a:rPr lang="en-US" sz="3733" dirty="0" err="1">
                <a:solidFill>
                  <a:schemeClr val="tx1"/>
                </a:solidFill>
              </a:rPr>
              <a:t>tố</a:t>
            </a:r>
            <a:r>
              <a:rPr lang="en-US" sz="3733" dirty="0">
                <a:solidFill>
                  <a:schemeClr val="tx1"/>
                </a:solidFill>
              </a:rPr>
              <a:t> </a:t>
            </a:r>
            <a:r>
              <a:rPr lang="en-US" sz="3733" dirty="0" err="1">
                <a:solidFill>
                  <a:schemeClr val="tx1"/>
                </a:solidFill>
              </a:rPr>
              <a:t>dinh</a:t>
            </a:r>
            <a:r>
              <a:rPr lang="en-US" sz="3733" dirty="0">
                <a:solidFill>
                  <a:schemeClr val="tx1"/>
                </a:solidFill>
              </a:rPr>
              <a:t> </a:t>
            </a:r>
            <a:r>
              <a:rPr lang="en-US" sz="3733" dirty="0" err="1">
                <a:solidFill>
                  <a:schemeClr val="tx1"/>
                </a:solidFill>
              </a:rPr>
              <a:t>dưỡng</a:t>
            </a:r>
            <a:r>
              <a:rPr lang="en-US" sz="3733" dirty="0">
                <a:solidFill>
                  <a:schemeClr val="tx1"/>
                </a:solidFill>
              </a:rPr>
              <a:t> </a:t>
            </a:r>
            <a:r>
              <a:rPr lang="en-US" sz="3733" dirty="0" err="1">
                <a:solidFill>
                  <a:schemeClr val="tx1"/>
                </a:solidFill>
              </a:rPr>
              <a:t>khoáng</a:t>
            </a:r>
            <a:r>
              <a:rPr lang="en-US" sz="3733" dirty="0">
                <a:solidFill>
                  <a:schemeClr val="tx1"/>
                </a:solidFill>
              </a:rPr>
              <a:t> </a:t>
            </a:r>
            <a:r>
              <a:rPr lang="en-US" sz="3733" dirty="0" err="1">
                <a:solidFill>
                  <a:schemeClr val="tx1"/>
                </a:solidFill>
              </a:rPr>
              <a:t>thiết</a:t>
            </a:r>
            <a:r>
              <a:rPr lang="en-US" sz="3733" dirty="0">
                <a:solidFill>
                  <a:schemeClr val="tx1"/>
                </a:solidFill>
              </a:rPr>
              <a:t> </a:t>
            </a:r>
            <a:r>
              <a:rPr lang="en-US" sz="3733" dirty="0" err="1">
                <a:solidFill>
                  <a:schemeClr val="tx1"/>
                </a:solidFill>
              </a:rPr>
              <a:t>yếu</a:t>
            </a:r>
            <a:r>
              <a:rPr lang="en-US" sz="3733" dirty="0">
                <a:solidFill>
                  <a:schemeClr val="tx1"/>
                </a:solidFill>
              </a:rPr>
              <a:t> </a:t>
            </a:r>
            <a:r>
              <a:rPr lang="en-US" sz="3733" dirty="0" err="1">
                <a:solidFill>
                  <a:schemeClr val="tx1"/>
                </a:solidFill>
              </a:rPr>
              <a:t>trong</a:t>
            </a:r>
            <a:r>
              <a:rPr lang="en-US" sz="3733" dirty="0">
                <a:solidFill>
                  <a:schemeClr val="tx1"/>
                </a:solidFill>
              </a:rPr>
              <a:t> </a:t>
            </a:r>
            <a:r>
              <a:rPr lang="en-US" sz="3733" dirty="0" err="1">
                <a:solidFill>
                  <a:schemeClr val="tx1"/>
                </a:solidFill>
              </a:rPr>
              <a:t>cây</a:t>
            </a:r>
            <a:endParaRPr lang="en-US" sz="3733" dirty="0">
              <a:solidFill>
                <a:schemeClr val="tx1"/>
              </a:solidFill>
            </a:endParaRPr>
          </a:p>
        </p:txBody>
      </p:sp>
      <p:sp>
        <p:nvSpPr>
          <p:cNvPr id="5" name="Cloud Callout 4"/>
          <p:cNvSpPr/>
          <p:nvPr/>
        </p:nvSpPr>
        <p:spPr>
          <a:xfrm>
            <a:off x="4419600" y="990600"/>
            <a:ext cx="9194800" cy="2286000"/>
          </a:xfrm>
          <a:prstGeom prst="cloudCallout">
            <a:avLst>
              <a:gd name="adj1" fmla="val -44550"/>
              <a:gd name="adj2" fmla="val 703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733" dirty="0" err="1"/>
              <a:t>Dựa</a:t>
            </a:r>
            <a:r>
              <a:rPr lang="en-US" sz="3733" dirty="0"/>
              <a:t> </a:t>
            </a:r>
            <a:r>
              <a:rPr lang="en-US" sz="3733" dirty="0" err="1"/>
              <a:t>vào</a:t>
            </a:r>
            <a:r>
              <a:rPr lang="en-US" sz="3733" dirty="0"/>
              <a:t> </a:t>
            </a:r>
            <a:r>
              <a:rPr lang="en-US" sz="3733" dirty="0" err="1"/>
              <a:t>kiến</a:t>
            </a:r>
            <a:r>
              <a:rPr lang="en-US" sz="3733" dirty="0"/>
              <a:t> </a:t>
            </a:r>
            <a:r>
              <a:rPr lang="en-US" sz="3733" dirty="0" err="1"/>
              <a:t>thức</a:t>
            </a:r>
            <a:r>
              <a:rPr lang="en-US" sz="3733" dirty="0"/>
              <a:t> </a:t>
            </a:r>
            <a:r>
              <a:rPr lang="en-US" sz="3733" dirty="0" err="1"/>
              <a:t>đã</a:t>
            </a:r>
            <a:r>
              <a:rPr lang="en-US" sz="3733" dirty="0"/>
              <a:t> </a:t>
            </a:r>
            <a:r>
              <a:rPr lang="en-US" sz="3733" dirty="0" err="1"/>
              <a:t>học</a:t>
            </a:r>
            <a:r>
              <a:rPr lang="en-US" sz="3733" dirty="0"/>
              <a:t>, </a:t>
            </a:r>
            <a:r>
              <a:rPr lang="en-US" sz="3733" dirty="0" err="1"/>
              <a:t>hãy</a:t>
            </a:r>
            <a:r>
              <a:rPr lang="en-US" sz="3733" dirty="0"/>
              <a:t> </a:t>
            </a:r>
            <a:r>
              <a:rPr lang="en-US" sz="3733" dirty="0" err="1"/>
              <a:t>cho</a:t>
            </a:r>
            <a:r>
              <a:rPr lang="en-US" sz="3733" dirty="0"/>
              <a:t> </a:t>
            </a:r>
            <a:r>
              <a:rPr lang="en-US" sz="3733" dirty="0" err="1"/>
              <a:t>biết</a:t>
            </a:r>
            <a:r>
              <a:rPr lang="en-US" sz="3733" dirty="0"/>
              <a:t> </a:t>
            </a:r>
            <a:r>
              <a:rPr lang="en-US" sz="3733" dirty="0" err="1"/>
              <a:t>trong</a:t>
            </a:r>
            <a:r>
              <a:rPr lang="en-US" sz="3733" dirty="0"/>
              <a:t> </a:t>
            </a:r>
            <a:r>
              <a:rPr lang="en-US" sz="3733" dirty="0" err="1"/>
              <a:t>tế</a:t>
            </a:r>
            <a:r>
              <a:rPr lang="en-US" sz="3733" dirty="0"/>
              <a:t> </a:t>
            </a:r>
            <a:r>
              <a:rPr lang="en-US" sz="3733" dirty="0" err="1"/>
              <a:t>bào</a:t>
            </a:r>
            <a:r>
              <a:rPr lang="en-US" sz="3733" dirty="0"/>
              <a:t> </a:t>
            </a:r>
            <a:r>
              <a:rPr lang="en-US" sz="3733" dirty="0" err="1"/>
              <a:t>có</a:t>
            </a:r>
            <a:r>
              <a:rPr lang="en-US" sz="3733" dirty="0"/>
              <a:t> </a:t>
            </a:r>
            <a:r>
              <a:rPr lang="en-US" sz="3733" dirty="0" err="1"/>
              <a:t>các</a:t>
            </a:r>
            <a:r>
              <a:rPr lang="en-US" sz="3733" dirty="0"/>
              <a:t> </a:t>
            </a:r>
            <a:r>
              <a:rPr lang="en-US" sz="3733" dirty="0" err="1"/>
              <a:t>nguyên</a:t>
            </a:r>
            <a:r>
              <a:rPr lang="en-US" sz="3733" dirty="0"/>
              <a:t> </a:t>
            </a:r>
            <a:r>
              <a:rPr lang="en-US" sz="3733" dirty="0" err="1"/>
              <a:t>tố</a:t>
            </a:r>
            <a:r>
              <a:rPr lang="en-US" sz="3733" dirty="0"/>
              <a:t> </a:t>
            </a:r>
            <a:r>
              <a:rPr lang="en-US" sz="3733" dirty="0" err="1"/>
              <a:t>khoáng</a:t>
            </a:r>
            <a:r>
              <a:rPr lang="en-US" sz="3733" dirty="0"/>
              <a:t> </a:t>
            </a:r>
            <a:r>
              <a:rPr lang="en-US" sz="3733" dirty="0" err="1"/>
              <a:t>nào</a:t>
            </a:r>
            <a:r>
              <a:rPr lang="en-US" sz="3733" dirty="0"/>
              <a:t>?</a:t>
            </a:r>
          </a:p>
        </p:txBody>
      </p:sp>
      <p:sp>
        <p:nvSpPr>
          <p:cNvPr id="7" name="Rectangle 6"/>
          <p:cNvSpPr/>
          <p:nvPr/>
        </p:nvSpPr>
        <p:spPr>
          <a:xfrm>
            <a:off x="5283200" y="3810000"/>
            <a:ext cx="68072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3733" dirty="0"/>
              <a:t>C, H, O, N, P, </a:t>
            </a:r>
            <a:r>
              <a:rPr lang="en-US" sz="3733" dirty="0" err="1"/>
              <a:t>Ca</a:t>
            </a:r>
            <a:r>
              <a:rPr lang="en-US" sz="3733" dirty="0"/>
              <a:t>, P, K, S, Na, </a:t>
            </a:r>
            <a:r>
              <a:rPr lang="en-US" sz="3733" dirty="0" err="1"/>
              <a:t>Cl</a:t>
            </a:r>
            <a:r>
              <a:rPr lang="en-US" sz="3733" dirty="0"/>
              <a:t>, Mg, Fe, Cu, </a:t>
            </a:r>
            <a:r>
              <a:rPr lang="en-US" sz="3733" dirty="0" err="1"/>
              <a:t>Mn</a:t>
            </a:r>
            <a:r>
              <a:rPr lang="en-US" sz="3733" dirty="0"/>
              <a:t>, Mo…</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278884"/>
            <a:ext cx="4114800" cy="4578281"/>
          </a:xfrm>
          <a:prstGeom prst="rect">
            <a:avLst/>
          </a:prstGeom>
        </p:spPr>
      </p:pic>
    </p:spTree>
    <p:extLst>
      <p:ext uri="{BB962C8B-B14F-4D97-AF65-F5344CB8AC3E}">
        <p14:creationId xmlns:p14="http://schemas.microsoft.com/office/powerpoint/2010/main" val="5580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2107410"/>
            <a:ext cx="6672179" cy="4750591"/>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815299020"/>
              </p:ext>
            </p:extLst>
          </p:nvPr>
        </p:nvGraphicFramePr>
        <p:xfrm>
          <a:off x="6502400" y="739725"/>
          <a:ext cx="5588000" cy="5976035"/>
        </p:xfrm>
        <a:graphic>
          <a:graphicData uri="http://schemas.openxmlformats.org/drawingml/2006/table">
            <a:tbl>
              <a:tblPr firstRow="1" bandRow="1">
                <a:tableStyleId>{5940675A-B579-460E-94D1-54222C63F5DA}</a:tableStyleId>
              </a:tblPr>
              <a:tblGrid>
                <a:gridCol w="3657600">
                  <a:extLst>
                    <a:ext uri="{9D8B030D-6E8A-4147-A177-3AD203B41FA5}">
                      <a16:colId xmlns="" xmlns:a16="http://schemas.microsoft.com/office/drawing/2014/main" val="20000"/>
                    </a:ext>
                  </a:extLst>
                </a:gridCol>
                <a:gridCol w="1930400">
                  <a:extLst>
                    <a:ext uri="{9D8B030D-6E8A-4147-A177-3AD203B41FA5}">
                      <a16:colId xmlns="" xmlns:a16="http://schemas.microsoft.com/office/drawing/2014/main" val="20001"/>
                    </a:ext>
                  </a:extLst>
                </a:gridCol>
              </a:tblGrid>
              <a:tr h="1388795">
                <a:tc>
                  <a:txBody>
                    <a:bodyPr/>
                    <a:lstStyle/>
                    <a:p>
                      <a:r>
                        <a:rPr lang="en-US" sz="3500" dirty="0" err="1"/>
                        <a:t>Nguyên</a:t>
                      </a:r>
                      <a:r>
                        <a:rPr lang="en-US" sz="3500" baseline="0" dirty="0"/>
                        <a:t> </a:t>
                      </a:r>
                      <a:r>
                        <a:rPr lang="en-US" sz="3500" baseline="0" dirty="0" err="1"/>
                        <a:t>tố</a:t>
                      </a:r>
                      <a:r>
                        <a:rPr lang="en-US" sz="3500" baseline="0" dirty="0"/>
                        <a:t> </a:t>
                      </a:r>
                      <a:r>
                        <a:rPr lang="en-US" sz="3500" baseline="0" dirty="0" err="1"/>
                        <a:t>khoáng</a:t>
                      </a:r>
                      <a:r>
                        <a:rPr lang="en-US" sz="3500" baseline="0" dirty="0"/>
                        <a:t> </a:t>
                      </a:r>
                      <a:r>
                        <a:rPr lang="en-US" sz="3500" baseline="0" dirty="0" err="1"/>
                        <a:t>thiết</a:t>
                      </a:r>
                      <a:r>
                        <a:rPr lang="en-US" sz="3500" baseline="0" dirty="0"/>
                        <a:t> </a:t>
                      </a:r>
                      <a:r>
                        <a:rPr lang="en-US" sz="3500" baseline="0" dirty="0" err="1"/>
                        <a:t>yếu</a:t>
                      </a:r>
                      <a:endParaRPr lang="en-US" sz="3500" dirty="0"/>
                    </a:p>
                  </a:txBody>
                  <a:tcPr marL="121920" marR="121920" marT="60960" marB="60960"/>
                </a:tc>
                <a:tc>
                  <a:txBody>
                    <a:bodyPr/>
                    <a:lstStyle/>
                    <a:p>
                      <a:r>
                        <a:rPr lang="en-US" sz="3500" dirty="0" err="1"/>
                        <a:t>Tỷ</a:t>
                      </a:r>
                      <a:r>
                        <a:rPr lang="en-US" sz="3500" baseline="0" dirty="0"/>
                        <a:t> </a:t>
                      </a:r>
                      <a:r>
                        <a:rPr lang="en-US" sz="3500" baseline="0" dirty="0" err="1"/>
                        <a:t>lệ</a:t>
                      </a:r>
                      <a:r>
                        <a:rPr lang="en-US" sz="3500" baseline="0" dirty="0"/>
                        <a:t> %</a:t>
                      </a:r>
                      <a:endParaRPr lang="en-US" sz="3500" dirty="0"/>
                    </a:p>
                  </a:txBody>
                  <a:tcPr marL="121920" marR="121920" marT="60960" marB="60960"/>
                </a:tc>
                <a:extLst>
                  <a:ext uri="{0D108BD9-81ED-4DB2-BD59-A6C34878D82A}">
                    <a16:rowId xmlns="" xmlns:a16="http://schemas.microsoft.com/office/drawing/2014/main" val="10000"/>
                  </a:ext>
                </a:extLst>
              </a:tr>
              <a:tr h="622202">
                <a:tc>
                  <a:txBody>
                    <a:bodyPr/>
                    <a:lstStyle/>
                    <a:p>
                      <a:r>
                        <a:rPr lang="en-US" sz="3500" dirty="0"/>
                        <a:t>C</a:t>
                      </a:r>
                    </a:p>
                  </a:txBody>
                  <a:tcPr marL="121920" marR="121920" marT="60960" marB="60960"/>
                </a:tc>
                <a:tc>
                  <a:txBody>
                    <a:bodyPr/>
                    <a:lstStyle/>
                    <a:p>
                      <a:r>
                        <a:rPr lang="en-US" sz="3500" dirty="0"/>
                        <a:t>45</a:t>
                      </a:r>
                    </a:p>
                  </a:txBody>
                  <a:tcPr marL="121920" marR="121920" marT="60960" marB="60960"/>
                </a:tc>
                <a:extLst>
                  <a:ext uri="{0D108BD9-81ED-4DB2-BD59-A6C34878D82A}">
                    <a16:rowId xmlns="" xmlns:a16="http://schemas.microsoft.com/office/drawing/2014/main" val="10001"/>
                  </a:ext>
                </a:extLst>
              </a:tr>
              <a:tr h="622202">
                <a:tc>
                  <a:txBody>
                    <a:bodyPr/>
                    <a:lstStyle/>
                    <a:p>
                      <a:r>
                        <a:rPr lang="en-US" sz="3500" dirty="0"/>
                        <a:t>O</a:t>
                      </a:r>
                    </a:p>
                  </a:txBody>
                  <a:tcPr marL="121920" marR="121920" marT="60960" marB="60960"/>
                </a:tc>
                <a:tc>
                  <a:txBody>
                    <a:bodyPr/>
                    <a:lstStyle/>
                    <a:p>
                      <a:r>
                        <a:rPr lang="en-US" sz="3500" dirty="0"/>
                        <a:t>42</a:t>
                      </a:r>
                    </a:p>
                  </a:txBody>
                  <a:tcPr marL="121920" marR="121920" marT="60960" marB="60960"/>
                </a:tc>
                <a:extLst>
                  <a:ext uri="{0D108BD9-81ED-4DB2-BD59-A6C34878D82A}">
                    <a16:rowId xmlns="" xmlns:a16="http://schemas.microsoft.com/office/drawing/2014/main" val="10002"/>
                  </a:ext>
                </a:extLst>
              </a:tr>
              <a:tr h="622202">
                <a:tc>
                  <a:txBody>
                    <a:bodyPr/>
                    <a:lstStyle/>
                    <a:p>
                      <a:r>
                        <a:rPr lang="en-US" sz="3500" dirty="0"/>
                        <a:t>H</a:t>
                      </a:r>
                    </a:p>
                  </a:txBody>
                  <a:tcPr marL="121920" marR="121920" marT="60960" marB="60960"/>
                </a:tc>
                <a:tc>
                  <a:txBody>
                    <a:bodyPr/>
                    <a:lstStyle/>
                    <a:p>
                      <a:r>
                        <a:rPr lang="en-US" sz="3500" dirty="0"/>
                        <a:t>6,5</a:t>
                      </a:r>
                    </a:p>
                  </a:txBody>
                  <a:tcPr marL="121920" marR="121920" marT="60960" marB="60960"/>
                </a:tc>
                <a:extLst>
                  <a:ext uri="{0D108BD9-81ED-4DB2-BD59-A6C34878D82A}">
                    <a16:rowId xmlns="" xmlns:a16="http://schemas.microsoft.com/office/drawing/2014/main" val="10003"/>
                  </a:ext>
                </a:extLst>
              </a:tr>
              <a:tr h="622202">
                <a:tc>
                  <a:txBody>
                    <a:bodyPr/>
                    <a:lstStyle/>
                    <a:p>
                      <a:r>
                        <a:rPr lang="en-US" sz="3500" dirty="0"/>
                        <a:t>N</a:t>
                      </a:r>
                    </a:p>
                  </a:txBody>
                  <a:tcPr marL="121920" marR="121920" marT="60960" marB="60960"/>
                </a:tc>
                <a:tc>
                  <a:txBody>
                    <a:bodyPr/>
                    <a:lstStyle/>
                    <a:p>
                      <a:r>
                        <a:rPr lang="en-US" sz="3500" dirty="0"/>
                        <a:t>1,5</a:t>
                      </a:r>
                    </a:p>
                  </a:txBody>
                  <a:tcPr marL="121920" marR="121920" marT="60960" marB="60960"/>
                </a:tc>
                <a:extLst>
                  <a:ext uri="{0D108BD9-81ED-4DB2-BD59-A6C34878D82A}">
                    <a16:rowId xmlns="" xmlns:a16="http://schemas.microsoft.com/office/drawing/2014/main" val="10004"/>
                  </a:ext>
                </a:extLst>
              </a:tr>
              <a:tr h="622202">
                <a:tc>
                  <a:txBody>
                    <a:bodyPr/>
                    <a:lstStyle/>
                    <a:p>
                      <a:r>
                        <a:rPr lang="en-US" sz="3500"/>
                        <a:t>P, K,</a:t>
                      </a:r>
                      <a:r>
                        <a:rPr lang="en-US" sz="3500" baseline="0"/>
                        <a:t> S, Ca, Mg</a:t>
                      </a:r>
                      <a:endParaRPr lang="en-US" sz="3500" dirty="0"/>
                    </a:p>
                  </a:txBody>
                  <a:tcPr marL="121920" marR="121920" marT="60960" marB="60960"/>
                </a:tc>
                <a:tc>
                  <a:txBody>
                    <a:bodyPr/>
                    <a:lstStyle/>
                    <a:p>
                      <a:r>
                        <a:rPr lang="en-US" sz="3500" dirty="0"/>
                        <a:t>5</a:t>
                      </a:r>
                    </a:p>
                  </a:txBody>
                  <a:tcPr marL="121920" marR="121920" marT="60960" marB="60960"/>
                </a:tc>
                <a:extLst>
                  <a:ext uri="{0D108BD9-81ED-4DB2-BD59-A6C34878D82A}">
                    <a16:rowId xmlns="" xmlns:a16="http://schemas.microsoft.com/office/drawing/2014/main" val="10005"/>
                  </a:ext>
                </a:extLst>
              </a:tr>
              <a:tr h="622202">
                <a:tc>
                  <a:txBody>
                    <a:bodyPr/>
                    <a:lstStyle/>
                    <a:p>
                      <a:r>
                        <a:rPr lang="en-US" sz="3500"/>
                        <a:t>Mn, Fe</a:t>
                      </a:r>
                      <a:endParaRPr lang="en-US" sz="3500" dirty="0"/>
                    </a:p>
                  </a:txBody>
                  <a:tcPr marL="121920" marR="121920" marT="60960" marB="60960"/>
                </a:tc>
                <a:tc>
                  <a:txBody>
                    <a:bodyPr/>
                    <a:lstStyle/>
                    <a:p>
                      <a:r>
                        <a:rPr lang="en-US" sz="3500" dirty="0"/>
                        <a:t>0,001</a:t>
                      </a:r>
                    </a:p>
                  </a:txBody>
                  <a:tcPr marL="121920" marR="121920" marT="60960" marB="60960"/>
                </a:tc>
                <a:extLst>
                  <a:ext uri="{0D108BD9-81ED-4DB2-BD59-A6C34878D82A}">
                    <a16:rowId xmlns="" xmlns:a16="http://schemas.microsoft.com/office/drawing/2014/main" val="10006"/>
                  </a:ext>
                </a:extLst>
              </a:tr>
              <a:tr h="622202">
                <a:tc>
                  <a:txBody>
                    <a:bodyPr/>
                    <a:lstStyle/>
                    <a:p>
                      <a:r>
                        <a:rPr lang="en-US" sz="3500" dirty="0"/>
                        <a:t>Mo, Co, Cu, Zn, Bo</a:t>
                      </a:r>
                    </a:p>
                  </a:txBody>
                  <a:tcPr marL="121920" marR="121920" marT="60960" marB="60960"/>
                </a:tc>
                <a:tc>
                  <a:txBody>
                    <a:bodyPr/>
                    <a:lstStyle/>
                    <a:p>
                      <a:r>
                        <a:rPr lang="en-US" sz="3500" dirty="0"/>
                        <a:t>0,00002</a:t>
                      </a:r>
                    </a:p>
                  </a:txBody>
                  <a:tcPr marL="121920" marR="121920" marT="60960" marB="60960"/>
                </a:tc>
                <a:extLst>
                  <a:ext uri="{0D108BD9-81ED-4DB2-BD59-A6C34878D82A}">
                    <a16:rowId xmlns="" xmlns:a16="http://schemas.microsoft.com/office/drawing/2014/main" val="10007"/>
                  </a:ext>
                </a:extLst>
              </a:tr>
            </a:tbl>
          </a:graphicData>
        </a:graphic>
      </p:graphicFrame>
      <p:sp>
        <p:nvSpPr>
          <p:cNvPr id="4" name="Rectangle 3"/>
          <p:cNvSpPr/>
          <p:nvPr/>
        </p:nvSpPr>
        <p:spPr>
          <a:xfrm>
            <a:off x="304800" y="152400"/>
            <a:ext cx="11613931" cy="609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3733" dirty="0">
                <a:solidFill>
                  <a:schemeClr val="tx1"/>
                </a:solidFill>
              </a:rPr>
              <a:t>I. </a:t>
            </a:r>
            <a:r>
              <a:rPr lang="en-US" sz="3733" dirty="0" err="1">
                <a:solidFill>
                  <a:schemeClr val="tx1"/>
                </a:solidFill>
              </a:rPr>
              <a:t>Nguyên</a:t>
            </a:r>
            <a:r>
              <a:rPr lang="en-US" sz="3733" dirty="0">
                <a:solidFill>
                  <a:schemeClr val="tx1"/>
                </a:solidFill>
              </a:rPr>
              <a:t> </a:t>
            </a:r>
            <a:r>
              <a:rPr lang="en-US" sz="3733" dirty="0" err="1">
                <a:solidFill>
                  <a:schemeClr val="tx1"/>
                </a:solidFill>
              </a:rPr>
              <a:t>tố</a:t>
            </a:r>
            <a:r>
              <a:rPr lang="en-US" sz="3733" dirty="0">
                <a:solidFill>
                  <a:schemeClr val="tx1"/>
                </a:solidFill>
              </a:rPr>
              <a:t> </a:t>
            </a:r>
            <a:r>
              <a:rPr lang="en-US" sz="3733" dirty="0" err="1">
                <a:solidFill>
                  <a:schemeClr val="tx1"/>
                </a:solidFill>
              </a:rPr>
              <a:t>dinh</a:t>
            </a:r>
            <a:r>
              <a:rPr lang="en-US" sz="3733" dirty="0">
                <a:solidFill>
                  <a:schemeClr val="tx1"/>
                </a:solidFill>
              </a:rPr>
              <a:t> </a:t>
            </a:r>
            <a:r>
              <a:rPr lang="en-US" sz="3733" dirty="0" err="1">
                <a:solidFill>
                  <a:schemeClr val="tx1"/>
                </a:solidFill>
              </a:rPr>
              <a:t>dưỡng</a:t>
            </a:r>
            <a:r>
              <a:rPr lang="en-US" sz="3733" dirty="0">
                <a:solidFill>
                  <a:schemeClr val="tx1"/>
                </a:solidFill>
              </a:rPr>
              <a:t> </a:t>
            </a:r>
            <a:r>
              <a:rPr lang="en-US" sz="3733" dirty="0" err="1">
                <a:solidFill>
                  <a:schemeClr val="tx1"/>
                </a:solidFill>
              </a:rPr>
              <a:t>khoáng</a:t>
            </a:r>
            <a:r>
              <a:rPr lang="en-US" sz="3733" dirty="0">
                <a:solidFill>
                  <a:schemeClr val="tx1"/>
                </a:solidFill>
              </a:rPr>
              <a:t> </a:t>
            </a:r>
            <a:r>
              <a:rPr lang="en-US" sz="3733" dirty="0" err="1">
                <a:solidFill>
                  <a:schemeClr val="tx1"/>
                </a:solidFill>
              </a:rPr>
              <a:t>thiết</a:t>
            </a:r>
            <a:r>
              <a:rPr lang="en-US" sz="3733" dirty="0">
                <a:solidFill>
                  <a:schemeClr val="tx1"/>
                </a:solidFill>
              </a:rPr>
              <a:t> </a:t>
            </a:r>
            <a:r>
              <a:rPr lang="en-US" sz="3733" dirty="0" err="1">
                <a:solidFill>
                  <a:schemeClr val="tx1"/>
                </a:solidFill>
              </a:rPr>
              <a:t>yếu</a:t>
            </a:r>
            <a:r>
              <a:rPr lang="en-US" sz="3733" dirty="0">
                <a:solidFill>
                  <a:schemeClr val="tx1"/>
                </a:solidFill>
              </a:rPr>
              <a:t> </a:t>
            </a:r>
            <a:r>
              <a:rPr lang="en-US" sz="3733" dirty="0" err="1">
                <a:solidFill>
                  <a:schemeClr val="tx1"/>
                </a:solidFill>
              </a:rPr>
              <a:t>trong</a:t>
            </a:r>
            <a:r>
              <a:rPr lang="en-US" sz="3733" dirty="0">
                <a:solidFill>
                  <a:schemeClr val="tx1"/>
                </a:solidFill>
              </a:rPr>
              <a:t> </a:t>
            </a:r>
            <a:r>
              <a:rPr lang="en-US" sz="3733" dirty="0" err="1">
                <a:solidFill>
                  <a:schemeClr val="tx1"/>
                </a:solidFill>
              </a:rPr>
              <a:t>cây</a:t>
            </a:r>
            <a:endParaRPr lang="en-US" sz="3733" dirty="0">
              <a:solidFill>
                <a:schemeClr val="tx1"/>
              </a:solidFill>
            </a:endParaRPr>
          </a:p>
        </p:txBody>
      </p:sp>
    </p:spTree>
    <p:extLst>
      <p:ext uri="{BB962C8B-B14F-4D97-AF65-F5344CB8AC3E}">
        <p14:creationId xmlns:p14="http://schemas.microsoft.com/office/powerpoint/2010/main" val="77796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4" name="Text Box 4"/>
          <p:cNvSpPr txBox="1">
            <a:spLocks noChangeArrowheads="1"/>
          </p:cNvSpPr>
          <p:nvPr/>
        </p:nvSpPr>
        <p:spPr bwMode="auto">
          <a:xfrm>
            <a:off x="2057400" y="971550"/>
            <a:ext cx="8610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b="1">
                <a:solidFill>
                  <a:srgbClr val="FF0066"/>
                </a:solidFill>
                <a:sym typeface="Wingdings 3" panose="05040102010807070707" pitchFamily="18" charset="2"/>
              </a:rPr>
              <a:t></a:t>
            </a:r>
            <a:r>
              <a:rPr lang="en-US" altLang="en-US" sz="2600" b="1">
                <a:solidFill>
                  <a:srgbClr val="FF0066"/>
                </a:solidFill>
              </a:rPr>
              <a:t> </a:t>
            </a:r>
            <a:r>
              <a:rPr lang="en-US" altLang="en-US" sz="2600" i="1">
                <a:solidFill>
                  <a:srgbClr val="FF0066"/>
                </a:solidFill>
              </a:rPr>
              <a:t>Các Nguyên tố ddkty thường được phân chia như thế nào ?</a:t>
            </a:r>
          </a:p>
        </p:txBody>
      </p:sp>
      <p:sp>
        <p:nvSpPr>
          <p:cNvPr id="296965" name="Text Box 5"/>
          <p:cNvSpPr txBox="1">
            <a:spLocks noChangeArrowheads="1"/>
          </p:cNvSpPr>
          <p:nvPr/>
        </p:nvSpPr>
        <p:spPr bwMode="auto">
          <a:xfrm>
            <a:off x="647700" y="1428750"/>
            <a:ext cx="10953750" cy="518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40000"/>
              </a:spcBef>
            </a:pPr>
            <a:r>
              <a:rPr lang="en-US" altLang="en-US" sz="3600" b="1" dirty="0">
                <a:solidFill>
                  <a:srgbClr val="FF0066"/>
                </a:solidFill>
                <a:sym typeface="Wingdings 2" panose="05020102010507070707" pitchFamily="18" charset="2"/>
              </a:rPr>
              <a:t></a:t>
            </a:r>
            <a:r>
              <a:rPr lang="en-US" altLang="en-US" sz="3600" b="1" dirty="0">
                <a:solidFill>
                  <a:srgbClr val="FF0066"/>
                </a:solidFill>
              </a:rPr>
              <a:t>  </a:t>
            </a:r>
            <a:r>
              <a:rPr lang="en-US" altLang="en-US" sz="3600" dirty="0"/>
              <a:t>* </a:t>
            </a:r>
            <a:r>
              <a:rPr lang="en-US" altLang="en-US" sz="3600" dirty="0" err="1"/>
              <a:t>Nguyên</a:t>
            </a:r>
            <a:r>
              <a:rPr lang="en-US" altLang="en-US" sz="3600" dirty="0"/>
              <a:t> </a:t>
            </a:r>
            <a:r>
              <a:rPr lang="en-US" altLang="en-US" sz="3600" dirty="0" err="1"/>
              <a:t>tố</a:t>
            </a:r>
            <a:r>
              <a:rPr lang="en-US" altLang="en-US" sz="3600" dirty="0"/>
              <a:t> </a:t>
            </a:r>
            <a:r>
              <a:rPr lang="en-US" altLang="en-US" sz="3600" dirty="0" err="1"/>
              <a:t>ddk</a:t>
            </a:r>
            <a:r>
              <a:rPr lang="en-US" altLang="en-US" sz="3600" dirty="0"/>
              <a:t> </a:t>
            </a:r>
            <a:r>
              <a:rPr lang="en-US" altLang="en-US" sz="3600" dirty="0" err="1"/>
              <a:t>thiết</a:t>
            </a:r>
            <a:r>
              <a:rPr lang="en-US" altLang="en-US" sz="3600" dirty="0"/>
              <a:t> </a:t>
            </a:r>
            <a:r>
              <a:rPr lang="en-US" altLang="en-US" sz="3600" dirty="0" err="1"/>
              <a:t>yếu</a:t>
            </a:r>
            <a:r>
              <a:rPr lang="en-US" altLang="en-US" sz="3600" dirty="0"/>
              <a:t> </a:t>
            </a:r>
            <a:r>
              <a:rPr lang="en-US" altLang="en-US" sz="3600" dirty="0" err="1"/>
              <a:t>thường</a:t>
            </a:r>
            <a:r>
              <a:rPr lang="en-US" altLang="en-US" sz="3600" dirty="0"/>
              <a:t> </a:t>
            </a:r>
            <a:r>
              <a:rPr lang="en-US" altLang="en-US" sz="3600" dirty="0" err="1"/>
              <a:t>được</a:t>
            </a:r>
            <a:r>
              <a:rPr lang="en-US" altLang="en-US" sz="3600" dirty="0"/>
              <a:t> </a:t>
            </a:r>
            <a:r>
              <a:rPr lang="en-US" altLang="en-US" sz="3600" dirty="0" err="1"/>
              <a:t>phân</a:t>
            </a:r>
            <a:r>
              <a:rPr lang="en-US" altLang="en-US" sz="3600" dirty="0"/>
              <a:t> </a:t>
            </a:r>
            <a:r>
              <a:rPr lang="en-US" altLang="en-US" sz="3600" dirty="0" err="1"/>
              <a:t>thành</a:t>
            </a:r>
            <a:r>
              <a:rPr lang="en-US" altLang="en-US" sz="3600" dirty="0"/>
              <a:t> </a:t>
            </a:r>
            <a:r>
              <a:rPr lang="en-US" altLang="en-US" sz="3600" dirty="0" err="1"/>
              <a:t>nguyên</a:t>
            </a:r>
            <a:r>
              <a:rPr lang="en-US" altLang="en-US" sz="3600" dirty="0"/>
              <a:t> </a:t>
            </a:r>
            <a:r>
              <a:rPr lang="en-US" altLang="en-US" sz="3600" dirty="0" err="1"/>
              <a:t>tố</a:t>
            </a:r>
            <a:r>
              <a:rPr lang="en-US" altLang="en-US" sz="3600" dirty="0"/>
              <a:t> ………………………… </a:t>
            </a:r>
            <a:r>
              <a:rPr lang="en-US" altLang="en-US" sz="3600" dirty="0" err="1"/>
              <a:t>và</a:t>
            </a:r>
            <a:r>
              <a:rPr lang="en-US" altLang="en-US" sz="3600" dirty="0"/>
              <a:t> </a:t>
            </a:r>
            <a:r>
              <a:rPr lang="en-US" altLang="en-US" sz="3600" dirty="0" err="1"/>
              <a:t>nguyên</a:t>
            </a:r>
            <a:r>
              <a:rPr lang="en-US" altLang="en-US" sz="3600" dirty="0"/>
              <a:t> </a:t>
            </a:r>
            <a:r>
              <a:rPr lang="en-US" altLang="en-US" sz="3600" dirty="0" err="1"/>
              <a:t>tố</a:t>
            </a:r>
            <a:r>
              <a:rPr lang="en-US" altLang="en-US" sz="3600" dirty="0"/>
              <a:t> …………………., </a:t>
            </a:r>
            <a:r>
              <a:rPr lang="en-US" altLang="en-US" sz="3600" dirty="0" err="1"/>
              <a:t>tương</a:t>
            </a:r>
            <a:r>
              <a:rPr lang="en-US" altLang="en-US" sz="3600" dirty="0"/>
              <a:t> </a:t>
            </a:r>
            <a:r>
              <a:rPr lang="en-US" altLang="en-US" sz="3600" dirty="0" err="1"/>
              <a:t>ứng</a:t>
            </a:r>
            <a:r>
              <a:rPr lang="en-US" altLang="en-US" sz="3600" dirty="0"/>
              <a:t> </a:t>
            </a:r>
            <a:r>
              <a:rPr lang="en-US" altLang="en-US" sz="3600" dirty="0" err="1"/>
              <a:t>với</a:t>
            </a:r>
            <a:r>
              <a:rPr lang="en-US" altLang="en-US" sz="3600" dirty="0"/>
              <a:t> </a:t>
            </a:r>
            <a:r>
              <a:rPr lang="en-US" altLang="en-US" sz="3600" dirty="0" err="1"/>
              <a:t>hàm</a:t>
            </a:r>
            <a:r>
              <a:rPr lang="en-US" altLang="en-US" sz="3600" dirty="0"/>
              <a:t> </a:t>
            </a:r>
            <a:r>
              <a:rPr lang="en-US" altLang="en-US" sz="3600" dirty="0" err="1"/>
              <a:t>lượng</a:t>
            </a:r>
            <a:r>
              <a:rPr lang="en-US" altLang="en-US" sz="3600" dirty="0"/>
              <a:t> </a:t>
            </a:r>
            <a:r>
              <a:rPr lang="en-US" altLang="en-US" sz="3600" dirty="0" err="1"/>
              <a:t>của</a:t>
            </a:r>
            <a:r>
              <a:rPr lang="en-US" altLang="en-US" sz="3600" dirty="0"/>
              <a:t> </a:t>
            </a:r>
            <a:r>
              <a:rPr lang="en-US" altLang="en-US" sz="3600" dirty="0" err="1"/>
              <a:t>chúng</a:t>
            </a:r>
            <a:r>
              <a:rPr lang="en-US" altLang="en-US" sz="3600" dirty="0"/>
              <a:t> </a:t>
            </a:r>
            <a:r>
              <a:rPr lang="en-US" altLang="en-US" sz="3600" dirty="0" err="1"/>
              <a:t>trong</a:t>
            </a:r>
            <a:r>
              <a:rPr lang="en-US" altLang="en-US" sz="3600" dirty="0"/>
              <a:t> </a:t>
            </a:r>
            <a:r>
              <a:rPr lang="en-US" altLang="en-US" sz="3600" dirty="0" err="1"/>
              <a:t>mô</a:t>
            </a:r>
            <a:r>
              <a:rPr lang="en-US" altLang="en-US" sz="3600" dirty="0"/>
              <a:t> </a:t>
            </a:r>
            <a:r>
              <a:rPr lang="en-US" altLang="en-US" sz="3600" dirty="0" err="1"/>
              <a:t>thực</a:t>
            </a:r>
            <a:r>
              <a:rPr lang="en-US" altLang="en-US" sz="3600" dirty="0"/>
              <a:t> </a:t>
            </a:r>
            <a:r>
              <a:rPr lang="en-US" altLang="en-US" sz="3600" dirty="0" err="1"/>
              <a:t>vật</a:t>
            </a:r>
            <a:r>
              <a:rPr lang="en-US" altLang="en-US" sz="3600" dirty="0"/>
              <a:t>:</a:t>
            </a:r>
          </a:p>
          <a:p>
            <a:pPr>
              <a:spcBef>
                <a:spcPct val="40000"/>
              </a:spcBef>
            </a:pPr>
            <a:r>
              <a:rPr lang="en-US" altLang="en-US" sz="3600" dirty="0"/>
              <a:t>	+ </a:t>
            </a:r>
            <a:r>
              <a:rPr lang="en-US" altLang="en-US" sz="3600" dirty="0" err="1"/>
              <a:t>Nguyên</a:t>
            </a:r>
            <a:r>
              <a:rPr lang="en-US" altLang="en-US" sz="3600" dirty="0"/>
              <a:t> </a:t>
            </a:r>
            <a:r>
              <a:rPr lang="en-US" altLang="en-US" sz="3600" dirty="0" err="1"/>
              <a:t>tố</a:t>
            </a:r>
            <a:r>
              <a:rPr lang="en-US" altLang="en-US" sz="3600" dirty="0"/>
              <a:t> </a:t>
            </a:r>
            <a:r>
              <a:rPr lang="en-US" altLang="en-US" sz="3600" dirty="0" err="1"/>
              <a:t>đại</a:t>
            </a:r>
            <a:r>
              <a:rPr lang="en-US" altLang="en-US" sz="3600" dirty="0"/>
              <a:t> </a:t>
            </a:r>
            <a:r>
              <a:rPr lang="en-US" altLang="en-US" sz="3600" dirty="0" err="1"/>
              <a:t>lượng</a:t>
            </a:r>
            <a:r>
              <a:rPr lang="en-US" altLang="en-US" sz="3600" dirty="0"/>
              <a:t> </a:t>
            </a:r>
            <a:r>
              <a:rPr lang="en-US" altLang="en-US" sz="3600" dirty="0" err="1"/>
              <a:t>gồm</a:t>
            </a:r>
            <a:r>
              <a:rPr lang="en-US" altLang="en-US" sz="3600" dirty="0"/>
              <a:t>: 	………………………………………………..</a:t>
            </a:r>
          </a:p>
          <a:p>
            <a:pPr>
              <a:spcBef>
                <a:spcPct val="40000"/>
              </a:spcBef>
            </a:pPr>
            <a:r>
              <a:rPr lang="en-US" altLang="en-US" sz="3600" dirty="0"/>
              <a:t>	+ </a:t>
            </a:r>
            <a:r>
              <a:rPr lang="en-US" altLang="en-US" sz="3600" dirty="0" err="1"/>
              <a:t>Nguyên</a:t>
            </a:r>
            <a:r>
              <a:rPr lang="en-US" altLang="en-US" sz="3600" dirty="0"/>
              <a:t> </a:t>
            </a:r>
            <a:r>
              <a:rPr lang="en-US" altLang="en-US" sz="3600" dirty="0" err="1"/>
              <a:t>tố</a:t>
            </a:r>
            <a:r>
              <a:rPr lang="en-US" altLang="en-US" sz="3600" dirty="0"/>
              <a:t> vi </a:t>
            </a:r>
            <a:r>
              <a:rPr lang="en-US" altLang="en-US" sz="3600" dirty="0" err="1"/>
              <a:t>lượng</a:t>
            </a:r>
            <a:r>
              <a:rPr lang="en-US" altLang="en-US" sz="3600" dirty="0"/>
              <a:t> </a:t>
            </a:r>
            <a:r>
              <a:rPr lang="en-US" altLang="en-US" sz="3600" dirty="0" err="1"/>
              <a:t>chủ</a:t>
            </a:r>
            <a:r>
              <a:rPr lang="en-US" altLang="en-US" sz="3600" dirty="0"/>
              <a:t> </a:t>
            </a:r>
            <a:r>
              <a:rPr lang="en-US" altLang="en-US" sz="3600" dirty="0" err="1"/>
              <a:t>yếu</a:t>
            </a:r>
            <a:r>
              <a:rPr lang="en-US" altLang="en-US" sz="3600" dirty="0"/>
              <a:t> </a:t>
            </a:r>
            <a:r>
              <a:rPr lang="en-US" altLang="en-US" sz="3600" dirty="0" err="1"/>
              <a:t>là</a:t>
            </a:r>
            <a:r>
              <a:rPr lang="en-US" altLang="en-US" sz="3600" dirty="0"/>
              <a:t>: ……………….</a:t>
            </a:r>
          </a:p>
          <a:p>
            <a:pPr>
              <a:spcBef>
                <a:spcPct val="40000"/>
              </a:spcBef>
            </a:pPr>
            <a:r>
              <a:rPr lang="en-US" altLang="en-US" sz="3600" dirty="0"/>
              <a:t>	…………………………………………………</a:t>
            </a:r>
          </a:p>
        </p:txBody>
      </p:sp>
      <p:sp>
        <p:nvSpPr>
          <p:cNvPr id="296966" name="Text Box 6"/>
          <p:cNvSpPr txBox="1">
            <a:spLocks noChangeArrowheads="1"/>
          </p:cNvSpPr>
          <p:nvPr/>
        </p:nvSpPr>
        <p:spPr bwMode="auto">
          <a:xfrm>
            <a:off x="3200400" y="1918275"/>
            <a:ext cx="2438400" cy="584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3200" b="1" dirty="0" err="1">
                <a:solidFill>
                  <a:srgbClr val="FF0066"/>
                </a:solidFill>
              </a:rPr>
              <a:t>đại</a:t>
            </a:r>
            <a:r>
              <a:rPr lang="en-US" altLang="en-US" sz="3200" b="1" dirty="0">
                <a:solidFill>
                  <a:srgbClr val="FF0066"/>
                </a:solidFill>
              </a:rPr>
              <a:t> </a:t>
            </a:r>
            <a:r>
              <a:rPr lang="en-US" altLang="en-US" sz="3200" b="1" dirty="0" err="1">
                <a:solidFill>
                  <a:srgbClr val="FF0066"/>
                </a:solidFill>
              </a:rPr>
              <a:t>lượng</a:t>
            </a:r>
            <a:endParaRPr lang="en-US" altLang="en-US" sz="3200" b="1" dirty="0">
              <a:solidFill>
                <a:srgbClr val="FF0066"/>
              </a:solidFill>
            </a:endParaRPr>
          </a:p>
        </p:txBody>
      </p:sp>
      <p:sp>
        <p:nvSpPr>
          <p:cNvPr id="296967" name="Text Box 7"/>
          <p:cNvSpPr txBox="1">
            <a:spLocks noChangeArrowheads="1"/>
          </p:cNvSpPr>
          <p:nvPr/>
        </p:nvSpPr>
        <p:spPr bwMode="auto">
          <a:xfrm>
            <a:off x="819150" y="2460337"/>
            <a:ext cx="2209800" cy="584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3200" b="1" dirty="0">
                <a:solidFill>
                  <a:srgbClr val="FF0066"/>
                </a:solidFill>
              </a:rPr>
              <a:t>vi </a:t>
            </a:r>
            <a:r>
              <a:rPr lang="en-US" altLang="en-US" sz="3200" b="1" dirty="0" err="1">
                <a:solidFill>
                  <a:srgbClr val="FF0066"/>
                </a:solidFill>
              </a:rPr>
              <a:t>lượng</a:t>
            </a:r>
            <a:endParaRPr lang="en-US" altLang="en-US" sz="3200" b="1" dirty="0">
              <a:solidFill>
                <a:srgbClr val="FF0066"/>
              </a:solidFill>
            </a:endParaRPr>
          </a:p>
        </p:txBody>
      </p:sp>
      <p:sp>
        <p:nvSpPr>
          <p:cNvPr id="296968" name="Text Box 8"/>
          <p:cNvSpPr txBox="1">
            <a:spLocks noChangeArrowheads="1"/>
          </p:cNvSpPr>
          <p:nvPr/>
        </p:nvSpPr>
        <p:spPr bwMode="auto">
          <a:xfrm>
            <a:off x="3200400" y="4494362"/>
            <a:ext cx="6438900" cy="584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3200" b="1" dirty="0">
                <a:solidFill>
                  <a:srgbClr val="3333FF"/>
                </a:solidFill>
              </a:rPr>
              <a:t>C, H, O, N, P, K, S, </a:t>
            </a:r>
            <a:r>
              <a:rPr lang="en-US" altLang="en-US" sz="3200" b="1" dirty="0" err="1">
                <a:solidFill>
                  <a:srgbClr val="3333FF"/>
                </a:solidFill>
              </a:rPr>
              <a:t>Ca</a:t>
            </a:r>
            <a:r>
              <a:rPr lang="en-US" altLang="en-US" sz="3200" b="1" dirty="0">
                <a:solidFill>
                  <a:srgbClr val="3333FF"/>
                </a:solidFill>
              </a:rPr>
              <a:t>, Mg (9)</a:t>
            </a:r>
            <a:endParaRPr lang="en-US" altLang="en-US" sz="3200" dirty="0"/>
          </a:p>
        </p:txBody>
      </p:sp>
      <p:sp>
        <p:nvSpPr>
          <p:cNvPr id="296969" name="Text Box 9"/>
          <p:cNvSpPr txBox="1">
            <a:spLocks noChangeArrowheads="1"/>
          </p:cNvSpPr>
          <p:nvPr/>
        </p:nvSpPr>
        <p:spPr bwMode="auto">
          <a:xfrm>
            <a:off x="2886075" y="5829300"/>
            <a:ext cx="6477000" cy="584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3200" b="1" dirty="0">
                <a:solidFill>
                  <a:srgbClr val="3333FF"/>
                </a:solidFill>
              </a:rPr>
              <a:t>Fe, </a:t>
            </a:r>
            <a:r>
              <a:rPr lang="en-US" altLang="en-US" sz="3200" b="1" dirty="0" err="1">
                <a:solidFill>
                  <a:srgbClr val="3333FF"/>
                </a:solidFill>
              </a:rPr>
              <a:t>Mn</a:t>
            </a:r>
            <a:r>
              <a:rPr lang="en-US" altLang="en-US" sz="3200" b="1" dirty="0">
                <a:solidFill>
                  <a:srgbClr val="3333FF"/>
                </a:solidFill>
              </a:rPr>
              <a:t>, B, </a:t>
            </a:r>
            <a:r>
              <a:rPr lang="en-US" altLang="en-US" sz="3200" b="1" dirty="0" err="1">
                <a:solidFill>
                  <a:srgbClr val="3333FF"/>
                </a:solidFill>
              </a:rPr>
              <a:t>Cl</a:t>
            </a:r>
            <a:r>
              <a:rPr lang="en-US" altLang="en-US" sz="3200" b="1" dirty="0">
                <a:solidFill>
                  <a:srgbClr val="3333FF"/>
                </a:solidFill>
              </a:rPr>
              <a:t>, Zn, Cu, Mo, Ni (8)</a:t>
            </a:r>
          </a:p>
        </p:txBody>
      </p:sp>
      <p:sp>
        <p:nvSpPr>
          <p:cNvPr id="28" name="Rectangle 27"/>
          <p:cNvSpPr/>
          <p:nvPr/>
        </p:nvSpPr>
        <p:spPr>
          <a:xfrm>
            <a:off x="304800" y="152400"/>
            <a:ext cx="11613931" cy="609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3733" dirty="0">
                <a:solidFill>
                  <a:schemeClr val="tx1"/>
                </a:solidFill>
              </a:rPr>
              <a:t>I. </a:t>
            </a:r>
            <a:r>
              <a:rPr lang="en-US" sz="3733" dirty="0" err="1">
                <a:solidFill>
                  <a:schemeClr val="tx1"/>
                </a:solidFill>
              </a:rPr>
              <a:t>Nguyên</a:t>
            </a:r>
            <a:r>
              <a:rPr lang="en-US" sz="3733" dirty="0">
                <a:solidFill>
                  <a:schemeClr val="tx1"/>
                </a:solidFill>
              </a:rPr>
              <a:t> </a:t>
            </a:r>
            <a:r>
              <a:rPr lang="en-US" sz="3733" dirty="0" err="1">
                <a:solidFill>
                  <a:schemeClr val="tx1"/>
                </a:solidFill>
              </a:rPr>
              <a:t>tố</a:t>
            </a:r>
            <a:r>
              <a:rPr lang="en-US" sz="3733" dirty="0">
                <a:solidFill>
                  <a:schemeClr val="tx1"/>
                </a:solidFill>
              </a:rPr>
              <a:t> </a:t>
            </a:r>
            <a:r>
              <a:rPr lang="en-US" sz="3733" dirty="0" err="1">
                <a:solidFill>
                  <a:schemeClr val="tx1"/>
                </a:solidFill>
              </a:rPr>
              <a:t>dinh</a:t>
            </a:r>
            <a:r>
              <a:rPr lang="en-US" sz="3733" dirty="0">
                <a:solidFill>
                  <a:schemeClr val="tx1"/>
                </a:solidFill>
              </a:rPr>
              <a:t> </a:t>
            </a:r>
            <a:r>
              <a:rPr lang="en-US" sz="3733" dirty="0" err="1">
                <a:solidFill>
                  <a:schemeClr val="tx1"/>
                </a:solidFill>
              </a:rPr>
              <a:t>dưỡng</a:t>
            </a:r>
            <a:r>
              <a:rPr lang="en-US" sz="3733" dirty="0">
                <a:solidFill>
                  <a:schemeClr val="tx1"/>
                </a:solidFill>
              </a:rPr>
              <a:t> </a:t>
            </a:r>
            <a:r>
              <a:rPr lang="en-US" sz="3733" dirty="0" err="1">
                <a:solidFill>
                  <a:schemeClr val="tx1"/>
                </a:solidFill>
              </a:rPr>
              <a:t>khoáng</a:t>
            </a:r>
            <a:r>
              <a:rPr lang="en-US" sz="3733" dirty="0">
                <a:solidFill>
                  <a:schemeClr val="tx1"/>
                </a:solidFill>
              </a:rPr>
              <a:t> </a:t>
            </a:r>
            <a:r>
              <a:rPr lang="en-US" sz="3733" dirty="0" err="1">
                <a:solidFill>
                  <a:schemeClr val="tx1"/>
                </a:solidFill>
              </a:rPr>
              <a:t>thiết</a:t>
            </a:r>
            <a:r>
              <a:rPr lang="en-US" sz="3733" dirty="0">
                <a:solidFill>
                  <a:schemeClr val="tx1"/>
                </a:solidFill>
              </a:rPr>
              <a:t> </a:t>
            </a:r>
            <a:r>
              <a:rPr lang="en-US" sz="3733" dirty="0" err="1">
                <a:solidFill>
                  <a:schemeClr val="tx1"/>
                </a:solidFill>
              </a:rPr>
              <a:t>yếu</a:t>
            </a:r>
            <a:r>
              <a:rPr lang="en-US" sz="3733" dirty="0">
                <a:solidFill>
                  <a:schemeClr val="tx1"/>
                </a:solidFill>
              </a:rPr>
              <a:t> </a:t>
            </a:r>
            <a:r>
              <a:rPr lang="en-US" sz="3733" dirty="0" err="1">
                <a:solidFill>
                  <a:schemeClr val="tx1"/>
                </a:solidFill>
              </a:rPr>
              <a:t>trong</a:t>
            </a:r>
            <a:r>
              <a:rPr lang="en-US" sz="3733" dirty="0">
                <a:solidFill>
                  <a:schemeClr val="tx1"/>
                </a:solidFill>
              </a:rPr>
              <a:t> </a:t>
            </a:r>
            <a:r>
              <a:rPr lang="en-US" sz="3733" dirty="0" err="1">
                <a:solidFill>
                  <a:schemeClr val="tx1"/>
                </a:solidFill>
              </a:rPr>
              <a:t>cây</a:t>
            </a:r>
            <a:endParaRPr lang="en-US" sz="3733" dirty="0">
              <a:solidFill>
                <a:schemeClr val="tx1"/>
              </a:solidFill>
            </a:endParaRPr>
          </a:p>
        </p:txBody>
      </p:sp>
    </p:spTree>
    <p:extLst>
      <p:ext uri="{BB962C8B-B14F-4D97-AF65-F5344CB8AC3E}">
        <p14:creationId xmlns:p14="http://schemas.microsoft.com/office/powerpoint/2010/main" val="20913253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96964"/>
                                        </p:tgtEl>
                                        <p:attrNameLst>
                                          <p:attrName>style.visibility</p:attrName>
                                        </p:attrNameLst>
                                      </p:cBhvr>
                                      <p:to>
                                        <p:strVal val="visible"/>
                                      </p:to>
                                    </p:set>
                                    <p:anim calcmode="lin" valueType="num">
                                      <p:cBhvr>
                                        <p:cTn id="7" dur="500" fill="hold"/>
                                        <p:tgtEl>
                                          <p:spTgt spid="296964"/>
                                        </p:tgtEl>
                                        <p:attrNameLst>
                                          <p:attrName>ppt_w</p:attrName>
                                        </p:attrNameLst>
                                      </p:cBhvr>
                                      <p:tavLst>
                                        <p:tav tm="0">
                                          <p:val>
                                            <p:fltVal val="0"/>
                                          </p:val>
                                        </p:tav>
                                        <p:tav tm="100000">
                                          <p:val>
                                            <p:strVal val="#ppt_w"/>
                                          </p:val>
                                        </p:tav>
                                      </p:tavLst>
                                    </p:anim>
                                    <p:anim calcmode="lin" valueType="num">
                                      <p:cBhvr>
                                        <p:cTn id="8" dur="500" fill="hold"/>
                                        <p:tgtEl>
                                          <p:spTgt spid="296964"/>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96965">
                                            <p:txEl>
                                              <p:pRg st="0" end="0"/>
                                            </p:txEl>
                                          </p:spTgt>
                                        </p:tgtEl>
                                        <p:attrNameLst>
                                          <p:attrName>style.visibility</p:attrName>
                                        </p:attrNameLst>
                                      </p:cBhvr>
                                      <p:to>
                                        <p:strVal val="visible"/>
                                      </p:to>
                                    </p:set>
                                    <p:anim calcmode="lin" valueType="num">
                                      <p:cBhvr>
                                        <p:cTn id="13" dur="500" fill="hold"/>
                                        <p:tgtEl>
                                          <p:spTgt spid="29696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96965">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296965">
                                            <p:txEl>
                                              <p:pRg st="0" end="0"/>
                                            </p:txEl>
                                          </p:spTgt>
                                        </p:tgtEl>
                                      </p:cBhvr>
                                    </p:animEffect>
                                  </p:childTnLst>
                                </p:cTn>
                              </p:par>
                              <p:par>
                                <p:cTn id="16" presetID="53" presetClass="entr" presetSubtype="0" fill="hold" nodeType="withEffect">
                                  <p:stCondLst>
                                    <p:cond delay="0"/>
                                  </p:stCondLst>
                                  <p:childTnLst>
                                    <p:set>
                                      <p:cBhvr>
                                        <p:cTn id="17" dur="1" fill="hold">
                                          <p:stCondLst>
                                            <p:cond delay="0"/>
                                          </p:stCondLst>
                                        </p:cTn>
                                        <p:tgtEl>
                                          <p:spTgt spid="296965">
                                            <p:txEl>
                                              <p:pRg st="1" end="1"/>
                                            </p:txEl>
                                          </p:spTgt>
                                        </p:tgtEl>
                                        <p:attrNameLst>
                                          <p:attrName>style.visibility</p:attrName>
                                        </p:attrNameLst>
                                      </p:cBhvr>
                                      <p:to>
                                        <p:strVal val="visible"/>
                                      </p:to>
                                    </p:set>
                                    <p:anim calcmode="lin" valueType="num">
                                      <p:cBhvr>
                                        <p:cTn id="18" dur="500" fill="hold"/>
                                        <p:tgtEl>
                                          <p:spTgt spid="296965">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296965">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296965">
                                            <p:txEl>
                                              <p:pRg st="1" end="1"/>
                                            </p:txEl>
                                          </p:spTgt>
                                        </p:tgtEl>
                                      </p:cBhvr>
                                    </p:animEffect>
                                  </p:childTnLst>
                                </p:cTn>
                              </p:par>
                              <p:par>
                                <p:cTn id="21" presetID="53" presetClass="entr" presetSubtype="0" fill="hold" nodeType="withEffect">
                                  <p:stCondLst>
                                    <p:cond delay="0"/>
                                  </p:stCondLst>
                                  <p:childTnLst>
                                    <p:set>
                                      <p:cBhvr>
                                        <p:cTn id="22" dur="1" fill="hold">
                                          <p:stCondLst>
                                            <p:cond delay="0"/>
                                          </p:stCondLst>
                                        </p:cTn>
                                        <p:tgtEl>
                                          <p:spTgt spid="296965">
                                            <p:txEl>
                                              <p:pRg st="2" end="2"/>
                                            </p:txEl>
                                          </p:spTgt>
                                        </p:tgtEl>
                                        <p:attrNameLst>
                                          <p:attrName>style.visibility</p:attrName>
                                        </p:attrNameLst>
                                      </p:cBhvr>
                                      <p:to>
                                        <p:strVal val="visible"/>
                                      </p:to>
                                    </p:set>
                                    <p:anim calcmode="lin" valueType="num">
                                      <p:cBhvr>
                                        <p:cTn id="23" dur="500" fill="hold"/>
                                        <p:tgtEl>
                                          <p:spTgt spid="296965">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296965">
                                            <p:txEl>
                                              <p:pRg st="2" end="2"/>
                                            </p:txEl>
                                          </p:spTgt>
                                        </p:tgtEl>
                                        <p:attrNameLst>
                                          <p:attrName>ppt_h</p:attrName>
                                        </p:attrNameLst>
                                      </p:cBhvr>
                                      <p:tavLst>
                                        <p:tav tm="0">
                                          <p:val>
                                            <p:fltVal val="0"/>
                                          </p:val>
                                        </p:tav>
                                        <p:tav tm="100000">
                                          <p:val>
                                            <p:strVal val="#ppt_h"/>
                                          </p:val>
                                        </p:tav>
                                      </p:tavLst>
                                    </p:anim>
                                    <p:animEffect transition="in" filter="fade">
                                      <p:cBhvr>
                                        <p:cTn id="25" dur="500"/>
                                        <p:tgtEl>
                                          <p:spTgt spid="296965">
                                            <p:txEl>
                                              <p:pRg st="2" end="2"/>
                                            </p:txEl>
                                          </p:spTgt>
                                        </p:tgtEl>
                                      </p:cBhvr>
                                    </p:animEffect>
                                  </p:childTnLst>
                                </p:cTn>
                              </p:par>
                              <p:par>
                                <p:cTn id="26" presetID="53" presetClass="entr" presetSubtype="0" fill="hold" nodeType="withEffect">
                                  <p:stCondLst>
                                    <p:cond delay="0"/>
                                  </p:stCondLst>
                                  <p:childTnLst>
                                    <p:set>
                                      <p:cBhvr>
                                        <p:cTn id="27" dur="1" fill="hold">
                                          <p:stCondLst>
                                            <p:cond delay="0"/>
                                          </p:stCondLst>
                                        </p:cTn>
                                        <p:tgtEl>
                                          <p:spTgt spid="296965">
                                            <p:txEl>
                                              <p:pRg st="3" end="3"/>
                                            </p:txEl>
                                          </p:spTgt>
                                        </p:tgtEl>
                                        <p:attrNameLst>
                                          <p:attrName>style.visibility</p:attrName>
                                        </p:attrNameLst>
                                      </p:cBhvr>
                                      <p:to>
                                        <p:strVal val="visible"/>
                                      </p:to>
                                    </p:set>
                                    <p:anim calcmode="lin" valueType="num">
                                      <p:cBhvr>
                                        <p:cTn id="28" dur="500" fill="hold"/>
                                        <p:tgtEl>
                                          <p:spTgt spid="29696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9696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96965">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96966"/>
                                        </p:tgtEl>
                                        <p:attrNameLst>
                                          <p:attrName>style.visibility</p:attrName>
                                        </p:attrNameLst>
                                      </p:cBhvr>
                                      <p:to>
                                        <p:strVal val="visible"/>
                                      </p:to>
                                    </p:set>
                                    <p:animEffect transition="in" filter="fade">
                                      <p:cBhvr>
                                        <p:cTn id="35" dur="2000"/>
                                        <p:tgtEl>
                                          <p:spTgt spid="29696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296967"/>
                                        </p:tgtEl>
                                        <p:attrNameLst>
                                          <p:attrName>style.visibility</p:attrName>
                                        </p:attrNameLst>
                                      </p:cBhvr>
                                      <p:to>
                                        <p:strVal val="visible"/>
                                      </p:to>
                                    </p:set>
                                    <p:anim calcmode="lin" valueType="num">
                                      <p:cBhvr>
                                        <p:cTn id="40" dur="500" fill="hold"/>
                                        <p:tgtEl>
                                          <p:spTgt spid="296967"/>
                                        </p:tgtEl>
                                        <p:attrNameLst>
                                          <p:attrName>ppt_w</p:attrName>
                                        </p:attrNameLst>
                                      </p:cBhvr>
                                      <p:tavLst>
                                        <p:tav tm="0">
                                          <p:val>
                                            <p:fltVal val="0"/>
                                          </p:val>
                                        </p:tav>
                                        <p:tav tm="100000">
                                          <p:val>
                                            <p:strVal val="#ppt_w"/>
                                          </p:val>
                                        </p:tav>
                                      </p:tavLst>
                                    </p:anim>
                                    <p:anim calcmode="lin" valueType="num">
                                      <p:cBhvr>
                                        <p:cTn id="41" dur="500" fill="hold"/>
                                        <p:tgtEl>
                                          <p:spTgt spid="296967"/>
                                        </p:tgtEl>
                                        <p:attrNameLst>
                                          <p:attrName>ppt_h</p:attrName>
                                        </p:attrNameLst>
                                      </p:cBhvr>
                                      <p:tavLst>
                                        <p:tav tm="0">
                                          <p:val>
                                            <p:fltVal val="0"/>
                                          </p:val>
                                        </p:tav>
                                        <p:tav tm="100000">
                                          <p:val>
                                            <p:strVal val="#ppt_h"/>
                                          </p:val>
                                        </p:tav>
                                      </p:tavLst>
                                    </p:anim>
                                    <p:animEffect transition="in" filter="fade">
                                      <p:cBhvr>
                                        <p:cTn id="42" dur="500"/>
                                        <p:tgtEl>
                                          <p:spTgt spid="29696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296968"/>
                                        </p:tgtEl>
                                        <p:attrNameLst>
                                          <p:attrName>style.visibility</p:attrName>
                                        </p:attrNameLst>
                                      </p:cBhvr>
                                      <p:to>
                                        <p:strVal val="visible"/>
                                      </p:to>
                                    </p:set>
                                    <p:anim calcmode="lin" valueType="num">
                                      <p:cBhvr>
                                        <p:cTn id="47" dur="500" fill="hold"/>
                                        <p:tgtEl>
                                          <p:spTgt spid="296968"/>
                                        </p:tgtEl>
                                        <p:attrNameLst>
                                          <p:attrName>ppt_w</p:attrName>
                                        </p:attrNameLst>
                                      </p:cBhvr>
                                      <p:tavLst>
                                        <p:tav tm="0">
                                          <p:val>
                                            <p:fltVal val="0"/>
                                          </p:val>
                                        </p:tav>
                                        <p:tav tm="100000">
                                          <p:val>
                                            <p:strVal val="#ppt_w"/>
                                          </p:val>
                                        </p:tav>
                                      </p:tavLst>
                                    </p:anim>
                                    <p:anim calcmode="lin" valueType="num">
                                      <p:cBhvr>
                                        <p:cTn id="48" dur="500" fill="hold"/>
                                        <p:tgtEl>
                                          <p:spTgt spid="296968"/>
                                        </p:tgtEl>
                                        <p:attrNameLst>
                                          <p:attrName>ppt_h</p:attrName>
                                        </p:attrNameLst>
                                      </p:cBhvr>
                                      <p:tavLst>
                                        <p:tav tm="0">
                                          <p:val>
                                            <p:fltVal val="0"/>
                                          </p:val>
                                        </p:tav>
                                        <p:tav tm="100000">
                                          <p:val>
                                            <p:strVal val="#ppt_h"/>
                                          </p:val>
                                        </p:tav>
                                      </p:tavLst>
                                    </p:anim>
                                    <p:animEffect transition="in" filter="fade">
                                      <p:cBhvr>
                                        <p:cTn id="49" dur="500"/>
                                        <p:tgtEl>
                                          <p:spTgt spid="29696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296969"/>
                                        </p:tgtEl>
                                        <p:attrNameLst>
                                          <p:attrName>style.visibility</p:attrName>
                                        </p:attrNameLst>
                                      </p:cBhvr>
                                      <p:to>
                                        <p:strVal val="visible"/>
                                      </p:to>
                                    </p:set>
                                    <p:anim calcmode="lin" valueType="num">
                                      <p:cBhvr>
                                        <p:cTn id="54" dur="500" fill="hold"/>
                                        <p:tgtEl>
                                          <p:spTgt spid="296969"/>
                                        </p:tgtEl>
                                        <p:attrNameLst>
                                          <p:attrName>ppt_w</p:attrName>
                                        </p:attrNameLst>
                                      </p:cBhvr>
                                      <p:tavLst>
                                        <p:tav tm="0">
                                          <p:val>
                                            <p:fltVal val="0"/>
                                          </p:val>
                                        </p:tav>
                                        <p:tav tm="100000">
                                          <p:val>
                                            <p:strVal val="#ppt_w"/>
                                          </p:val>
                                        </p:tav>
                                      </p:tavLst>
                                    </p:anim>
                                    <p:anim calcmode="lin" valueType="num">
                                      <p:cBhvr>
                                        <p:cTn id="55" dur="500" fill="hold"/>
                                        <p:tgtEl>
                                          <p:spTgt spid="296969"/>
                                        </p:tgtEl>
                                        <p:attrNameLst>
                                          <p:attrName>ppt_h</p:attrName>
                                        </p:attrNameLst>
                                      </p:cBhvr>
                                      <p:tavLst>
                                        <p:tav tm="0">
                                          <p:val>
                                            <p:fltVal val="0"/>
                                          </p:val>
                                        </p:tav>
                                        <p:tav tm="100000">
                                          <p:val>
                                            <p:strVal val="#ppt_h"/>
                                          </p:val>
                                        </p:tav>
                                      </p:tavLst>
                                    </p:anim>
                                    <p:animEffect transition="in" filter="fade">
                                      <p:cBhvr>
                                        <p:cTn id="56" dur="500"/>
                                        <p:tgtEl>
                                          <p:spTgt spid="296969"/>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barn(inVertical)">
                                      <p:cBhvr>
                                        <p:cTn id="5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4" grpId="0"/>
      <p:bldP spid="296966" grpId="0" animBg="1"/>
      <p:bldP spid="296967" grpId="0" animBg="1"/>
      <p:bldP spid="296968" grpId="0" animBg="1"/>
      <p:bldP spid="296969"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TotalTime>
  <Words>1169</Words>
  <Application>Microsoft Office PowerPoint</Application>
  <PresentationFormat>Widescreen</PresentationFormat>
  <Paragraphs>99</Paragraphs>
  <Slides>25</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Calibri Light</vt:lpstr>
      <vt:lpstr>Symbol</vt:lpstr>
      <vt:lpstr>Times New Roman</vt:lpstr>
      <vt:lpstr>Wingdings</vt:lpstr>
      <vt:lpstr>Wingdings 2</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Thu Tho</dc:creator>
  <cp:lastModifiedBy>Thu Tho</cp:lastModifiedBy>
  <cp:revision>8</cp:revision>
  <dcterms:created xsi:type="dcterms:W3CDTF">2021-09-20T12:09:34Z</dcterms:created>
  <dcterms:modified xsi:type="dcterms:W3CDTF">2021-09-20T12:52:11Z</dcterms:modified>
</cp:coreProperties>
</file>