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4" r:id="rId2"/>
    <p:sldId id="301" r:id="rId3"/>
    <p:sldId id="275" r:id="rId4"/>
    <p:sldId id="302" r:id="rId5"/>
    <p:sldId id="303" r:id="rId6"/>
    <p:sldId id="282" r:id="rId7"/>
    <p:sldId id="304" r:id="rId8"/>
    <p:sldId id="306" r:id="rId9"/>
    <p:sldId id="305" r:id="rId10"/>
    <p:sldId id="333" r:id="rId11"/>
    <p:sldId id="334" r:id="rId12"/>
    <p:sldId id="332" r:id="rId13"/>
    <p:sldId id="347" r:id="rId14"/>
    <p:sldId id="348" r:id="rId15"/>
    <p:sldId id="349" r:id="rId16"/>
    <p:sldId id="350" r:id="rId17"/>
    <p:sldId id="352" r:id="rId18"/>
    <p:sldId id="353" r:id="rId19"/>
    <p:sldId id="354" r:id="rId20"/>
    <p:sldId id="355" r:id="rId21"/>
    <p:sldId id="356" r:id="rId22"/>
    <p:sldId id="325" r:id="rId23"/>
    <p:sldId id="317" r:id="rId24"/>
    <p:sldId id="318" r:id="rId25"/>
    <p:sldId id="319" r:id="rId26"/>
    <p:sldId id="320" r:id="rId27"/>
    <p:sldId id="321" r:id="rId28"/>
    <p:sldId id="344" r:id="rId29"/>
    <p:sldId id="345" r:id="rId30"/>
    <p:sldId id="346" r:id="rId31"/>
    <p:sldId id="280" r:id="rId32"/>
    <p:sldId id="323"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82" autoAdjust="0"/>
    <p:restoredTop sz="82384" autoAdjust="0"/>
  </p:normalViewPr>
  <p:slideViewPr>
    <p:cSldViewPr>
      <p:cViewPr varScale="1">
        <p:scale>
          <a:sx n="76" d="100"/>
          <a:sy n="76" d="100"/>
        </p:scale>
        <p:origin x="804"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CB98A-F1A3-4372-8723-766393EE40D2}" type="datetimeFigureOut">
              <a:rPr lang="en-US" smtClean="0"/>
              <a:t>9/20/2021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7F268-A2C7-4207-9BC6-F523197D0158}" type="slidenum">
              <a:rPr lang="en-US" smtClean="0"/>
              <a:t>‹#›</a:t>
            </a:fld>
            <a:endParaRPr lang="en-US"/>
          </a:p>
        </p:txBody>
      </p:sp>
    </p:spTree>
    <p:extLst>
      <p:ext uri="{BB962C8B-B14F-4D97-AF65-F5344CB8AC3E}">
        <p14:creationId xmlns:p14="http://schemas.microsoft.com/office/powerpoint/2010/main" val="125812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1</a:t>
            </a:fld>
            <a:endParaRPr lang="en-US"/>
          </a:p>
        </p:txBody>
      </p:sp>
    </p:spTree>
    <p:extLst>
      <p:ext uri="{BB962C8B-B14F-4D97-AF65-F5344CB8AC3E}">
        <p14:creationId xmlns:p14="http://schemas.microsoft.com/office/powerpoint/2010/main" val="218958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57F268-A2C7-4207-9BC6-F523197D0158}" type="slidenum">
              <a:rPr lang="en-US" smtClean="0"/>
              <a:t>2</a:t>
            </a:fld>
            <a:endParaRPr lang="en-US"/>
          </a:p>
        </p:txBody>
      </p:sp>
    </p:spTree>
    <p:extLst>
      <p:ext uri="{BB962C8B-B14F-4D97-AF65-F5344CB8AC3E}">
        <p14:creationId xmlns:p14="http://schemas.microsoft.com/office/powerpoint/2010/main" val="216324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fld id="{4457F268-A2C7-4207-9BC6-F523197D0158}" type="slidenum">
              <a:rPr lang="en-US" smtClean="0"/>
              <a:t>5</a:t>
            </a:fld>
            <a:endParaRPr lang="en-US"/>
          </a:p>
        </p:txBody>
      </p:sp>
    </p:spTree>
    <p:extLst>
      <p:ext uri="{BB962C8B-B14F-4D97-AF65-F5344CB8AC3E}">
        <p14:creationId xmlns:p14="http://schemas.microsoft.com/office/powerpoint/2010/main" val="306048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CF94F-5C73-4264-84CE-223AB9AEAE23}" type="slidenum">
              <a:rPr lang="en-US" smtClean="0"/>
              <a:t>6</a:t>
            </a:fld>
            <a:endParaRPr lang="en-US"/>
          </a:p>
        </p:txBody>
      </p:sp>
    </p:spTree>
    <p:extLst>
      <p:ext uri="{BB962C8B-B14F-4D97-AF65-F5344CB8AC3E}">
        <p14:creationId xmlns:p14="http://schemas.microsoft.com/office/powerpoint/2010/main" val="129397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10</a:t>
            </a:fld>
            <a:endParaRPr lang="en-US"/>
          </a:p>
        </p:txBody>
      </p:sp>
    </p:spTree>
    <p:extLst>
      <p:ext uri="{BB962C8B-B14F-4D97-AF65-F5344CB8AC3E}">
        <p14:creationId xmlns:p14="http://schemas.microsoft.com/office/powerpoint/2010/main" val="82219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11</a:t>
            </a:fld>
            <a:endParaRPr lang="en-US"/>
          </a:p>
        </p:txBody>
      </p:sp>
    </p:spTree>
    <p:extLst>
      <p:ext uri="{BB962C8B-B14F-4D97-AF65-F5344CB8AC3E}">
        <p14:creationId xmlns:p14="http://schemas.microsoft.com/office/powerpoint/2010/main" val="213175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Đáp</a:t>
            </a:r>
            <a:r>
              <a:rPr lang="en-US" baseline="0" dirty="0"/>
              <a:t> </a:t>
            </a:r>
            <a:r>
              <a:rPr lang="en-US" baseline="0" dirty="0" err="1"/>
              <a:t>án</a:t>
            </a:r>
            <a:r>
              <a:rPr lang="en-US" baseline="0" dirty="0"/>
              <a:t> </a:t>
            </a:r>
            <a:r>
              <a:rPr lang="en-US" baseline="0" dirty="0" err="1"/>
              <a:t>câu</a:t>
            </a:r>
            <a:r>
              <a:rPr lang="en-US" baseline="0" dirty="0"/>
              <a:t> 3: </a:t>
            </a:r>
            <a:r>
              <a:rPr lang="en-US" baseline="0" dirty="0" err="1"/>
              <a:t>Hình</a:t>
            </a:r>
            <a:r>
              <a:rPr lang="en-US" baseline="0" dirty="0"/>
              <a:t> </a:t>
            </a:r>
            <a:r>
              <a:rPr lang="en-US" baseline="0" dirty="0" err="1"/>
              <a:t>thành</a:t>
            </a:r>
            <a:r>
              <a:rPr lang="en-US" baseline="0" dirty="0"/>
              <a:t> </a:t>
            </a:r>
            <a:r>
              <a:rPr lang="en-US" baseline="0" dirty="0" err="1"/>
              <a:t>các</a:t>
            </a:r>
            <a:r>
              <a:rPr lang="en-US" baseline="0" dirty="0"/>
              <a:t> </a:t>
            </a:r>
            <a:r>
              <a:rPr lang="en-US" baseline="0" dirty="0" err="1"/>
              <a:t>amit</a:t>
            </a:r>
            <a:r>
              <a:rPr lang="en-US" baseline="0" dirty="0"/>
              <a:t>.</a:t>
            </a:r>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31</a:t>
            </a:fld>
            <a:endParaRPr lang="en-US"/>
          </a:p>
        </p:txBody>
      </p:sp>
    </p:spTree>
    <p:extLst>
      <p:ext uri="{BB962C8B-B14F-4D97-AF65-F5344CB8AC3E}">
        <p14:creationId xmlns:p14="http://schemas.microsoft.com/office/powerpoint/2010/main" val="322133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180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180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18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18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18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9" r:id="rId14"/>
    <p:sldLayoutId id="2147483681" r:id="rId15"/>
    <p:sldLayoutId id="2147483682"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khoahoc.tv/photos/image/052013/27/tao-bien1.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khoahoc.tv/photos/image/052013/27/tao-bien2.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khoahoc.tv/photos/image/052013/27/tao-bien3.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Khung Xanh NgÃ y Cá»§a Máº¹ TrÃ¡i Tim - áº¢nh miá»n phÃ­ trÃªn Pixabay"/>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0256" y="21712"/>
            <a:ext cx="9093574" cy="507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2244" y="618088"/>
            <a:ext cx="7239000" cy="19431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4800" b="1" dirty="0" err="1">
                <a:ln w="11430"/>
                <a:solidFill>
                  <a:schemeClr val="bg1"/>
                </a:solidFill>
                <a:effectLst>
                  <a:outerShdw blurRad="50800" dist="39000" dir="5460000" algn="tl">
                    <a:srgbClr val="000000">
                      <a:alpha val="38000"/>
                    </a:srgbClr>
                  </a:outerShdw>
                </a:effectLst>
              </a:rPr>
              <a:t>Bài</a:t>
            </a:r>
            <a:r>
              <a:rPr lang="en-US" sz="4800" b="1" dirty="0">
                <a:ln w="11430"/>
                <a:solidFill>
                  <a:schemeClr val="bg1"/>
                </a:solidFill>
                <a:effectLst>
                  <a:outerShdw blurRad="50800" dist="39000" dir="5460000" algn="tl">
                    <a:srgbClr val="000000">
                      <a:alpha val="38000"/>
                    </a:srgbClr>
                  </a:outerShdw>
                </a:effectLst>
              </a:rPr>
              <a:t> 5 – </a:t>
            </a:r>
            <a:r>
              <a:rPr lang="en-US" sz="4800" b="1" dirty="0" smtClean="0">
                <a:ln w="11430"/>
                <a:solidFill>
                  <a:schemeClr val="bg1"/>
                </a:solidFill>
                <a:effectLst>
                  <a:outerShdw blurRad="50800" dist="39000" dir="5460000" algn="tl">
                    <a:srgbClr val="000000">
                      <a:alpha val="38000"/>
                    </a:srgbClr>
                  </a:outerShdw>
                </a:effectLst>
              </a:rPr>
              <a:t>6: </a:t>
            </a:r>
            <a:r>
              <a:rPr lang="en-US" sz="4800" b="1" dirty="0" err="1">
                <a:ln w="11430"/>
                <a:solidFill>
                  <a:schemeClr val="bg1"/>
                </a:solidFill>
                <a:effectLst>
                  <a:outerShdw blurRad="50800" dist="39000" dir="5460000" algn="tl">
                    <a:srgbClr val="000000">
                      <a:alpha val="38000"/>
                    </a:srgbClr>
                  </a:outerShdw>
                </a:effectLst>
              </a:rPr>
              <a:t>DINH</a:t>
            </a:r>
            <a:r>
              <a:rPr lang="en-US" sz="4800" b="1" dirty="0">
                <a:ln w="11430"/>
                <a:solidFill>
                  <a:schemeClr val="bg1"/>
                </a:solidFill>
                <a:effectLst>
                  <a:outerShdw blurRad="50800" dist="39000" dir="5460000" algn="tl">
                    <a:srgbClr val="000000">
                      <a:alpha val="38000"/>
                    </a:srgbClr>
                  </a:outerShdw>
                </a:effectLst>
              </a:rPr>
              <a:t> </a:t>
            </a:r>
            <a:r>
              <a:rPr lang="en-US" sz="4800" b="1" dirty="0" err="1">
                <a:ln w="11430"/>
                <a:solidFill>
                  <a:schemeClr val="bg1"/>
                </a:solidFill>
                <a:effectLst>
                  <a:outerShdw blurRad="50800" dist="39000" dir="5460000" algn="tl">
                    <a:srgbClr val="000000">
                      <a:alpha val="38000"/>
                    </a:srgbClr>
                  </a:outerShdw>
                </a:effectLst>
              </a:rPr>
              <a:t>DƯỠNG</a:t>
            </a:r>
            <a:r>
              <a:rPr lang="en-US" sz="4800" b="1" dirty="0">
                <a:ln w="11430"/>
                <a:solidFill>
                  <a:schemeClr val="bg1"/>
                </a:solidFill>
                <a:effectLst>
                  <a:outerShdw blurRad="50800" dist="39000" dir="5460000" algn="tl">
                    <a:srgbClr val="000000">
                      <a:alpha val="38000"/>
                    </a:srgbClr>
                  </a:outerShdw>
                </a:effectLst>
              </a:rPr>
              <a:t> </a:t>
            </a:r>
            <a:r>
              <a:rPr lang="en-US" sz="4800" b="1" dirty="0" err="1">
                <a:ln w="11430"/>
                <a:solidFill>
                  <a:schemeClr val="bg1"/>
                </a:solidFill>
                <a:effectLst>
                  <a:outerShdw blurRad="50800" dist="39000" dir="5460000" algn="tl">
                    <a:srgbClr val="000000">
                      <a:alpha val="38000"/>
                    </a:srgbClr>
                  </a:outerShdw>
                </a:effectLst>
              </a:rPr>
              <a:t>NITƠ</a:t>
            </a:r>
            <a:r>
              <a:rPr lang="en-US" sz="4800" b="1" dirty="0">
                <a:ln w="11430"/>
                <a:solidFill>
                  <a:schemeClr val="bg1"/>
                </a:solidFill>
                <a:effectLst>
                  <a:outerShdw blurRad="50800" dist="39000" dir="5460000" algn="tl">
                    <a:srgbClr val="000000">
                      <a:alpha val="38000"/>
                    </a:srgbClr>
                  </a:outerShdw>
                </a:effectLst>
              </a:rPr>
              <a:t> Ở </a:t>
            </a:r>
            <a:r>
              <a:rPr lang="en-US" sz="4800" b="1" dirty="0" err="1">
                <a:ln w="11430"/>
                <a:solidFill>
                  <a:schemeClr val="bg1"/>
                </a:solidFill>
                <a:effectLst>
                  <a:outerShdw blurRad="50800" dist="39000" dir="5460000" algn="tl">
                    <a:srgbClr val="000000">
                      <a:alpha val="38000"/>
                    </a:srgbClr>
                  </a:outerShdw>
                </a:effectLst>
              </a:rPr>
              <a:t>THỰC</a:t>
            </a:r>
            <a:r>
              <a:rPr lang="en-US" sz="4800" b="1" dirty="0">
                <a:ln w="11430"/>
                <a:solidFill>
                  <a:schemeClr val="bg1"/>
                </a:solidFill>
                <a:effectLst>
                  <a:outerShdw blurRad="50800" dist="39000" dir="5460000" algn="tl">
                    <a:srgbClr val="000000">
                      <a:alpha val="38000"/>
                    </a:srgbClr>
                  </a:outerShdw>
                </a:effectLst>
              </a:rPr>
              <a:t> </a:t>
            </a:r>
            <a:r>
              <a:rPr lang="en-US" sz="4800" b="1" dirty="0" err="1">
                <a:ln w="11430"/>
                <a:solidFill>
                  <a:schemeClr val="bg1"/>
                </a:solidFill>
                <a:effectLst>
                  <a:outerShdw blurRad="50800" dist="39000" dir="5460000" algn="tl">
                    <a:srgbClr val="000000">
                      <a:alpha val="38000"/>
                    </a:srgbClr>
                  </a:outerShdw>
                </a:effectLst>
              </a:rPr>
              <a:t>VẬT</a:t>
            </a:r>
            <a:endParaRPr lang="en-US" sz="4800" b="1" dirty="0">
              <a:ln w="11430"/>
              <a:solidFill>
                <a:schemeClr val="bg1"/>
              </a:solidFill>
              <a:effectLst>
                <a:outerShdw blurRad="50800" dist="39000" dir="5460000" algn="tl">
                  <a:srgbClr val="000000">
                    <a:alpha val="38000"/>
                  </a:srgbClr>
                </a:outerShdw>
              </a:effectLs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863" y="2864960"/>
            <a:ext cx="2607762" cy="1687990"/>
          </a:xfrm>
          <a:prstGeom prst="rect">
            <a:avLst/>
          </a:prstGeom>
        </p:spPr>
      </p:pic>
    </p:spTree>
    <p:extLst>
      <p:ext uri="{BB962C8B-B14F-4D97-AF65-F5344CB8AC3E}">
        <p14:creationId xmlns:p14="http://schemas.microsoft.com/office/powerpoint/2010/main" val="35976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245768" y="657072"/>
            <a:ext cx="3416969" cy="1354512"/>
          </a:xfrm>
          <a:prstGeom prst="cloudCallout">
            <a:avLst>
              <a:gd name="adj1" fmla="val -63675"/>
              <a:gd name="adj2" fmla="val 6800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Có</a:t>
            </a:r>
            <a:r>
              <a:rPr lang="en-US" sz="2400" dirty="0"/>
              <a:t> </a:t>
            </a:r>
            <a:r>
              <a:rPr lang="en-US" sz="2400" dirty="0" err="1"/>
              <a:t>những</a:t>
            </a:r>
            <a:r>
              <a:rPr lang="en-US" sz="2400" dirty="0"/>
              <a:t> </a:t>
            </a:r>
            <a:r>
              <a:rPr lang="en-US" sz="2400" dirty="0" err="1"/>
              <a:t>nhóm</a:t>
            </a:r>
            <a:r>
              <a:rPr lang="en-US" sz="2400" dirty="0"/>
              <a:t> vi </a:t>
            </a:r>
            <a:r>
              <a:rPr lang="en-US" sz="2400" dirty="0" err="1"/>
              <a:t>khuẩn</a:t>
            </a:r>
            <a:r>
              <a:rPr lang="en-US" sz="2400" dirty="0"/>
              <a:t> </a:t>
            </a:r>
            <a:r>
              <a:rPr lang="en-US" sz="2400" dirty="0" err="1"/>
              <a:t>cố</a:t>
            </a:r>
            <a:r>
              <a:rPr lang="en-US" sz="2400" dirty="0"/>
              <a:t> </a:t>
            </a:r>
            <a:r>
              <a:rPr lang="en-US" sz="2400" dirty="0" err="1"/>
              <a:t>định</a:t>
            </a:r>
            <a:r>
              <a:rPr lang="en-US" sz="2400" dirty="0"/>
              <a:t> </a:t>
            </a:r>
            <a:r>
              <a:rPr lang="en-US" sz="2400" dirty="0" err="1"/>
              <a:t>nitơ</a:t>
            </a:r>
            <a:r>
              <a:rPr lang="en-US" sz="2400" dirty="0"/>
              <a:t> </a:t>
            </a:r>
            <a:r>
              <a:rPr lang="en-US" sz="2400" dirty="0" err="1"/>
              <a:t>nào</a:t>
            </a:r>
            <a:r>
              <a:rPr lang="en-US" sz="2400" dirty="0"/>
              <a:t>?</a:t>
            </a:r>
          </a:p>
        </p:txBody>
      </p:sp>
      <p:sp>
        <p:nvSpPr>
          <p:cNvPr id="3" name="Text Box 22"/>
          <p:cNvSpPr txBox="1">
            <a:spLocks noChangeArrowheads="1"/>
          </p:cNvSpPr>
          <p:nvPr/>
        </p:nvSpPr>
        <p:spPr bwMode="auto">
          <a:xfrm>
            <a:off x="228600" y="1972329"/>
            <a:ext cx="4191000" cy="519113"/>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2800" err="1">
                <a:solidFill>
                  <a:srgbClr val="FF0000"/>
                </a:solidFill>
              </a:rPr>
              <a:t>Nhóm</a:t>
            </a:r>
            <a:r>
              <a:rPr lang="en-US" sz="2800">
                <a:solidFill>
                  <a:srgbClr val="FF0000"/>
                </a:solidFill>
              </a:rPr>
              <a:t> VSV thực </a:t>
            </a:r>
            <a:r>
              <a:rPr lang="en-US" sz="2800" dirty="0" err="1">
                <a:solidFill>
                  <a:srgbClr val="FF0000"/>
                </a:solidFill>
              </a:rPr>
              <a:t>hiện</a:t>
            </a:r>
            <a:r>
              <a:rPr lang="en-US" sz="2800" dirty="0">
                <a:solidFill>
                  <a:srgbClr val="FF0000"/>
                </a:solidFill>
              </a:rPr>
              <a:t>: </a:t>
            </a:r>
          </a:p>
        </p:txBody>
      </p:sp>
      <p:sp>
        <p:nvSpPr>
          <p:cNvPr id="4" name="Text Box 23"/>
          <p:cNvSpPr txBox="1">
            <a:spLocks noChangeArrowheads="1"/>
          </p:cNvSpPr>
          <p:nvPr/>
        </p:nvSpPr>
        <p:spPr bwMode="auto">
          <a:xfrm>
            <a:off x="228600" y="2658129"/>
            <a:ext cx="8763000" cy="95410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spcBef>
                <a:spcPct val="50000"/>
              </a:spcBef>
            </a:pPr>
            <a:r>
              <a:rPr lang="en-US" sz="2800"/>
              <a:t>- VSV tự </a:t>
            </a:r>
            <a:r>
              <a:rPr lang="en-US" sz="2800" dirty="0"/>
              <a:t>do:</a:t>
            </a:r>
            <a:r>
              <a:rPr lang="en-US" sz="2800" i="1" dirty="0"/>
              <a:t> </a:t>
            </a:r>
            <a:r>
              <a:rPr lang="en-US" sz="2800" i="1" dirty="0" err="1"/>
              <a:t>Azotobacter</a:t>
            </a:r>
            <a:r>
              <a:rPr lang="en-US" sz="2800" i="1" dirty="0"/>
              <a:t>, Clostridium, </a:t>
            </a:r>
            <a:r>
              <a:rPr lang="en-US" sz="2800" i="1" dirty="0" err="1"/>
              <a:t>Nostoc</a:t>
            </a:r>
            <a:r>
              <a:rPr lang="en-US" sz="2800" i="1" dirty="0"/>
              <a:t>, Cyanobacteria </a:t>
            </a:r>
            <a:r>
              <a:rPr lang="en-US" sz="2800" dirty="0"/>
              <a:t>(Vi </a:t>
            </a:r>
            <a:r>
              <a:rPr lang="en-US" sz="2800" dirty="0" err="1"/>
              <a:t>khuẩn</a:t>
            </a:r>
            <a:r>
              <a:rPr lang="en-US" sz="2800" dirty="0"/>
              <a:t> lam)</a:t>
            </a:r>
          </a:p>
        </p:txBody>
      </p:sp>
      <p:sp>
        <p:nvSpPr>
          <p:cNvPr id="5" name="Text Box 25"/>
          <p:cNvSpPr txBox="1">
            <a:spLocks noChangeArrowheads="1"/>
          </p:cNvSpPr>
          <p:nvPr/>
        </p:nvSpPr>
        <p:spPr bwMode="auto">
          <a:xfrm>
            <a:off x="200526" y="3867150"/>
            <a:ext cx="8763000" cy="95410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spcBef>
                <a:spcPct val="50000"/>
              </a:spcBef>
            </a:pPr>
            <a:r>
              <a:rPr lang="en-US" sz="2800" dirty="0"/>
              <a:t>- Vi </a:t>
            </a:r>
            <a:r>
              <a:rPr lang="en-US" sz="2800" dirty="0" err="1"/>
              <a:t>khuẩn</a:t>
            </a:r>
            <a:r>
              <a:rPr lang="en-US" sz="2800" dirty="0"/>
              <a:t> </a:t>
            </a:r>
            <a:r>
              <a:rPr lang="en-US" sz="2800" dirty="0" err="1"/>
              <a:t>cộng</a:t>
            </a:r>
            <a:r>
              <a:rPr lang="en-US" sz="2800" dirty="0"/>
              <a:t> </a:t>
            </a:r>
            <a:r>
              <a:rPr lang="en-US" sz="2800" dirty="0" err="1"/>
              <a:t>sinh</a:t>
            </a:r>
            <a:r>
              <a:rPr lang="en-US" sz="2800" dirty="0"/>
              <a:t>: </a:t>
            </a:r>
            <a:r>
              <a:rPr lang="en-US" sz="2800" i="1" dirty="0"/>
              <a:t>Rhizobium</a:t>
            </a:r>
            <a:r>
              <a:rPr lang="en-US" sz="2800" dirty="0"/>
              <a:t> (</a:t>
            </a:r>
            <a:r>
              <a:rPr lang="en-US" sz="2800" dirty="0" err="1"/>
              <a:t>Nốt</a:t>
            </a:r>
            <a:r>
              <a:rPr lang="en-US" sz="2800" dirty="0"/>
              <a:t> </a:t>
            </a:r>
            <a:r>
              <a:rPr lang="en-US" sz="2800" dirty="0" err="1"/>
              <a:t>sần</a:t>
            </a:r>
            <a:r>
              <a:rPr lang="en-US" sz="2800" dirty="0"/>
              <a:t> </a:t>
            </a:r>
            <a:r>
              <a:rPr lang="en-US" sz="2800" dirty="0" err="1"/>
              <a:t>rễ</a:t>
            </a:r>
            <a:r>
              <a:rPr lang="en-US" sz="2800" dirty="0"/>
              <a:t> </a:t>
            </a:r>
            <a:r>
              <a:rPr lang="en-US" sz="2800" dirty="0" err="1"/>
              <a:t>cây</a:t>
            </a:r>
            <a:r>
              <a:rPr lang="en-US" sz="2800" dirty="0"/>
              <a:t> </a:t>
            </a:r>
            <a:r>
              <a:rPr lang="en-US" sz="2800" dirty="0" err="1"/>
              <a:t>họ</a:t>
            </a:r>
            <a:r>
              <a:rPr lang="en-US" sz="2800" dirty="0"/>
              <a:t> </a:t>
            </a:r>
            <a:r>
              <a:rPr lang="en-US" sz="2800" dirty="0" err="1"/>
              <a:t>Đậu</a:t>
            </a:r>
            <a:r>
              <a:rPr lang="en-US" sz="2800" dirty="0"/>
              <a:t>), </a:t>
            </a:r>
            <a:r>
              <a:rPr lang="en-US" sz="2800" i="1" dirty="0" err="1"/>
              <a:t>Anabanena</a:t>
            </a:r>
            <a:r>
              <a:rPr lang="en-US" sz="2800" i="1" dirty="0"/>
              <a:t>  </a:t>
            </a:r>
            <a:r>
              <a:rPr lang="en-US" sz="2800" i="1" dirty="0" err="1"/>
              <a:t>azollae</a:t>
            </a:r>
            <a:r>
              <a:rPr lang="en-US" sz="2800" i="1" dirty="0"/>
              <a:t> (</a:t>
            </a:r>
            <a:r>
              <a:rPr lang="en-US" sz="2800" dirty="0" err="1"/>
              <a:t>Cộng</a:t>
            </a:r>
            <a:r>
              <a:rPr lang="en-US" sz="2800" dirty="0"/>
              <a:t> </a:t>
            </a:r>
            <a:r>
              <a:rPr lang="en-US" sz="2800" dirty="0" err="1"/>
              <a:t>sinh</a:t>
            </a:r>
            <a:r>
              <a:rPr lang="en-US" sz="2800" dirty="0"/>
              <a:t> </a:t>
            </a:r>
            <a:r>
              <a:rPr lang="en-US" sz="2800" dirty="0" err="1"/>
              <a:t>bèo</a:t>
            </a:r>
            <a:r>
              <a:rPr lang="en-US" sz="2800" dirty="0"/>
              <a:t> </a:t>
            </a:r>
            <a:r>
              <a:rPr lang="en-US" sz="2800" dirty="0" err="1"/>
              <a:t>hoa</a:t>
            </a:r>
            <a:r>
              <a:rPr lang="en-US" sz="2800" dirty="0"/>
              <a:t> </a:t>
            </a:r>
            <a:r>
              <a:rPr lang="en-US" sz="2800" dirty="0" err="1"/>
              <a:t>dâu</a:t>
            </a:r>
            <a:r>
              <a:rPr lang="en-US" sz="2800" dirty="0"/>
              <a:t>)</a:t>
            </a:r>
            <a:endParaRPr lang="en-US" sz="2800" i="1" dirty="0"/>
          </a:p>
        </p:txBody>
      </p:sp>
    </p:spTree>
    <p:extLst>
      <p:ext uri="{BB962C8B-B14F-4D97-AF65-F5344CB8AC3E}">
        <p14:creationId xmlns:p14="http://schemas.microsoft.com/office/powerpoint/2010/main" val="194271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066800" y="3506510"/>
            <a:ext cx="678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solidFill>
                  <a:srgbClr val="FF0000"/>
                </a:solidFill>
              </a:rPr>
              <a:t>Nhờ</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sự</a:t>
            </a:r>
            <a:r>
              <a:rPr lang="en-US" sz="2800" b="1" dirty="0">
                <a:solidFill>
                  <a:srgbClr val="FF0000"/>
                </a:solidFill>
              </a:rPr>
              <a:t> </a:t>
            </a:r>
            <a:r>
              <a:rPr lang="en-US" sz="2800" b="1" dirty="0" err="1">
                <a:solidFill>
                  <a:srgbClr val="FF0000"/>
                </a:solidFill>
              </a:rPr>
              <a:t>tham</a:t>
            </a:r>
            <a:r>
              <a:rPr lang="en-US" sz="2800" b="1" dirty="0">
                <a:solidFill>
                  <a:srgbClr val="FF0000"/>
                </a:solidFill>
              </a:rPr>
              <a:t> </a:t>
            </a:r>
            <a:r>
              <a:rPr lang="en-US" sz="2800" b="1" dirty="0" err="1">
                <a:solidFill>
                  <a:srgbClr val="FF0000"/>
                </a:solidFill>
              </a:rPr>
              <a:t>gia</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enzim</a:t>
            </a:r>
            <a:r>
              <a:rPr lang="en-US" sz="2800" b="1" dirty="0">
                <a:solidFill>
                  <a:srgbClr val="FF0000"/>
                </a:solidFill>
              </a:rPr>
              <a:t> </a:t>
            </a:r>
            <a:r>
              <a:rPr lang="en-US" sz="2800" b="1" dirty="0" err="1">
                <a:solidFill>
                  <a:srgbClr val="FF0000"/>
                </a:solidFill>
              </a:rPr>
              <a:t>nitrôgenaza</a:t>
            </a:r>
            <a:endParaRPr lang="en-US" sz="2800" b="1" dirty="0">
              <a:solidFill>
                <a:srgbClr val="FF0000"/>
              </a:solidFill>
            </a:endParaRPr>
          </a:p>
        </p:txBody>
      </p:sp>
      <p:sp>
        <p:nvSpPr>
          <p:cNvPr id="4" name="Cloud Callout 3"/>
          <p:cNvSpPr/>
          <p:nvPr/>
        </p:nvSpPr>
        <p:spPr>
          <a:xfrm>
            <a:off x="4114800" y="657072"/>
            <a:ext cx="4547937" cy="1990878"/>
          </a:xfrm>
          <a:prstGeom prst="cloudCallout">
            <a:avLst>
              <a:gd name="adj1" fmla="val -63675"/>
              <a:gd name="adj2" fmla="val 6800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Nhờ</a:t>
            </a:r>
            <a:r>
              <a:rPr lang="en-US" sz="2400" dirty="0"/>
              <a:t> </a:t>
            </a:r>
            <a:r>
              <a:rPr lang="en-US" sz="2400" dirty="0" err="1"/>
              <a:t>đâu</a:t>
            </a:r>
            <a:r>
              <a:rPr lang="en-US" sz="2400" dirty="0"/>
              <a:t> </a:t>
            </a:r>
            <a:r>
              <a:rPr lang="en-US" sz="2400" dirty="0" err="1"/>
              <a:t>mà</a:t>
            </a:r>
            <a:r>
              <a:rPr lang="en-US" sz="2400" dirty="0"/>
              <a:t> VSV </a:t>
            </a:r>
            <a:r>
              <a:rPr lang="en-US" sz="2400" dirty="0" err="1"/>
              <a:t>cố</a:t>
            </a:r>
            <a:r>
              <a:rPr lang="en-US" sz="2400" dirty="0"/>
              <a:t> </a:t>
            </a:r>
            <a:r>
              <a:rPr lang="en-US" sz="2400" dirty="0" err="1"/>
              <a:t>định</a:t>
            </a:r>
            <a:r>
              <a:rPr lang="en-US" sz="2400" dirty="0"/>
              <a:t> </a:t>
            </a:r>
            <a:r>
              <a:rPr lang="en-US" sz="2400" dirty="0" err="1"/>
              <a:t>đạm</a:t>
            </a:r>
            <a:r>
              <a:rPr lang="en-US" sz="2400" dirty="0"/>
              <a:t> </a:t>
            </a:r>
            <a:r>
              <a:rPr lang="en-US" sz="2400" dirty="0" err="1"/>
              <a:t>có</a:t>
            </a:r>
            <a:r>
              <a:rPr lang="en-US" sz="2400" dirty="0"/>
              <a:t> </a:t>
            </a:r>
            <a:r>
              <a:rPr lang="en-US" sz="2400" dirty="0" err="1"/>
              <a:t>khả</a:t>
            </a:r>
            <a:r>
              <a:rPr lang="en-US" sz="2400" dirty="0"/>
              <a:t> </a:t>
            </a:r>
            <a:r>
              <a:rPr lang="en-US" sz="2400" dirty="0" err="1"/>
              <a:t>năng</a:t>
            </a:r>
            <a:r>
              <a:rPr lang="en-US" sz="2400" dirty="0"/>
              <a:t> </a:t>
            </a:r>
            <a:r>
              <a:rPr lang="en-US" sz="2400" dirty="0" err="1"/>
              <a:t>bẻ</a:t>
            </a:r>
            <a:r>
              <a:rPr lang="en-US" sz="2400" dirty="0"/>
              <a:t> </a:t>
            </a:r>
            <a:r>
              <a:rPr lang="en-US" sz="2400" dirty="0" err="1"/>
              <a:t>gãy</a:t>
            </a:r>
            <a:r>
              <a:rPr lang="en-US" sz="2400" dirty="0"/>
              <a:t> </a:t>
            </a:r>
            <a:r>
              <a:rPr lang="en-US" sz="2400" dirty="0" err="1"/>
              <a:t>liên</a:t>
            </a:r>
            <a:r>
              <a:rPr lang="en-US" sz="2400" dirty="0"/>
              <a:t> </a:t>
            </a:r>
            <a:r>
              <a:rPr lang="en-US" sz="2400" dirty="0" err="1"/>
              <a:t>kết</a:t>
            </a:r>
            <a:r>
              <a:rPr lang="en-US" sz="2400" dirty="0"/>
              <a:t> </a:t>
            </a:r>
            <a:r>
              <a:rPr lang="en-US" sz="2400" dirty="0" err="1"/>
              <a:t>ba</a:t>
            </a:r>
            <a:r>
              <a:rPr lang="en-US" sz="2400" dirty="0"/>
              <a:t> </a:t>
            </a:r>
            <a:r>
              <a:rPr lang="en-US" sz="2400" dirty="0" err="1"/>
              <a:t>bền</a:t>
            </a:r>
            <a:r>
              <a:rPr lang="en-US" sz="2400" dirty="0"/>
              <a:t> </a:t>
            </a:r>
            <a:r>
              <a:rPr lang="en-US" sz="2400" dirty="0" err="1"/>
              <a:t>vững</a:t>
            </a:r>
            <a:r>
              <a:rPr lang="en-US" sz="2400" dirty="0"/>
              <a:t> </a:t>
            </a:r>
            <a:r>
              <a:rPr lang="en-US" sz="2400" dirty="0" err="1"/>
              <a:t>của</a:t>
            </a:r>
            <a:r>
              <a:rPr lang="en-US" sz="2400" dirty="0"/>
              <a:t> N</a:t>
            </a:r>
            <a:r>
              <a:rPr lang="en-US" sz="2400" baseline="-25000" dirty="0"/>
              <a:t>2</a:t>
            </a:r>
            <a:r>
              <a:rPr lang="en-US" sz="2400" dirty="0"/>
              <a:t>?</a:t>
            </a:r>
          </a:p>
        </p:txBody>
      </p:sp>
    </p:spTree>
    <p:extLst>
      <p:ext uri="{BB962C8B-B14F-4D97-AF65-F5344CB8AC3E}">
        <p14:creationId xmlns:p14="http://schemas.microsoft.com/office/powerpoint/2010/main" val="2280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314450" y="3257550"/>
            <a:ext cx="6457950" cy="12234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990000"/>
                </a:solidFill>
                <a:latin typeface="Times New Roman" panose="02020603050405020304" pitchFamily="18" charset="0"/>
              </a:rPr>
              <a:t>Trên đất nghèo đạm chúng ta cần trồng loại cây gì để cải tạo đất?</a:t>
            </a:r>
          </a:p>
          <a:p>
            <a:pPr>
              <a:spcBef>
                <a:spcPct val="50000"/>
              </a:spcBef>
            </a:pPr>
            <a:r>
              <a:rPr lang="en-US" sz="2100" b="1">
                <a:solidFill>
                  <a:srgbClr val="990000"/>
                </a:solidFill>
                <a:latin typeface="Times New Roman" panose="02020603050405020304" pitchFamily="18" charset="0"/>
              </a:rPr>
              <a:t>Cây họ Đậu, cây keo …</a:t>
            </a:r>
          </a:p>
        </p:txBody>
      </p:sp>
      <p:sp>
        <p:nvSpPr>
          <p:cNvPr id="36869" name="Text Box 5"/>
          <p:cNvSpPr txBox="1">
            <a:spLocks noChangeArrowheads="1"/>
          </p:cNvSpPr>
          <p:nvPr/>
        </p:nvSpPr>
        <p:spPr bwMode="auto">
          <a:xfrm>
            <a:off x="3543300" y="685801"/>
            <a:ext cx="4229100"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100" b="1">
                <a:solidFill>
                  <a:srgbClr val="0000FF"/>
                </a:solidFill>
                <a:latin typeface="Times New Roman" panose="02020603050405020304" pitchFamily="18" charset="0"/>
              </a:rPr>
              <a:t>Nitrogenaza</a:t>
            </a:r>
          </a:p>
          <a:p>
            <a:pPr>
              <a:spcBef>
                <a:spcPct val="50000"/>
              </a:spcBef>
              <a:buFontTx/>
              <a:buChar char="-"/>
            </a:pPr>
            <a:r>
              <a:rPr lang="en-US" sz="2100" b="1">
                <a:solidFill>
                  <a:srgbClr val="0000FF"/>
                </a:solidFill>
                <a:latin typeface="Times New Roman" panose="02020603050405020304" pitchFamily="18" charset="0"/>
              </a:rPr>
              <a:t>Lực khử mạnh (NADH, FADH</a:t>
            </a:r>
            <a:r>
              <a:rPr lang="en-US" sz="1350" b="1">
                <a:solidFill>
                  <a:srgbClr val="0000FF"/>
                </a:solidFill>
                <a:latin typeface="Times New Roman" panose="02020603050405020304" pitchFamily="18" charset="0"/>
              </a:rPr>
              <a:t>2</a:t>
            </a:r>
            <a:r>
              <a:rPr lang="en-US" sz="2100" b="1">
                <a:solidFill>
                  <a:srgbClr val="0000FF"/>
                </a:solidFill>
                <a:latin typeface="Times New Roman" panose="02020603050405020304" pitchFamily="18" charset="0"/>
              </a:rPr>
              <a:t>)</a:t>
            </a:r>
          </a:p>
          <a:p>
            <a:pPr>
              <a:spcBef>
                <a:spcPct val="50000"/>
              </a:spcBef>
              <a:buFontTx/>
              <a:buChar char="-"/>
            </a:pPr>
            <a:r>
              <a:rPr lang="en-US" sz="2100" b="1">
                <a:solidFill>
                  <a:srgbClr val="0000FF"/>
                </a:solidFill>
                <a:latin typeface="Times New Roman" panose="02020603050405020304" pitchFamily="18" charset="0"/>
              </a:rPr>
              <a:t>Có ATP</a:t>
            </a:r>
          </a:p>
          <a:p>
            <a:pPr>
              <a:spcBef>
                <a:spcPct val="50000"/>
              </a:spcBef>
              <a:buFontTx/>
              <a:buChar char="-"/>
            </a:pPr>
            <a:r>
              <a:rPr lang="en-US" sz="2100" b="1">
                <a:solidFill>
                  <a:srgbClr val="0000FF"/>
                </a:solidFill>
                <a:latin typeface="Times New Roman" panose="02020603050405020304" pitchFamily="18" charset="0"/>
              </a:rPr>
              <a:t>Thực hiện trong điều kiện kị khí.</a:t>
            </a:r>
          </a:p>
          <a:p>
            <a:pPr>
              <a:spcBef>
                <a:spcPct val="50000"/>
              </a:spcBef>
              <a:buFontTx/>
              <a:buChar char="-"/>
            </a:pPr>
            <a:endParaRPr lang="en-US" sz="2100" b="1">
              <a:solidFill>
                <a:srgbClr val="0000FF"/>
              </a:solidFill>
              <a:latin typeface="Times New Roman" panose="02020603050405020304" pitchFamily="18" charset="0"/>
            </a:endParaRPr>
          </a:p>
        </p:txBody>
      </p:sp>
      <p:sp>
        <p:nvSpPr>
          <p:cNvPr id="36870" name="AutoShape 6"/>
          <p:cNvSpPr>
            <a:spLocks/>
          </p:cNvSpPr>
          <p:nvPr/>
        </p:nvSpPr>
        <p:spPr bwMode="auto">
          <a:xfrm rot="10800000">
            <a:off x="3086100" y="514350"/>
            <a:ext cx="457200" cy="2228850"/>
          </a:xfrm>
          <a:prstGeom prst="rightBrace">
            <a:avLst>
              <a:gd name="adj1" fmla="val 40625"/>
              <a:gd name="adj2" fmla="val 51824"/>
            </a:avLst>
          </a:prstGeom>
          <a:noFill/>
          <a:ln w="57150">
            <a:solidFill>
              <a:srgbClr val="FF0066"/>
            </a:solidFill>
            <a:round/>
            <a:headEnd/>
            <a:tailEnd/>
          </a:ln>
          <a:effectLst/>
          <a:extLst>
            <a:ext uri="{909E8E84-426E-40DD-AFC4-6F175D3DCCD1}">
              <a14:hiddenFill xmlns:a14="http://schemas.microsoft.com/office/drawing/2010/main">
                <a:solidFill>
                  <a:srgbClr val="FF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sz="1350">
              <a:solidFill>
                <a:srgbClr val="0000FF"/>
              </a:solidFill>
            </a:endParaRPr>
          </a:p>
        </p:txBody>
      </p:sp>
      <p:sp>
        <p:nvSpPr>
          <p:cNvPr id="36871" name="Text Box 7"/>
          <p:cNvSpPr txBox="1">
            <a:spLocks noChangeArrowheads="1"/>
          </p:cNvSpPr>
          <p:nvPr/>
        </p:nvSpPr>
        <p:spPr bwMode="auto">
          <a:xfrm>
            <a:off x="1657350" y="1200150"/>
            <a:ext cx="1428750" cy="73866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FF0066"/>
                </a:solidFill>
                <a:latin typeface="Times New Roman" panose="02020603050405020304" pitchFamily="18" charset="0"/>
              </a:rPr>
              <a:t>Điều kiện xảy ra</a:t>
            </a:r>
          </a:p>
        </p:txBody>
      </p:sp>
    </p:spTree>
    <p:extLst>
      <p:ext uri="{BB962C8B-B14F-4D97-AF65-F5344CB8AC3E}">
        <p14:creationId xmlns:p14="http://schemas.microsoft.com/office/powerpoint/2010/main" val="2969298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blinds(horizontal)">
                                      <p:cBhvr>
                                        <p:cTn id="7" dur="500"/>
                                        <p:tgtEl>
                                          <p:spTgt spid="36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6869">
                                            <p:txEl>
                                              <p:pRg st="1" end="1"/>
                                            </p:txEl>
                                          </p:spTgt>
                                        </p:tgtEl>
                                        <p:attrNameLst>
                                          <p:attrName>style.visibility</p:attrName>
                                        </p:attrNameLst>
                                      </p:cBhvr>
                                      <p:to>
                                        <p:strVal val="visible"/>
                                      </p:to>
                                    </p:set>
                                    <p:animEffect transition="in" filter="blinds(horizontal)">
                                      <p:cBhvr>
                                        <p:cTn id="12" dur="500"/>
                                        <p:tgtEl>
                                          <p:spTgt spid="368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869">
                                            <p:txEl>
                                              <p:pRg st="2" end="2"/>
                                            </p:txEl>
                                          </p:spTgt>
                                        </p:tgtEl>
                                        <p:attrNameLst>
                                          <p:attrName>style.visibility</p:attrName>
                                        </p:attrNameLst>
                                      </p:cBhvr>
                                      <p:to>
                                        <p:strVal val="visible"/>
                                      </p:to>
                                    </p:set>
                                    <p:animEffect transition="in" filter="blinds(horizontal)">
                                      <p:cBhvr>
                                        <p:cTn id="17" dur="500"/>
                                        <p:tgtEl>
                                          <p:spTgt spid="368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6869">
                                            <p:txEl>
                                              <p:pRg st="3" end="3"/>
                                            </p:txEl>
                                          </p:spTgt>
                                        </p:tgtEl>
                                        <p:attrNameLst>
                                          <p:attrName>style.visibility</p:attrName>
                                        </p:attrNameLst>
                                      </p:cBhvr>
                                      <p:to>
                                        <p:strVal val="visible"/>
                                      </p:to>
                                    </p:set>
                                    <p:animEffect transition="in" filter="checkerboard(across)">
                                      <p:cBhvr>
                                        <p:cTn id="22" dur="500"/>
                                        <p:tgtEl>
                                          <p:spTgt spid="368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871"/>
                                        </p:tgtEl>
                                        <p:attrNameLst>
                                          <p:attrName>style.visibility</p:attrName>
                                        </p:attrNameLst>
                                      </p:cBhvr>
                                      <p:to>
                                        <p:strVal val="visible"/>
                                      </p:to>
                                    </p:set>
                                    <p:anim calcmode="lin" valueType="num">
                                      <p:cBhvr additive="base">
                                        <p:cTn id="27" dur="500" fill="hold"/>
                                        <p:tgtEl>
                                          <p:spTgt spid="36871"/>
                                        </p:tgtEl>
                                        <p:attrNameLst>
                                          <p:attrName>ppt_x</p:attrName>
                                        </p:attrNameLst>
                                      </p:cBhvr>
                                      <p:tavLst>
                                        <p:tav tm="0">
                                          <p:val>
                                            <p:strVal val="#ppt_x"/>
                                          </p:val>
                                        </p:tav>
                                        <p:tav tm="100000">
                                          <p:val>
                                            <p:strVal val="#ppt_x"/>
                                          </p:val>
                                        </p:tav>
                                      </p:tavLst>
                                    </p:anim>
                                    <p:anim calcmode="lin" valueType="num">
                                      <p:cBhvr additive="base">
                                        <p:cTn id="28" dur="500" fill="hold"/>
                                        <p:tgtEl>
                                          <p:spTgt spid="368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870"/>
                                        </p:tgtEl>
                                        <p:attrNameLst>
                                          <p:attrName>style.visibility</p:attrName>
                                        </p:attrNameLst>
                                      </p:cBhvr>
                                      <p:to>
                                        <p:strVal val="visible"/>
                                      </p:to>
                                    </p:set>
                                    <p:anim calcmode="lin" valueType="num">
                                      <p:cBhvr additive="base">
                                        <p:cTn id="31" dur="500" fill="hold"/>
                                        <p:tgtEl>
                                          <p:spTgt spid="36870"/>
                                        </p:tgtEl>
                                        <p:attrNameLst>
                                          <p:attrName>ppt_x</p:attrName>
                                        </p:attrNameLst>
                                      </p:cBhvr>
                                      <p:tavLst>
                                        <p:tav tm="0">
                                          <p:val>
                                            <p:strVal val="#ppt_x"/>
                                          </p:val>
                                        </p:tav>
                                        <p:tav tm="100000">
                                          <p:val>
                                            <p:strVal val="#ppt_x"/>
                                          </p:val>
                                        </p:tav>
                                      </p:tavLst>
                                    </p:anim>
                                    <p:anim calcmode="lin" valueType="num">
                                      <p:cBhvr additive="base">
                                        <p:cTn id="32"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6868">
                                            <p:txEl>
                                              <p:pRg st="0" end="0"/>
                                            </p:txEl>
                                          </p:spTgt>
                                        </p:tgtEl>
                                        <p:attrNameLst>
                                          <p:attrName>style.visibility</p:attrName>
                                        </p:attrNameLst>
                                      </p:cBhvr>
                                      <p:to>
                                        <p:strVal val="visible"/>
                                      </p:to>
                                    </p:set>
                                    <p:animEffect transition="in" filter="box(in)">
                                      <p:cBhvr>
                                        <p:cTn id="37" dur="500"/>
                                        <p:tgtEl>
                                          <p:spTgt spid="3686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36868">
                                            <p:txEl>
                                              <p:pRg st="1" end="1"/>
                                            </p:txEl>
                                          </p:spTgt>
                                        </p:tgtEl>
                                        <p:attrNameLst>
                                          <p:attrName>style.visibility</p:attrName>
                                        </p:attrNameLst>
                                      </p:cBhvr>
                                      <p:to>
                                        <p:strVal val="visible"/>
                                      </p:to>
                                    </p:set>
                                    <p:animEffect transition="in" filter="checkerboard(across)">
                                      <p:cBhvr>
                                        <p:cTn id="42" dur="500"/>
                                        <p:tgtEl>
                                          <p:spTgt spid="36868">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4" fill="hold" grpId="0" nodeType="clickEffect">
                                  <p:stCondLst>
                                    <p:cond delay="0"/>
                                  </p:stCondLst>
                                  <p:childTnLst>
                                    <p:anim calcmode="lin" valueType="num">
                                      <p:cBhvr additive="base">
                                        <p:cTn id="46" dur="500"/>
                                        <p:tgtEl>
                                          <p:spTgt spid="36868">
                                            <p:txEl>
                                              <p:pRg st="0" end="0"/>
                                            </p:txEl>
                                          </p:spTgt>
                                        </p:tgtEl>
                                        <p:attrNameLst>
                                          <p:attrName>ppt_x</p:attrName>
                                        </p:attrNameLst>
                                      </p:cBhvr>
                                      <p:tavLst>
                                        <p:tav tm="0">
                                          <p:val>
                                            <p:strVal val="ppt_x"/>
                                          </p:val>
                                        </p:tav>
                                        <p:tav tm="100000">
                                          <p:val>
                                            <p:strVal val="ppt_x"/>
                                          </p:val>
                                        </p:tav>
                                      </p:tavLst>
                                    </p:anim>
                                    <p:anim calcmode="lin" valueType="num">
                                      <p:cBhvr additive="base">
                                        <p:cTn id="47" dur="500"/>
                                        <p:tgtEl>
                                          <p:spTgt spid="36868">
                                            <p:txEl>
                                              <p:pRg st="0" end="0"/>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36868">
                                            <p:txEl>
                                              <p:pRg st="0" end="0"/>
                                            </p:txEl>
                                          </p:spTgt>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36868">
                                            <p:txEl>
                                              <p:pRg st="1" end="1"/>
                                            </p:txEl>
                                          </p:spTgt>
                                        </p:tgtEl>
                                        <p:attrNameLst>
                                          <p:attrName>ppt_x</p:attrName>
                                        </p:attrNameLst>
                                      </p:cBhvr>
                                      <p:tavLst>
                                        <p:tav tm="0">
                                          <p:val>
                                            <p:strVal val="ppt_x"/>
                                          </p:val>
                                        </p:tav>
                                        <p:tav tm="100000">
                                          <p:val>
                                            <p:strVal val="ppt_x"/>
                                          </p:val>
                                        </p:tav>
                                      </p:tavLst>
                                    </p:anim>
                                    <p:anim calcmode="lin" valueType="num">
                                      <p:cBhvr additive="base">
                                        <p:cTn id="51" dur="500"/>
                                        <p:tgtEl>
                                          <p:spTgt spid="36868">
                                            <p:txEl>
                                              <p:pRg st="1" end="1"/>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6868">
                                            <p:txEl>
                                              <p:pRg st="1" end="1"/>
                                            </p:txEl>
                                          </p:spTgt>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36868">
                                            <p:bg/>
                                          </p:spTgt>
                                        </p:tgtEl>
                                        <p:attrNameLst>
                                          <p:attrName>ppt_x</p:attrName>
                                        </p:attrNameLst>
                                      </p:cBhvr>
                                      <p:tavLst>
                                        <p:tav tm="0">
                                          <p:val>
                                            <p:strVal val="ppt_x"/>
                                          </p:val>
                                        </p:tav>
                                        <p:tav tm="100000">
                                          <p:val>
                                            <p:strVal val="ppt_x"/>
                                          </p:val>
                                        </p:tav>
                                      </p:tavLst>
                                    </p:anim>
                                    <p:anim calcmode="lin" valueType="num">
                                      <p:cBhvr additive="base">
                                        <p:cTn id="55" dur="500"/>
                                        <p:tgtEl>
                                          <p:spTgt spid="36868">
                                            <p:bg/>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686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allAtOnce" animBg="1"/>
      <p:bldP spid="36870" grpId="0" animBg="1"/>
      <p:bldP spid="368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4294967295"/>
          </p:nvPr>
        </p:nvSpPr>
        <p:spPr>
          <a:xfrm>
            <a:off x="2114550" y="1657350"/>
            <a:ext cx="1885950" cy="685800"/>
          </a:xfrm>
        </p:spPr>
        <p:txBody>
          <a:bodyPr>
            <a:normAutofit fontScale="92500" lnSpcReduction="10000"/>
          </a:bodyPr>
          <a:lstStyle/>
          <a:p>
            <a:pPr>
              <a:buFontTx/>
              <a:buNone/>
            </a:pPr>
            <a:r>
              <a:rPr lang="en-US" sz="2100" b="1" i="1">
                <a:solidFill>
                  <a:srgbClr val="0000FF"/>
                </a:solidFill>
                <a:latin typeface="Times New Roman" panose="02020603050405020304" pitchFamily="18" charset="0"/>
              </a:rPr>
              <a:t>Cyanobacteria </a:t>
            </a:r>
          </a:p>
          <a:p>
            <a:pPr>
              <a:buFontTx/>
              <a:buNone/>
            </a:pPr>
            <a:r>
              <a:rPr lang="en-US" sz="2100" b="1">
                <a:solidFill>
                  <a:srgbClr val="0000FF"/>
                </a:solidFill>
                <a:latin typeface="Times New Roman" panose="02020603050405020304" pitchFamily="18" charset="0"/>
              </a:rPr>
              <a:t>(Tảo lam)</a:t>
            </a:r>
          </a:p>
        </p:txBody>
      </p:sp>
      <p:pic>
        <p:nvPicPr>
          <p:cNvPr id="13317" name="Picture 8" descr="27-11x1-Cyano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50" y="0"/>
            <a:ext cx="3714750" cy="24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p:cNvSpPr txBox="1">
            <a:spLocks noChangeArrowheads="1"/>
          </p:cNvSpPr>
          <p:nvPr/>
        </p:nvSpPr>
        <p:spPr bwMode="auto">
          <a:xfrm>
            <a:off x="1828800" y="4229100"/>
            <a:ext cx="4572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p>
        </p:txBody>
      </p:sp>
      <p:pic>
        <p:nvPicPr>
          <p:cNvPr id="13321" name="Picture 7" descr="Nostoc_78-IIA-E_d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950" y="2532460"/>
            <a:ext cx="2971800" cy="261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Content Placeholder 2"/>
          <p:cNvSpPr>
            <a:spLocks/>
          </p:cNvSpPr>
          <p:nvPr/>
        </p:nvSpPr>
        <p:spPr bwMode="auto">
          <a:xfrm rot="10800000" flipV="1">
            <a:off x="2800350" y="3429000"/>
            <a:ext cx="19431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sz="2100" b="1">
              <a:solidFill>
                <a:srgbClr val="0000FF"/>
              </a:solidFill>
              <a:latin typeface="Times New Roman" panose="02020603050405020304" pitchFamily="18" charset="0"/>
            </a:endParaRPr>
          </a:p>
          <a:p>
            <a:pPr lvl="1">
              <a:buFontTx/>
              <a:buNone/>
            </a:pPr>
            <a:r>
              <a:rPr lang="en-US" sz="2100" b="1" i="1">
                <a:solidFill>
                  <a:srgbClr val="0000FF"/>
                </a:solidFill>
                <a:latin typeface="Times New Roman" panose="02020603050405020304" pitchFamily="18" charset="0"/>
              </a:rPr>
              <a:t>Nostoc</a:t>
            </a:r>
            <a:endParaRPr lang="en-SG" sz="2100" b="1" i="1">
              <a:solidFill>
                <a:srgbClr val="0000FF"/>
              </a:solidFill>
              <a:latin typeface="Times New Roman" panose="02020603050405020304" pitchFamily="18" charset="0"/>
            </a:endParaRPr>
          </a:p>
        </p:txBody>
      </p:sp>
      <p:sp>
        <p:nvSpPr>
          <p:cNvPr id="13323" name="Rectangle 11"/>
          <p:cNvSpPr>
            <a:spLocks noChangeArrowheads="1"/>
          </p:cNvSpPr>
          <p:nvPr/>
        </p:nvSpPr>
        <p:spPr bwMode="auto">
          <a:xfrm>
            <a:off x="1143000" y="0"/>
            <a:ext cx="29146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100" b="1">
                <a:solidFill>
                  <a:srgbClr val="FF6699"/>
                </a:solidFill>
                <a:latin typeface="Times New Roman" panose="02020603050405020304" pitchFamily="18" charset="0"/>
              </a:rPr>
              <a:t>Nhóm vi sinh vật sống </a:t>
            </a:r>
          </a:p>
          <a:p>
            <a:r>
              <a:rPr lang="en-US" sz="2100" b="1">
                <a:solidFill>
                  <a:srgbClr val="FF6699"/>
                </a:solidFill>
                <a:latin typeface="Times New Roman" panose="02020603050405020304" pitchFamily="18" charset="0"/>
              </a:rPr>
              <a:t>tự do </a:t>
            </a:r>
          </a:p>
        </p:txBody>
      </p:sp>
    </p:spTree>
    <p:extLst>
      <p:ext uri="{BB962C8B-B14F-4D97-AF65-F5344CB8AC3E}">
        <p14:creationId xmlns:p14="http://schemas.microsoft.com/office/powerpoint/2010/main" val="1453057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box(in)">
                                      <p:cBhvr>
                                        <p:cTn id="7" dur="500"/>
                                        <p:tgtEl>
                                          <p:spTgt spid="13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diamond(in)">
                                      <p:cBhvr>
                                        <p:cTn id="12" dur="1000"/>
                                        <p:tgtEl>
                                          <p:spTgt spid="13315"/>
                                        </p:tgtEl>
                                      </p:cBhvr>
                                    </p:animEffect>
                                  </p:childTnLst>
                                </p:cTn>
                              </p:par>
                              <p:par>
                                <p:cTn id="13" presetID="8" presetClass="entr" presetSubtype="16" fill="hold" nodeType="with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diamond(in)">
                                      <p:cBhvr>
                                        <p:cTn id="15" dur="1000"/>
                                        <p:tgtEl>
                                          <p:spTgt spid="1331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322"/>
                                        </p:tgtEl>
                                        <p:attrNameLst>
                                          <p:attrName>style.visibility</p:attrName>
                                        </p:attrNameLst>
                                      </p:cBhvr>
                                      <p:to>
                                        <p:strVal val="visible"/>
                                      </p:to>
                                    </p:set>
                                    <p:animEffect transition="in" filter="diamond(in)">
                                      <p:cBhvr>
                                        <p:cTn id="18" dur="1000"/>
                                        <p:tgtEl>
                                          <p:spTgt spid="13322"/>
                                        </p:tgtEl>
                                      </p:cBhvr>
                                    </p:animEffect>
                                  </p:childTnLst>
                                </p:cTn>
                              </p:par>
                              <p:par>
                                <p:cTn id="19" presetID="8" presetClass="entr" presetSubtype="16" fill="hold" nodeType="withEffect">
                                  <p:stCondLst>
                                    <p:cond delay="0"/>
                                  </p:stCondLst>
                                  <p:childTnLst>
                                    <p:set>
                                      <p:cBhvr>
                                        <p:cTn id="20" dur="1" fill="hold">
                                          <p:stCondLst>
                                            <p:cond delay="0"/>
                                          </p:stCondLst>
                                        </p:cTn>
                                        <p:tgtEl>
                                          <p:spTgt spid="13321"/>
                                        </p:tgtEl>
                                        <p:attrNameLst>
                                          <p:attrName>style.visibility</p:attrName>
                                        </p:attrNameLst>
                                      </p:cBhvr>
                                      <p:to>
                                        <p:strVal val="visible"/>
                                      </p:to>
                                    </p:set>
                                    <p:animEffect transition="in" filter="diamond(in)">
                                      <p:cBhvr>
                                        <p:cTn id="21" dur="10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22" grpId="0"/>
      <p:bldP spid="133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4294967295"/>
          </p:nvPr>
        </p:nvSpPr>
        <p:spPr>
          <a:xfrm>
            <a:off x="1485900" y="57150"/>
            <a:ext cx="6172200" cy="685800"/>
          </a:xfrm>
        </p:spPr>
        <p:txBody>
          <a:bodyPr/>
          <a:lstStyle/>
          <a:p>
            <a:pPr>
              <a:buFontTx/>
              <a:buNone/>
            </a:pPr>
            <a:r>
              <a:rPr lang="en-US" sz="2100" b="1">
                <a:solidFill>
                  <a:srgbClr val="FF6699"/>
                </a:solidFill>
                <a:latin typeface="Times New Roman" panose="02020603050405020304" pitchFamily="18" charset="0"/>
              </a:rPr>
              <a:t>Nhóm vi sinh vật sống cộng sinh với thực vật</a:t>
            </a:r>
            <a:endParaRPr lang="en-US" sz="2100" b="1" i="1">
              <a:solidFill>
                <a:srgbClr val="FF6699"/>
              </a:solidFill>
              <a:latin typeface="Times New Roman" panose="02020603050405020304" pitchFamily="18" charset="0"/>
            </a:endParaRPr>
          </a:p>
        </p:txBody>
      </p:sp>
      <p:sp>
        <p:nvSpPr>
          <p:cNvPr id="19462" name="Text Box 6"/>
          <p:cNvSpPr txBox="1">
            <a:spLocks noChangeArrowheads="1"/>
          </p:cNvSpPr>
          <p:nvPr/>
        </p:nvSpPr>
        <p:spPr bwMode="auto">
          <a:xfrm>
            <a:off x="5486400" y="3429000"/>
            <a:ext cx="17716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0000FF"/>
                </a:solidFill>
                <a:latin typeface="Times New Roman" panose="02020603050405020304" pitchFamily="18" charset="0"/>
              </a:rPr>
              <a:t>Bèo hoa dâu</a:t>
            </a:r>
          </a:p>
        </p:txBody>
      </p:sp>
      <p:grpSp>
        <p:nvGrpSpPr>
          <p:cNvPr id="19468" name="Group 12"/>
          <p:cNvGrpSpPr>
            <a:grpSpLocks/>
          </p:cNvGrpSpPr>
          <p:nvPr/>
        </p:nvGrpSpPr>
        <p:grpSpPr bwMode="auto">
          <a:xfrm>
            <a:off x="1257300" y="457200"/>
            <a:ext cx="6743700" cy="3052763"/>
            <a:chOff x="96" y="384"/>
            <a:chExt cx="5664" cy="2564"/>
          </a:xfrm>
        </p:grpSpPr>
        <p:pic>
          <p:nvPicPr>
            <p:cNvPr id="19460" name="Picture 5" descr="OUanaba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480"/>
              <a:ext cx="2880" cy="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beo-hoa-dau-azolla-carolin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384"/>
              <a:ext cx="2736" cy="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Rectangle 9"/>
          <p:cNvSpPr>
            <a:spLocks noChangeArrowheads="1"/>
          </p:cNvSpPr>
          <p:nvPr/>
        </p:nvSpPr>
        <p:spPr bwMode="auto">
          <a:xfrm>
            <a:off x="1543050" y="3314700"/>
            <a:ext cx="216758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100" b="1" i="1">
                <a:solidFill>
                  <a:srgbClr val="0000FF"/>
                </a:solidFill>
                <a:latin typeface="Times New Roman" panose="02020603050405020304" pitchFamily="18" charset="0"/>
              </a:rPr>
              <a:t>Anabaena azollae</a:t>
            </a:r>
            <a:endParaRPr lang="en-SG" sz="2100" b="1" i="1">
              <a:solidFill>
                <a:srgbClr val="0000FF"/>
              </a:solidFill>
              <a:latin typeface="Times New Roman" panose="02020603050405020304" pitchFamily="18" charset="0"/>
            </a:endParaRPr>
          </a:p>
        </p:txBody>
      </p:sp>
      <p:sp>
        <p:nvSpPr>
          <p:cNvPr id="19466" name="Rectangle 10"/>
          <p:cNvSpPr>
            <a:spLocks noChangeArrowheads="1"/>
          </p:cNvSpPr>
          <p:nvPr/>
        </p:nvSpPr>
        <p:spPr bwMode="auto">
          <a:xfrm>
            <a:off x="1257300" y="3753044"/>
            <a:ext cx="67437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100" b="1">
                <a:solidFill>
                  <a:srgbClr val="990000"/>
                </a:solidFill>
                <a:latin typeface="Times New Roman" panose="02020603050405020304" pitchFamily="18" charset="0"/>
              </a:rPr>
              <a:t>Bèo hoa dâu và </a:t>
            </a:r>
            <a:r>
              <a:rPr lang="en-US" sz="2100" b="1" i="1">
                <a:solidFill>
                  <a:srgbClr val="990000"/>
                </a:solidFill>
                <a:latin typeface="Times New Roman" panose="02020603050405020304" pitchFamily="18" charset="0"/>
              </a:rPr>
              <a:t>Anabaena</a:t>
            </a:r>
            <a:r>
              <a:rPr lang="en-US" sz="2100" b="1">
                <a:solidFill>
                  <a:srgbClr val="990000"/>
                </a:solidFill>
                <a:latin typeface="Times New Roman" panose="02020603050405020304" pitchFamily="18" charset="0"/>
              </a:rPr>
              <a:t> có mối quan hệ cộng sinh. Do</a:t>
            </a:r>
          </a:p>
          <a:p>
            <a:r>
              <a:rPr lang="en-US" sz="2100" b="1">
                <a:solidFill>
                  <a:srgbClr val="990000"/>
                </a:solidFill>
                <a:latin typeface="Times New Roman" panose="02020603050405020304" pitchFamily="18" charset="0"/>
              </a:rPr>
              <a:t>đó, Bèo hoa dâu được thả trong ruộng lúa như một loại phân bón giàu Nitơ.</a:t>
            </a:r>
            <a:br>
              <a:rPr lang="en-US" sz="2100" b="1">
                <a:solidFill>
                  <a:srgbClr val="990000"/>
                </a:solidFill>
                <a:latin typeface="Times New Roman" panose="02020603050405020304" pitchFamily="18" charset="0"/>
              </a:rPr>
            </a:br>
            <a:r>
              <a:rPr lang="en-US" sz="2100" b="1">
                <a:solidFill>
                  <a:srgbClr val="990000"/>
                </a:solidFill>
                <a:latin typeface="Times New Roman" panose="02020603050405020304" pitchFamily="18" charset="0"/>
              </a:rPr>
              <a:t/>
            </a:r>
            <a:br>
              <a:rPr lang="en-US" sz="2100" b="1">
                <a:solidFill>
                  <a:srgbClr val="990000"/>
                </a:solidFill>
                <a:latin typeface="Times New Roman" panose="02020603050405020304" pitchFamily="18" charset="0"/>
              </a:rPr>
            </a:br>
            <a:endParaRPr lang="en-US" sz="2100" b="1">
              <a:solidFill>
                <a:srgbClr val="990000"/>
              </a:solidFill>
              <a:latin typeface="Times New Roman" panose="02020603050405020304" pitchFamily="18" charset="0"/>
            </a:endParaRPr>
          </a:p>
        </p:txBody>
      </p:sp>
    </p:spTree>
    <p:extLst>
      <p:ext uri="{BB962C8B-B14F-4D97-AF65-F5344CB8AC3E}">
        <p14:creationId xmlns:p14="http://schemas.microsoft.com/office/powerpoint/2010/main" val="20035520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box(in)">
                                      <p:cBhvr>
                                        <p:cTn id="7" dur="500"/>
                                        <p:tgtEl>
                                          <p:spTgt spid="1946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box(in)">
                                      <p:cBhvr>
                                        <p:cTn id="10" dur="500"/>
                                        <p:tgtEl>
                                          <p:spTgt spid="194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466"/>
                                        </p:tgtEl>
                                        <p:attrNameLst>
                                          <p:attrName>style.visibility</p:attrName>
                                        </p:attrNameLst>
                                      </p:cBhvr>
                                      <p:to>
                                        <p:strVal val="visible"/>
                                      </p:to>
                                    </p:set>
                                    <p:animEffect transition="in" filter="blinds(horizontal)">
                                      <p:cBhvr>
                                        <p:cTn id="15"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5" grpId="0"/>
      <p:bldP spid="194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4294967295"/>
          </p:nvPr>
        </p:nvSpPr>
        <p:spPr>
          <a:xfrm>
            <a:off x="1543050" y="0"/>
            <a:ext cx="6343650" cy="457200"/>
          </a:xfrm>
        </p:spPr>
        <p:txBody>
          <a:bodyPr/>
          <a:lstStyle/>
          <a:p>
            <a:pPr>
              <a:buFontTx/>
              <a:buNone/>
            </a:pPr>
            <a:r>
              <a:rPr lang="en-US" sz="2100" b="1">
                <a:solidFill>
                  <a:srgbClr val="FF6699"/>
                </a:solidFill>
                <a:latin typeface="Times New Roman" panose="02020603050405020304" pitchFamily="18" charset="0"/>
              </a:rPr>
              <a:t>Vi sinh vật sống cộng sinh rễ cây Họ đậu</a:t>
            </a:r>
          </a:p>
        </p:txBody>
      </p:sp>
      <p:grpSp>
        <p:nvGrpSpPr>
          <p:cNvPr id="17428" name="Group 20"/>
          <p:cNvGrpSpPr>
            <a:grpSpLocks/>
          </p:cNvGrpSpPr>
          <p:nvPr/>
        </p:nvGrpSpPr>
        <p:grpSpPr bwMode="auto">
          <a:xfrm>
            <a:off x="1714500" y="571500"/>
            <a:ext cx="5600700" cy="2857500"/>
            <a:chOff x="1584" y="576"/>
            <a:chExt cx="3867" cy="2337"/>
          </a:xfrm>
        </p:grpSpPr>
        <p:pic>
          <p:nvPicPr>
            <p:cNvPr id="17413" name="Picture 6" descr="soybean_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 y="576"/>
              <a:ext cx="3003" cy="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576"/>
              <a:ext cx="2448" cy="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5" name="Rectangle 7"/>
          <p:cNvSpPr>
            <a:spLocks noChangeArrowheads="1"/>
          </p:cNvSpPr>
          <p:nvPr/>
        </p:nvSpPr>
        <p:spPr bwMode="auto">
          <a:xfrm>
            <a:off x="1257300" y="3382566"/>
            <a:ext cx="32575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pPr>
            <a:r>
              <a:rPr lang="en-US" sz="2100" b="1">
                <a:solidFill>
                  <a:srgbClr val="0000FF"/>
                </a:solidFill>
                <a:latin typeface="Times New Roman" panose="02020603050405020304" pitchFamily="18" charset="0"/>
              </a:rPr>
              <a:t>Vi khuẩn chi</a:t>
            </a:r>
            <a:r>
              <a:rPr lang="en-US" sz="2100" b="1" i="1">
                <a:solidFill>
                  <a:srgbClr val="0000FF"/>
                </a:solidFill>
                <a:latin typeface="Times New Roman" panose="02020603050405020304" pitchFamily="18" charset="0"/>
              </a:rPr>
              <a:t> Rhizobium </a:t>
            </a:r>
            <a:endParaRPr lang="en-US" sz="2100">
              <a:solidFill>
                <a:srgbClr val="0000FF"/>
              </a:solidFill>
              <a:latin typeface="Times New Roman" panose="02020603050405020304" pitchFamily="18" charset="0"/>
            </a:endParaRPr>
          </a:p>
        </p:txBody>
      </p:sp>
      <p:sp>
        <p:nvSpPr>
          <p:cNvPr id="17427" name="Text Box 19"/>
          <p:cNvSpPr txBox="1">
            <a:spLocks noChangeArrowheads="1"/>
          </p:cNvSpPr>
          <p:nvPr/>
        </p:nvSpPr>
        <p:spPr bwMode="auto">
          <a:xfrm>
            <a:off x="1371600" y="3943350"/>
            <a:ext cx="6400800" cy="738664"/>
          </a:xfrm>
          <a:prstGeom prst="rect">
            <a:avLst/>
          </a:prstGeom>
          <a:solidFill>
            <a:srgbClr val="FFFF99"/>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b="1">
                <a:solidFill>
                  <a:srgbClr val="990000"/>
                </a:solidFill>
                <a:latin typeface="Times New Roman" panose="02020603050405020304" pitchFamily="18" charset="0"/>
              </a:rPr>
              <a:t>* Vì sao các vi sinh vật sống tự do và sống cộng sinh có khả năng cố định được nitơ phân tử thành NH</a:t>
            </a:r>
            <a:r>
              <a:rPr lang="en-US" sz="2100" b="1" baseline="-25000">
                <a:solidFill>
                  <a:srgbClr val="990000"/>
                </a:solidFill>
                <a:latin typeface="Times New Roman" panose="02020603050405020304" pitchFamily="18" charset="0"/>
              </a:rPr>
              <a:t>3</a:t>
            </a:r>
            <a:r>
              <a:rPr lang="en-US" sz="2100" b="1">
                <a:solidFill>
                  <a:srgbClr val="990000"/>
                </a:solidFill>
                <a:latin typeface="Times New Roman" panose="02020603050405020304" pitchFamily="18" charset="0"/>
              </a:rPr>
              <a:t> ?</a:t>
            </a:r>
          </a:p>
        </p:txBody>
      </p:sp>
    </p:spTree>
    <p:extLst>
      <p:ext uri="{BB962C8B-B14F-4D97-AF65-F5344CB8AC3E}">
        <p14:creationId xmlns:p14="http://schemas.microsoft.com/office/powerpoint/2010/main" val="2393869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500"/>
                                        <p:tgtEl>
                                          <p:spTgt spid="17411"/>
                                        </p:tgtEl>
                                      </p:cBhvr>
                                    </p:animEffect>
                                  </p:childTnLst>
                                </p:cTn>
                              </p:par>
                              <p:par>
                                <p:cTn id="8" presetID="4" presetClass="entr" presetSubtype="16" fill="hold" nodeType="withEffect">
                                  <p:stCondLst>
                                    <p:cond delay="0"/>
                                  </p:stCondLst>
                                  <p:childTnLst>
                                    <p:set>
                                      <p:cBhvr>
                                        <p:cTn id="9" dur="1" fill="hold">
                                          <p:stCondLst>
                                            <p:cond delay="0"/>
                                          </p:stCondLst>
                                        </p:cTn>
                                        <p:tgtEl>
                                          <p:spTgt spid="17428"/>
                                        </p:tgtEl>
                                        <p:attrNameLst>
                                          <p:attrName>style.visibility</p:attrName>
                                        </p:attrNameLst>
                                      </p:cBhvr>
                                      <p:to>
                                        <p:strVal val="visible"/>
                                      </p:to>
                                    </p:set>
                                    <p:animEffect transition="in" filter="box(in)">
                                      <p:cBhvr>
                                        <p:cTn id="10" dur="500"/>
                                        <p:tgtEl>
                                          <p:spTgt spid="1742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box(in)">
                                      <p:cBhvr>
                                        <p:cTn id="13" dur="500"/>
                                        <p:tgtEl>
                                          <p:spTgt spid="174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27"/>
                                        </p:tgtEl>
                                        <p:attrNameLst>
                                          <p:attrName>style.visibility</p:attrName>
                                        </p:attrNameLst>
                                      </p:cBhvr>
                                      <p:to>
                                        <p:strVal val="visible"/>
                                      </p:to>
                                    </p:set>
                                    <p:anim calcmode="lin" valueType="num">
                                      <p:cBhvr additive="base">
                                        <p:cTn id="18" dur="500" fill="hold"/>
                                        <p:tgtEl>
                                          <p:spTgt spid="17427"/>
                                        </p:tgtEl>
                                        <p:attrNameLst>
                                          <p:attrName>ppt_x</p:attrName>
                                        </p:attrNameLst>
                                      </p:cBhvr>
                                      <p:tavLst>
                                        <p:tav tm="0">
                                          <p:val>
                                            <p:strVal val="#ppt_x"/>
                                          </p:val>
                                        </p:tav>
                                        <p:tav tm="100000">
                                          <p:val>
                                            <p:strVal val="#ppt_x"/>
                                          </p:val>
                                        </p:tav>
                                      </p:tavLst>
                                    </p:anim>
                                    <p:anim calcmode="lin" valueType="num">
                                      <p:cBhvr additive="base">
                                        <p:cTn id="19" dur="500" fill="hold"/>
                                        <p:tgtEl>
                                          <p:spTgt spid="17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5" grpId="0"/>
      <p:bldP spid="174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dirty="0">
                <a:solidFill>
                  <a:srgbClr val="FF0000"/>
                </a:solidFill>
              </a:rPr>
              <a:t>Vi </a:t>
            </a:r>
            <a:r>
              <a:rPr lang="en-US" dirty="0" err="1">
                <a:solidFill>
                  <a:srgbClr val="FF0000"/>
                </a:solidFill>
              </a:rPr>
              <a:t>sinh</a:t>
            </a:r>
            <a:r>
              <a:rPr lang="en-US" dirty="0">
                <a:solidFill>
                  <a:srgbClr val="FF0000"/>
                </a:solidFill>
              </a:rPr>
              <a:t> </a:t>
            </a:r>
            <a:r>
              <a:rPr lang="en-US" dirty="0" err="1">
                <a:solidFill>
                  <a:srgbClr val="FF0000"/>
                </a:solidFill>
              </a:rPr>
              <a:t>vật</a:t>
            </a:r>
            <a:r>
              <a:rPr lang="en-US" dirty="0">
                <a:solidFill>
                  <a:srgbClr val="FF0000"/>
                </a:solidFill>
              </a:rPr>
              <a:t> </a:t>
            </a:r>
            <a:r>
              <a:rPr lang="en-US" dirty="0" err="1">
                <a:solidFill>
                  <a:srgbClr val="FF0000"/>
                </a:solidFill>
              </a:rPr>
              <a:t>amôn</a:t>
            </a:r>
            <a:r>
              <a:rPr lang="en-US" dirty="0">
                <a:solidFill>
                  <a:srgbClr val="FF0000"/>
                </a:solidFill>
              </a:rPr>
              <a:t> </a:t>
            </a:r>
            <a:r>
              <a:rPr lang="en-US" dirty="0" err="1">
                <a:solidFill>
                  <a:srgbClr val="FF0000"/>
                </a:solidFill>
              </a:rPr>
              <a:t>hóa</a:t>
            </a:r>
            <a:endParaRPr lang="en-SG" dirty="0">
              <a:solidFill>
                <a:srgbClr val="FF0000"/>
              </a:solidFill>
            </a:endParaRPr>
          </a:p>
        </p:txBody>
      </p:sp>
      <p:sp>
        <p:nvSpPr>
          <p:cNvPr id="10243" name="Content Placeholder 2"/>
          <p:cNvSpPr>
            <a:spLocks noGrp="1"/>
          </p:cNvSpPr>
          <p:nvPr>
            <p:ph idx="1"/>
          </p:nvPr>
        </p:nvSpPr>
        <p:spPr/>
        <p:txBody>
          <a:bodyPr/>
          <a:lstStyle/>
          <a:p>
            <a:pPr marL="0" indent="0">
              <a:buNone/>
            </a:pPr>
            <a:r>
              <a:rPr lang="en-US" dirty="0"/>
              <a:t>Vi </a:t>
            </a:r>
            <a:r>
              <a:rPr lang="en-US" dirty="0" err="1"/>
              <a:t>khuẩn</a:t>
            </a:r>
            <a:r>
              <a:rPr lang="en-US" dirty="0"/>
              <a:t>: </a:t>
            </a:r>
            <a:r>
              <a:rPr lang="en-US" i="1" dirty="0"/>
              <a:t>Bacillus</a:t>
            </a:r>
          </a:p>
        </p:txBody>
      </p:sp>
      <p:pic>
        <p:nvPicPr>
          <p:cNvPr id="10244" name="Picture 5" descr="Bacillus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962150"/>
            <a:ext cx="5191125" cy="276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15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algn="ctr"/>
            <a:r>
              <a:rPr lang="en-US" b="1">
                <a:solidFill>
                  <a:srgbClr val="FF0000"/>
                </a:solidFill>
              </a:rPr>
              <a:t>Vi sinh vật amôn hóa</a:t>
            </a:r>
            <a:endParaRPr lang="en-SG" b="1">
              <a:solidFill>
                <a:srgbClr val="FF0000"/>
              </a:solidFill>
            </a:endParaRPr>
          </a:p>
        </p:txBody>
      </p:sp>
      <p:sp>
        <p:nvSpPr>
          <p:cNvPr id="12291" name="Content Placeholder 2"/>
          <p:cNvSpPr>
            <a:spLocks noGrp="1"/>
          </p:cNvSpPr>
          <p:nvPr>
            <p:ph idx="4294967295"/>
          </p:nvPr>
        </p:nvSpPr>
        <p:spPr/>
        <p:txBody>
          <a:bodyPr/>
          <a:lstStyle/>
          <a:p>
            <a:pPr marL="0" indent="0">
              <a:buNone/>
            </a:pPr>
            <a:r>
              <a:rPr lang="en-US" dirty="0" err="1"/>
              <a:t>Xạ</a:t>
            </a:r>
            <a:r>
              <a:rPr lang="en-US" dirty="0"/>
              <a:t> </a:t>
            </a:r>
            <a:r>
              <a:rPr lang="en-US" dirty="0" err="1"/>
              <a:t>khuẩn</a:t>
            </a:r>
            <a:endParaRPr lang="en-SG" dirty="0"/>
          </a:p>
        </p:txBody>
      </p:sp>
      <p:pic>
        <p:nvPicPr>
          <p:cNvPr id="12293" name="Picture 8" descr="sulf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24087"/>
            <a:ext cx="32766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descr="actinimy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24087"/>
            <a:ext cx="3219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12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1592029"/>
            <a:ext cx="8229600" cy="3394472"/>
          </a:xfrm>
        </p:spPr>
        <p:txBody>
          <a:bodyPr/>
          <a:lstStyle/>
          <a:p>
            <a:pPr algn="ctr">
              <a:buFont typeface="Wingdings" pitchFamily="2" charset="2"/>
              <a:buNone/>
            </a:pPr>
            <a:endParaRPr lang="en-US" baseline="30000" dirty="0"/>
          </a:p>
          <a:p>
            <a:endParaRPr lang="en-SG" dirty="0"/>
          </a:p>
        </p:txBody>
      </p:sp>
      <p:pic>
        <p:nvPicPr>
          <p:cNvPr id="14342" name="Picture 4" descr="F:\nitrosomo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6" y="1420578"/>
            <a:ext cx="433647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79282" y="4325325"/>
            <a:ext cx="2362200" cy="653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i="1" dirty="0" err="1"/>
              <a:t>Nitrosomonas</a:t>
            </a:r>
            <a:endParaRPr lang="en-US" sz="2800" b="1" i="1" dirty="0"/>
          </a:p>
        </p:txBody>
      </p:sp>
      <p:sp>
        <p:nvSpPr>
          <p:cNvPr id="9" name="Rectangle 8"/>
          <p:cNvSpPr/>
          <p:nvPr/>
        </p:nvSpPr>
        <p:spPr>
          <a:xfrm>
            <a:off x="6172200" y="4356497"/>
            <a:ext cx="2362200" cy="653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i="1" dirty="0" err="1"/>
              <a:t>Nitrobacter</a:t>
            </a:r>
            <a:endParaRPr lang="en-US" sz="28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047858"/>
            <a:ext cx="3492500" cy="3267075"/>
          </a:xfrm>
          <a:prstGeom prst="rect">
            <a:avLst/>
          </a:prstGeom>
        </p:spPr>
      </p:pic>
      <p:sp>
        <p:nvSpPr>
          <p:cNvPr id="12" name="Rectangle 11"/>
          <p:cNvSpPr/>
          <p:nvPr/>
        </p:nvSpPr>
        <p:spPr>
          <a:xfrm>
            <a:off x="1447800" y="2328"/>
            <a:ext cx="5410200" cy="653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a:solidFill>
                  <a:srgbClr val="FF0000"/>
                </a:solidFill>
              </a:rPr>
              <a:t>Vi </a:t>
            </a:r>
            <a:r>
              <a:rPr lang="en-US" sz="4000" b="1" dirty="0" err="1">
                <a:solidFill>
                  <a:srgbClr val="FF0000"/>
                </a:solidFill>
              </a:rPr>
              <a:t>khuẩn</a:t>
            </a:r>
            <a:r>
              <a:rPr lang="en-US" sz="4000" b="1" dirty="0">
                <a:solidFill>
                  <a:srgbClr val="FF0000"/>
                </a:solidFill>
              </a:rPr>
              <a:t> </a:t>
            </a:r>
            <a:r>
              <a:rPr lang="en-US" sz="4000" b="1" dirty="0" err="1">
                <a:solidFill>
                  <a:srgbClr val="FF0000"/>
                </a:solidFill>
              </a:rPr>
              <a:t>nitrat</a:t>
            </a:r>
            <a:r>
              <a:rPr lang="en-US" sz="4000" b="1" dirty="0">
                <a:solidFill>
                  <a:srgbClr val="FF0000"/>
                </a:solidFill>
              </a:rPr>
              <a:t> </a:t>
            </a:r>
            <a:r>
              <a:rPr lang="en-US" sz="4000" b="1" dirty="0" err="1">
                <a:solidFill>
                  <a:srgbClr val="FF0000"/>
                </a:solidFill>
              </a:rPr>
              <a:t>hóa</a:t>
            </a:r>
            <a:endParaRPr lang="en-US" sz="4000" b="1" dirty="0">
              <a:solidFill>
                <a:srgbClr val="FF0000"/>
              </a:solidFill>
            </a:endParaRPr>
          </a:p>
        </p:txBody>
      </p:sp>
    </p:spTree>
    <p:extLst>
      <p:ext uri="{BB962C8B-B14F-4D97-AF65-F5344CB8AC3E}">
        <p14:creationId xmlns:p14="http://schemas.microsoft.com/office/powerpoint/2010/main" val="135988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943350"/>
            <a:ext cx="2362200" cy="3268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Vi </a:t>
            </a:r>
            <a:r>
              <a:rPr lang="en-US" sz="2800" b="1" dirty="0" err="1"/>
              <a:t>khuẩn</a:t>
            </a:r>
            <a:r>
              <a:rPr lang="en-US" sz="2800" b="1" dirty="0"/>
              <a:t> lam</a:t>
            </a:r>
          </a:p>
        </p:txBody>
      </p:sp>
      <p:pic>
        <p:nvPicPr>
          <p:cNvPr id="5" name="Picture 8" descr="27-11x1-Cyano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57350"/>
            <a:ext cx="4317212"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114300"/>
            <a:ext cx="8229600" cy="514350"/>
          </a:xfrm>
        </p:spPr>
        <p:txBody>
          <a:bodyPr>
            <a:normAutofit fontScale="90000"/>
          </a:bodyPr>
          <a:lstStyle/>
          <a:p>
            <a:pPr algn="ctr"/>
            <a:r>
              <a:rPr lang="en-US" dirty="0">
                <a:solidFill>
                  <a:srgbClr val="FF0000"/>
                </a:solidFill>
              </a:rPr>
              <a:t>Vi </a:t>
            </a:r>
            <a:r>
              <a:rPr lang="en-US" dirty="0" err="1">
                <a:solidFill>
                  <a:srgbClr val="FF0000"/>
                </a:solidFill>
              </a:rPr>
              <a:t>sinh</a:t>
            </a:r>
            <a:r>
              <a:rPr lang="en-US" dirty="0">
                <a:solidFill>
                  <a:srgbClr val="FF0000"/>
                </a:solidFill>
              </a:rPr>
              <a:t> </a:t>
            </a:r>
            <a:r>
              <a:rPr lang="en-US" dirty="0" err="1">
                <a:solidFill>
                  <a:srgbClr val="FF0000"/>
                </a:solidFill>
              </a:rPr>
              <a:t>vật</a:t>
            </a:r>
            <a:r>
              <a:rPr lang="en-US" dirty="0">
                <a:solidFill>
                  <a:srgbClr val="FF0000"/>
                </a:solidFill>
              </a:rPr>
              <a:t> </a:t>
            </a:r>
            <a:r>
              <a:rPr lang="en-US" dirty="0" err="1">
                <a:solidFill>
                  <a:srgbClr val="FF0000"/>
                </a:solidFill>
              </a:rPr>
              <a:t>cố</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nito</a:t>
            </a:r>
            <a:endParaRPr lang="en-SG" dirty="0">
              <a:solidFill>
                <a:srgbClr val="FF0000"/>
              </a:solidFill>
            </a:endParaRPr>
          </a:p>
        </p:txBody>
      </p:sp>
      <p:pic>
        <p:nvPicPr>
          <p:cNvPr id="7" name="Picture 8" descr="Clostridium%20botuli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57350"/>
            <a:ext cx="3810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181600" y="3959424"/>
            <a:ext cx="2362200" cy="3268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i="1" dirty="0"/>
              <a:t>Clostridium</a:t>
            </a:r>
          </a:p>
        </p:txBody>
      </p:sp>
      <p:sp>
        <p:nvSpPr>
          <p:cNvPr id="13" name="Rectangle 12"/>
          <p:cNvSpPr/>
          <p:nvPr/>
        </p:nvSpPr>
        <p:spPr>
          <a:xfrm>
            <a:off x="304800" y="914400"/>
            <a:ext cx="4876800" cy="3268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Vi </a:t>
            </a:r>
            <a:r>
              <a:rPr lang="en-US" sz="2800" b="1" dirty="0" err="1"/>
              <a:t>sinh</a:t>
            </a:r>
            <a:r>
              <a:rPr lang="en-US" sz="2800" b="1" dirty="0"/>
              <a:t> </a:t>
            </a:r>
            <a:r>
              <a:rPr lang="en-US" sz="2800" b="1" dirty="0" err="1"/>
              <a:t>vật</a:t>
            </a:r>
            <a:r>
              <a:rPr lang="en-US" sz="2800" b="1" dirty="0"/>
              <a:t> </a:t>
            </a:r>
            <a:r>
              <a:rPr lang="en-US" sz="2800" b="1" dirty="0" err="1"/>
              <a:t>sống</a:t>
            </a:r>
            <a:r>
              <a:rPr lang="en-US" sz="2800" b="1" dirty="0"/>
              <a:t> </a:t>
            </a:r>
            <a:r>
              <a:rPr lang="en-US" sz="2800" b="1" dirty="0" err="1"/>
              <a:t>tự</a:t>
            </a:r>
            <a:r>
              <a:rPr lang="en-US" sz="2800" b="1" dirty="0"/>
              <a:t> do</a:t>
            </a:r>
          </a:p>
        </p:txBody>
      </p:sp>
    </p:spTree>
    <p:extLst>
      <p:ext uri="{BB962C8B-B14F-4D97-AF65-F5344CB8AC3E}">
        <p14:creationId xmlns:p14="http://schemas.microsoft.com/office/powerpoint/2010/main" val="208185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038350"/>
            <a:ext cx="2976563" cy="2976563"/>
          </a:xfrm>
          <a:prstGeom prst="rect">
            <a:avLst/>
          </a:prstGeom>
        </p:spPr>
      </p:pic>
    </p:spTree>
    <p:extLst>
      <p:ext uri="{BB962C8B-B14F-4D97-AF65-F5344CB8AC3E}">
        <p14:creationId xmlns:p14="http://schemas.microsoft.com/office/powerpoint/2010/main" val="3059393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14300"/>
            <a:ext cx="8229600" cy="514350"/>
          </a:xfrm>
        </p:spPr>
        <p:txBody>
          <a:bodyPr>
            <a:normAutofit fontScale="90000"/>
          </a:bodyPr>
          <a:lstStyle/>
          <a:p>
            <a:pPr algn="ctr"/>
            <a:r>
              <a:rPr lang="en-US" dirty="0">
                <a:solidFill>
                  <a:srgbClr val="FF0000"/>
                </a:solidFill>
              </a:rPr>
              <a:t>Vi </a:t>
            </a:r>
            <a:r>
              <a:rPr lang="en-US" dirty="0" err="1">
                <a:solidFill>
                  <a:srgbClr val="FF0000"/>
                </a:solidFill>
              </a:rPr>
              <a:t>sinh</a:t>
            </a:r>
            <a:r>
              <a:rPr lang="en-US" dirty="0">
                <a:solidFill>
                  <a:srgbClr val="FF0000"/>
                </a:solidFill>
              </a:rPr>
              <a:t> </a:t>
            </a:r>
            <a:r>
              <a:rPr lang="en-US" dirty="0" err="1">
                <a:solidFill>
                  <a:srgbClr val="FF0000"/>
                </a:solidFill>
              </a:rPr>
              <a:t>vật</a:t>
            </a:r>
            <a:r>
              <a:rPr lang="en-US" dirty="0">
                <a:solidFill>
                  <a:srgbClr val="FF0000"/>
                </a:solidFill>
              </a:rPr>
              <a:t> </a:t>
            </a:r>
            <a:r>
              <a:rPr lang="en-US" dirty="0" err="1">
                <a:solidFill>
                  <a:srgbClr val="FF0000"/>
                </a:solidFill>
              </a:rPr>
              <a:t>cố</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nito</a:t>
            </a:r>
            <a:endParaRPr lang="en-SG" dirty="0">
              <a:solidFill>
                <a:srgbClr val="FF0000"/>
              </a:solidFill>
            </a:endParaRPr>
          </a:p>
        </p:txBody>
      </p:sp>
      <p:sp>
        <p:nvSpPr>
          <p:cNvPr id="13" name="Rectangle 12"/>
          <p:cNvSpPr/>
          <p:nvPr/>
        </p:nvSpPr>
        <p:spPr>
          <a:xfrm>
            <a:off x="304800" y="914400"/>
            <a:ext cx="4876800" cy="3268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Vi </a:t>
            </a:r>
            <a:r>
              <a:rPr lang="en-US" sz="2800" b="1" dirty="0" err="1"/>
              <a:t>sinh</a:t>
            </a:r>
            <a:r>
              <a:rPr lang="en-US" sz="2800" b="1" dirty="0"/>
              <a:t> </a:t>
            </a:r>
            <a:r>
              <a:rPr lang="en-US" sz="2800" b="1" dirty="0" err="1"/>
              <a:t>vật</a:t>
            </a:r>
            <a:r>
              <a:rPr lang="en-US" sz="2800" b="1" dirty="0"/>
              <a:t> </a:t>
            </a:r>
            <a:r>
              <a:rPr lang="en-US" sz="2800" b="1" dirty="0" err="1"/>
              <a:t>sống</a:t>
            </a:r>
            <a:r>
              <a:rPr lang="en-US" sz="2800" b="1" dirty="0"/>
              <a:t> </a:t>
            </a:r>
            <a:r>
              <a:rPr lang="en-US" sz="2800" b="1" dirty="0" err="1"/>
              <a:t>cộng</a:t>
            </a:r>
            <a:r>
              <a:rPr lang="en-US" sz="2800" b="1" dirty="0"/>
              <a:t> </a:t>
            </a:r>
            <a:r>
              <a:rPr lang="en-US" sz="2800" b="1" dirty="0" err="1"/>
              <a:t>sinh</a:t>
            </a:r>
            <a:endParaRPr lang="en-US" sz="2800" b="1" dirty="0"/>
          </a:p>
        </p:txBody>
      </p:sp>
      <p:pic>
        <p:nvPicPr>
          <p:cNvPr id="9" name="Picture 9" descr="image?id=6538&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00" y="1657350"/>
            <a:ext cx="60833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21694"/>
            <a:ext cx="2305050" cy="16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4057650"/>
            <a:ext cx="2057400" cy="523220"/>
          </a:xfrm>
          <a:prstGeom prst="rect">
            <a:avLst/>
          </a:prstGeom>
          <a:noFill/>
        </p:spPr>
        <p:txBody>
          <a:bodyPr wrap="square" rtlCol="0">
            <a:spAutoFit/>
          </a:bodyPr>
          <a:lstStyle/>
          <a:p>
            <a:r>
              <a:rPr lang="vi-VN" sz="2800" b="1" i="1" dirty="0"/>
              <a:t>Rhizobium</a:t>
            </a:r>
          </a:p>
        </p:txBody>
      </p:sp>
    </p:spTree>
    <p:extLst>
      <p:ext uri="{BB962C8B-B14F-4D97-AF65-F5344CB8AC3E}">
        <p14:creationId xmlns:p14="http://schemas.microsoft.com/office/powerpoint/2010/main" val="130532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dirty="0">
                <a:solidFill>
                  <a:srgbClr val="FF0000"/>
                </a:solidFill>
              </a:rPr>
              <a:t>Vi </a:t>
            </a:r>
            <a:r>
              <a:rPr lang="en-US" dirty="0" err="1">
                <a:solidFill>
                  <a:srgbClr val="FF0000"/>
                </a:solidFill>
              </a:rPr>
              <a:t>khuẩn</a:t>
            </a:r>
            <a:r>
              <a:rPr lang="en-US" dirty="0">
                <a:solidFill>
                  <a:srgbClr val="FF0000"/>
                </a:solidFill>
              </a:rPr>
              <a:t> </a:t>
            </a:r>
            <a:r>
              <a:rPr lang="en-US" dirty="0" err="1">
                <a:solidFill>
                  <a:srgbClr val="FF0000"/>
                </a:solidFill>
              </a:rPr>
              <a:t>phản</a:t>
            </a:r>
            <a:r>
              <a:rPr lang="en-US" dirty="0">
                <a:solidFill>
                  <a:srgbClr val="FF0000"/>
                </a:solidFill>
              </a:rPr>
              <a:t> </a:t>
            </a:r>
            <a:r>
              <a:rPr lang="en-US" dirty="0" err="1">
                <a:solidFill>
                  <a:srgbClr val="FF0000"/>
                </a:solidFill>
              </a:rPr>
              <a:t>nitrat</a:t>
            </a:r>
            <a:r>
              <a:rPr lang="en-US" dirty="0">
                <a:solidFill>
                  <a:srgbClr val="FF0000"/>
                </a:solidFill>
              </a:rPr>
              <a:t> </a:t>
            </a:r>
            <a:r>
              <a:rPr lang="en-US" dirty="0" err="1">
                <a:solidFill>
                  <a:srgbClr val="FF0000"/>
                </a:solidFill>
              </a:rPr>
              <a:t>hóa</a:t>
            </a:r>
            <a:endParaRPr lang="en-SG"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 y="1543050"/>
            <a:ext cx="4396154" cy="2057400"/>
          </a:xfrm>
          <a:prstGeom prst="rect">
            <a:avLst/>
          </a:prstGeom>
        </p:spPr>
      </p:pic>
      <p:sp>
        <p:nvSpPr>
          <p:cNvPr id="8" name="Rectangle 7"/>
          <p:cNvSpPr/>
          <p:nvPr/>
        </p:nvSpPr>
        <p:spPr>
          <a:xfrm>
            <a:off x="1079282" y="3933447"/>
            <a:ext cx="2362200" cy="653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i="1" dirty="0" err="1"/>
              <a:t>Pseudomonasdenitrificans</a:t>
            </a:r>
            <a:r>
              <a:rPr lang="en-US" sz="2800" b="1" i="1"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57300"/>
            <a:ext cx="3276600" cy="2457450"/>
          </a:xfrm>
          <a:prstGeom prst="rect">
            <a:avLst/>
          </a:prstGeom>
        </p:spPr>
      </p:pic>
      <p:sp>
        <p:nvSpPr>
          <p:cNvPr id="10" name="Rectangle 9"/>
          <p:cNvSpPr/>
          <p:nvPr/>
        </p:nvSpPr>
        <p:spPr>
          <a:xfrm>
            <a:off x="5715000" y="3969327"/>
            <a:ext cx="2362200" cy="653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i="1" dirty="0"/>
              <a:t>Micrococcus </a:t>
            </a:r>
            <a:r>
              <a:rPr lang="en-US" sz="2800" b="1" i="1" dirty="0" err="1"/>
              <a:t>denitrificans</a:t>
            </a:r>
            <a:endParaRPr lang="en-US" sz="2800" b="1" i="1" dirty="0"/>
          </a:p>
        </p:txBody>
      </p:sp>
    </p:spTree>
    <p:extLst>
      <p:ext uri="{BB962C8B-B14F-4D97-AF65-F5344CB8AC3E}">
        <p14:creationId xmlns:p14="http://schemas.microsoft.com/office/powerpoint/2010/main" val="81352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á»t sá» lÆ°u Ã½ khi bÃ³n phÃ¢n cho cÃ¢y tr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90550"/>
            <a:ext cx="6896100" cy="44228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0782"/>
            <a:ext cx="9144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dirty="0">
                <a:solidFill>
                  <a:srgbClr val="FF0000"/>
                </a:solidFill>
              </a:rPr>
              <a:t>V/ </a:t>
            </a:r>
            <a:r>
              <a:rPr lang="en-US" sz="2800" b="1" dirty="0" err="1">
                <a:solidFill>
                  <a:srgbClr val="FF0000"/>
                </a:solidFill>
              </a:rPr>
              <a:t>Phân</a:t>
            </a:r>
            <a:r>
              <a:rPr lang="en-US" sz="2800" b="1" dirty="0">
                <a:solidFill>
                  <a:srgbClr val="FF0000"/>
                </a:solidFill>
              </a:rPr>
              <a:t> </a:t>
            </a:r>
            <a:r>
              <a:rPr lang="en-US" sz="2800" b="1" dirty="0" err="1">
                <a:solidFill>
                  <a:srgbClr val="FF0000"/>
                </a:solidFill>
              </a:rPr>
              <a:t>bón</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năng</a:t>
            </a:r>
            <a:r>
              <a:rPr lang="en-US" sz="2800" b="1" dirty="0">
                <a:solidFill>
                  <a:srgbClr val="FF0000"/>
                </a:solidFill>
              </a:rPr>
              <a:t> </a:t>
            </a:r>
            <a:r>
              <a:rPr lang="en-US" sz="2800" b="1" dirty="0" err="1">
                <a:solidFill>
                  <a:srgbClr val="FF0000"/>
                </a:solidFill>
              </a:rPr>
              <a:t>suất</a:t>
            </a:r>
            <a:r>
              <a:rPr lang="en-US" sz="2800" b="1" dirty="0">
                <a:solidFill>
                  <a:srgbClr val="FF0000"/>
                </a:solidFill>
              </a:rPr>
              <a:t> </a:t>
            </a:r>
            <a:r>
              <a:rPr lang="en-US" sz="2800" b="1" dirty="0" err="1">
                <a:solidFill>
                  <a:srgbClr val="FF0000"/>
                </a:solidFill>
              </a:rPr>
              <a:t>cây</a:t>
            </a:r>
            <a:r>
              <a:rPr lang="en-US" sz="2800" b="1" dirty="0">
                <a:solidFill>
                  <a:srgbClr val="FF0000"/>
                </a:solidFill>
              </a:rPr>
              <a:t> </a:t>
            </a:r>
            <a:r>
              <a:rPr lang="en-US" sz="2800" b="1" dirty="0" err="1">
                <a:solidFill>
                  <a:srgbClr val="FF0000"/>
                </a:solidFill>
              </a:rPr>
              <a:t>trồng</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môi</a:t>
            </a:r>
            <a:r>
              <a:rPr lang="en-US" sz="2800" b="1" dirty="0">
                <a:solidFill>
                  <a:srgbClr val="FF0000"/>
                </a:solidFill>
              </a:rPr>
              <a:t> </a:t>
            </a:r>
            <a:r>
              <a:rPr lang="en-US" sz="2800" b="1" dirty="0" err="1">
                <a:solidFill>
                  <a:srgbClr val="FF0000"/>
                </a:solidFill>
              </a:rPr>
              <a:t>trường</a:t>
            </a:r>
            <a:endParaRPr lang="en-US" sz="2800" b="1" dirty="0">
              <a:solidFill>
                <a:srgbClr val="FF0000"/>
              </a:solidFill>
            </a:endParaRPr>
          </a:p>
        </p:txBody>
      </p:sp>
      <p:sp>
        <p:nvSpPr>
          <p:cNvPr id="4" name="Freeform 3"/>
          <p:cNvSpPr/>
          <p:nvPr/>
        </p:nvSpPr>
        <p:spPr>
          <a:xfrm>
            <a:off x="3657600" y="590550"/>
            <a:ext cx="2057400" cy="981229"/>
          </a:xfrm>
          <a:custGeom>
            <a:avLst/>
            <a:gdLst>
              <a:gd name="connsiteX0" fmla="*/ 0 w 1725516"/>
              <a:gd name="connsiteY0" fmla="*/ 914095 h 1828190"/>
              <a:gd name="connsiteX1" fmla="*/ 862758 w 1725516"/>
              <a:gd name="connsiteY1" fmla="*/ 0 h 1828190"/>
              <a:gd name="connsiteX2" fmla="*/ 1725516 w 1725516"/>
              <a:gd name="connsiteY2" fmla="*/ 914095 h 1828190"/>
              <a:gd name="connsiteX3" fmla="*/ 862758 w 1725516"/>
              <a:gd name="connsiteY3" fmla="*/ 1828190 h 1828190"/>
              <a:gd name="connsiteX4" fmla="*/ 0 w 1725516"/>
              <a:gd name="connsiteY4" fmla="*/ 914095 h 1828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516" h="1828190">
                <a:moveTo>
                  <a:pt x="0" y="914095"/>
                </a:moveTo>
                <a:cubicBezTo>
                  <a:pt x="0" y="409254"/>
                  <a:pt x="386270" y="0"/>
                  <a:pt x="862758" y="0"/>
                </a:cubicBezTo>
                <a:cubicBezTo>
                  <a:pt x="1339246" y="0"/>
                  <a:pt x="1725516" y="409254"/>
                  <a:pt x="1725516" y="914095"/>
                </a:cubicBezTo>
                <a:cubicBezTo>
                  <a:pt x="1725516" y="1418936"/>
                  <a:pt x="1339246" y="1828190"/>
                  <a:pt x="862758" y="1828190"/>
                </a:cubicBezTo>
                <a:cubicBezTo>
                  <a:pt x="386270" y="1828190"/>
                  <a:pt x="0" y="1418936"/>
                  <a:pt x="0" y="914095"/>
                </a:cubicBezTo>
                <a:close/>
              </a:path>
            </a:pathLst>
          </a:custGeom>
          <a:solidFill>
            <a:schemeClr val="accent4">
              <a:lumMod val="40000"/>
              <a:lumOff val="60000"/>
            </a:schemeClr>
          </a:solidFill>
          <a:ln>
            <a:noFill/>
          </a:ln>
        </p:spPr>
        <p:style>
          <a:lnRef idx="2">
            <a:scrgbClr r="0" g="0" b="0"/>
          </a:lnRef>
          <a:fillRef idx="1">
            <a:scrgbClr r="0" g="0" b="0"/>
          </a:fillRef>
          <a:effectRef idx="0">
            <a:schemeClr val="accent5">
              <a:hueOff val="-9933876"/>
              <a:satOff val="39811"/>
              <a:lumOff val="8628"/>
              <a:alphaOff val="0"/>
            </a:schemeClr>
          </a:effectRef>
          <a:fontRef idx="minor">
            <a:schemeClr val="lt1"/>
          </a:fontRef>
        </p:style>
        <p:txBody>
          <a:bodyPr spcFirstLastPara="0" vert="horz" wrap="square" lIns="283176" tIns="298212" rIns="283176" bIns="298212" numCol="1" spcCol="1270" anchor="ctr" anchorCtr="0">
            <a:noAutofit/>
          </a:bodyPr>
          <a:lstStyle/>
          <a:p>
            <a:pPr lvl="0" algn="ctr" defTabSz="1066800">
              <a:lnSpc>
                <a:spcPct val="90000"/>
              </a:lnSpc>
              <a:spcBef>
                <a:spcPct val="0"/>
              </a:spcBef>
              <a:spcAft>
                <a:spcPct val="35000"/>
              </a:spcAft>
            </a:pPr>
            <a:r>
              <a:rPr lang="en-US" sz="2400" i="1" dirty="0" err="1">
                <a:solidFill>
                  <a:srgbClr val="FF0000"/>
                </a:solidFill>
                <a:latin typeface="Times New Roman" panose="02020603050405020304" pitchFamily="18" charset="0"/>
                <a:cs typeface="Times New Roman" panose="02020603050405020304" pitchFamily="18" charset="0"/>
              </a:rPr>
              <a:t>Đặc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điểm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đất</a:t>
            </a:r>
            <a:endParaRPr lang="en-US" sz="2400" i="1" kern="1200" dirty="0">
              <a:solidFill>
                <a:srgbClr val="FF0000"/>
              </a:solidFill>
              <a:latin typeface="Times New Roman" panose="02020603050405020304" pitchFamily="18" charset="0"/>
              <a:cs typeface="Times New Roman" panose="02020603050405020304" pitchFamily="18" charset="0"/>
            </a:endParaRPr>
          </a:p>
        </p:txBody>
      </p:sp>
      <p:sp>
        <p:nvSpPr>
          <p:cNvPr id="5" name="Freeform 4"/>
          <p:cNvSpPr/>
          <p:nvPr/>
        </p:nvSpPr>
        <p:spPr>
          <a:xfrm rot="5400000">
            <a:off x="4476809" y="1676341"/>
            <a:ext cx="342782" cy="152400"/>
          </a:xfrm>
          <a:custGeom>
            <a:avLst/>
            <a:gdLst>
              <a:gd name="connsiteX0" fmla="*/ 0 w 258973"/>
              <a:gd name="connsiteY0" fmla="*/ 86387 h 431934"/>
              <a:gd name="connsiteX1" fmla="*/ 129487 w 258973"/>
              <a:gd name="connsiteY1" fmla="*/ 86387 h 431934"/>
              <a:gd name="connsiteX2" fmla="*/ 129487 w 258973"/>
              <a:gd name="connsiteY2" fmla="*/ 0 h 431934"/>
              <a:gd name="connsiteX3" fmla="*/ 258973 w 258973"/>
              <a:gd name="connsiteY3" fmla="*/ 215967 h 431934"/>
              <a:gd name="connsiteX4" fmla="*/ 129487 w 258973"/>
              <a:gd name="connsiteY4" fmla="*/ 431934 h 431934"/>
              <a:gd name="connsiteX5" fmla="*/ 129487 w 258973"/>
              <a:gd name="connsiteY5" fmla="*/ 345547 h 431934"/>
              <a:gd name="connsiteX6" fmla="*/ 0 w 258973"/>
              <a:gd name="connsiteY6" fmla="*/ 345547 h 431934"/>
              <a:gd name="connsiteX7" fmla="*/ 0 w 258973"/>
              <a:gd name="connsiteY7" fmla="*/ 86387 h 43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973" h="431934">
                <a:moveTo>
                  <a:pt x="0" y="86387"/>
                </a:moveTo>
                <a:lnTo>
                  <a:pt x="129487" y="86387"/>
                </a:lnTo>
                <a:lnTo>
                  <a:pt x="129487" y="0"/>
                </a:lnTo>
                <a:lnTo>
                  <a:pt x="258973" y="215967"/>
                </a:lnTo>
                <a:lnTo>
                  <a:pt x="129487" y="431934"/>
                </a:lnTo>
                <a:lnTo>
                  <a:pt x="129487" y="345547"/>
                </a:lnTo>
                <a:lnTo>
                  <a:pt x="0" y="345547"/>
                </a:lnTo>
                <a:lnTo>
                  <a:pt x="0" y="86387"/>
                </a:lnTo>
                <a:close/>
              </a:path>
            </a:pathLst>
          </a:custGeom>
          <a:solidFill>
            <a:schemeClr val="tx1"/>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 tIns="86387" rIns="77692" bIns="86386" numCol="1" spcCol="1270" anchor="ctr" anchorCtr="0">
            <a:noAutofit/>
          </a:bodyPr>
          <a:lstStyle/>
          <a:p>
            <a:pPr lvl="0" algn="ctr" defTabSz="1066800">
              <a:lnSpc>
                <a:spcPct val="90000"/>
              </a:lnSpc>
              <a:spcBef>
                <a:spcPct val="0"/>
              </a:spcBef>
              <a:spcAft>
                <a:spcPct val="35000"/>
              </a:spcAft>
            </a:pPr>
            <a:endParaRPr lang="en-US" sz="2600" kern="1200">
              <a:solidFill>
                <a:schemeClr val="tx1"/>
              </a:solidFill>
            </a:endParaRPr>
          </a:p>
        </p:txBody>
      </p:sp>
    </p:spTree>
    <p:extLst>
      <p:ext uri="{BB962C8B-B14F-4D97-AF65-F5344CB8AC3E}">
        <p14:creationId xmlns:p14="http://schemas.microsoft.com/office/powerpoint/2010/main" val="2445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1" y="1028700"/>
            <a:ext cx="4292349" cy="28003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43200"/>
            <a:ext cx="4343400" cy="20542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47643"/>
            <a:ext cx="4086250" cy="2295557"/>
          </a:xfrm>
          <a:prstGeom prst="rect">
            <a:avLst/>
          </a:prstGeom>
        </p:spPr>
      </p:pic>
    </p:spTree>
    <p:extLst>
      <p:ext uri="{BB962C8B-B14F-4D97-AF65-F5344CB8AC3E}">
        <p14:creationId xmlns:p14="http://schemas.microsoft.com/office/powerpoint/2010/main" val="1546299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Củ khoai tây: </a:t>
            </a:r>
            <a:r>
              <a:rPr lang="en-US" sz="3200" b="1">
                <a:solidFill>
                  <a:srgbClr val="CC3300"/>
                </a:solidFill>
                <a:latin typeface="Times New Roman" pitchFamily="18" charset="0"/>
              </a:rPr>
              <a:t>Cây lấy củ bón nhiều P,K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543050"/>
            <a:ext cx="5715000" cy="2857500"/>
          </a:xfrm>
          <a:prstGeom prst="rect">
            <a:avLst/>
          </a:prstGeom>
        </p:spPr>
      </p:pic>
    </p:spTree>
    <p:extLst>
      <p:ext uri="{BB962C8B-B14F-4D97-AF65-F5344CB8AC3E}">
        <p14:creationId xmlns:p14="http://schemas.microsoft.com/office/powerpoint/2010/main" val="2266495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cây bắp cải: </a:t>
            </a:r>
            <a:r>
              <a:rPr lang="en-US" sz="3200" b="1">
                <a:solidFill>
                  <a:srgbClr val="CC3300"/>
                </a:solidFill>
                <a:latin typeface="Times New Roman" pitchFamily="18" charset="0"/>
              </a:rPr>
              <a:t>Cây lấy lá bón nhiều N</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99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50" y="2686050"/>
            <a:ext cx="4336200" cy="20002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1" y="273141"/>
            <a:ext cx="3962400" cy="22083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50" y="273141"/>
            <a:ext cx="4336200" cy="22083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1" y="2686050"/>
            <a:ext cx="3962400" cy="2000251"/>
          </a:xfrm>
          <a:prstGeom prst="rect">
            <a:avLst/>
          </a:prstGeom>
        </p:spPr>
      </p:pic>
    </p:spTree>
    <p:extLst>
      <p:ext uri="{BB962C8B-B14F-4D97-AF65-F5344CB8AC3E}">
        <p14:creationId xmlns:p14="http://schemas.microsoft.com/office/powerpoint/2010/main" val="1199586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618671"/>
            <a:ext cx="3807596" cy="19328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71750"/>
            <a:ext cx="3454400" cy="19797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85750"/>
            <a:ext cx="3454400" cy="19431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285750"/>
            <a:ext cx="3807596" cy="1943100"/>
          </a:xfrm>
          <a:prstGeom prst="rect">
            <a:avLst/>
          </a:prstGeom>
        </p:spPr>
      </p:pic>
    </p:spTree>
    <p:extLst>
      <p:ext uri="{BB962C8B-B14F-4D97-AF65-F5344CB8AC3E}">
        <p14:creationId xmlns:p14="http://schemas.microsoft.com/office/powerpoint/2010/main" val="700055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1143000" y="400050"/>
            <a:ext cx="2571750" cy="4514850"/>
          </a:xfrm>
        </p:spPr>
        <p:txBody>
          <a:bodyPr/>
          <a:lstStyle/>
          <a:p>
            <a:pPr>
              <a:spcBef>
                <a:spcPct val="0"/>
              </a:spcBef>
              <a:buFontTx/>
              <a:buNone/>
            </a:pPr>
            <a:r>
              <a:rPr lang="en-US" sz="2100" b="1">
                <a:solidFill>
                  <a:srgbClr val="990000"/>
                </a:solidFill>
                <a:latin typeface="Times New Roman" panose="02020603050405020304" pitchFamily="18" charset="0"/>
              </a:rPr>
              <a:t>Hồ Erie giống như viên ngọc màu xanh lục trong bức ảnh do vệ tinh nhân tạo chụp từ vũ trụ. Màu xanh của hồ được tạo nên bởi tảo. (Ảnh: NASA)</a:t>
            </a:r>
          </a:p>
          <a:p>
            <a:endParaRPr lang="en-US" sz="2100" b="1">
              <a:solidFill>
                <a:srgbClr val="990000"/>
              </a:solidFill>
              <a:latin typeface="Times New Roman" panose="02020603050405020304" pitchFamily="18" charset="0"/>
            </a:endParaRPr>
          </a:p>
        </p:txBody>
      </p:sp>
      <p:pic>
        <p:nvPicPr>
          <p:cNvPr id="32772" name="Picture 4" descr="Những đám tảo xanh khổng lồ">
            <a:hlinkClick r:id="rId2" tooltip="Những đám tảo xanh khổng lồ"/>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457200"/>
            <a:ext cx="5029200" cy="334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48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amond(in)">
                                      <p:cBhvr>
                                        <p:cTn id="7" dur="1000"/>
                                        <p:tgtEl>
                                          <p:spTgt spid="32771">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diamond(in)">
                                      <p:cBhvr>
                                        <p:cTn id="10"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p>
        </p:txBody>
      </p:sp>
      <p:sp>
        <p:nvSpPr>
          <p:cNvPr id="34819" name="Rectangle 3"/>
          <p:cNvSpPr>
            <a:spLocks noGrp="1" noChangeArrowheads="1"/>
          </p:cNvSpPr>
          <p:nvPr>
            <p:ph type="body" idx="1"/>
          </p:nvPr>
        </p:nvSpPr>
        <p:spPr>
          <a:xfrm>
            <a:off x="1143000" y="3829050"/>
            <a:ext cx="6858000" cy="1314450"/>
          </a:xfrm>
        </p:spPr>
        <p:txBody>
          <a:bodyPr/>
          <a:lstStyle/>
          <a:p>
            <a:pPr>
              <a:spcBef>
                <a:spcPct val="0"/>
              </a:spcBef>
              <a:buFontTx/>
              <a:buNone/>
            </a:pPr>
            <a:r>
              <a:rPr lang="en-US" sz="2100" b="1">
                <a:solidFill>
                  <a:srgbClr val="990000"/>
                </a:solidFill>
                <a:latin typeface="Times New Roman" panose="02020603050405020304" pitchFamily="18" charset="0"/>
              </a:rPr>
              <a:t>Xác một con cá dạt vào bờ của hồ Erie ở biên giới Mỹ và Canada. Hàng nghìn con cá chết do thiếu dưỡng khí sau khi tảo bùng phát trên mặt hồ. (Ảnh: NSF)</a:t>
            </a:r>
          </a:p>
          <a:p>
            <a:endParaRPr lang="en-US" sz="2100" b="1">
              <a:solidFill>
                <a:srgbClr val="990000"/>
              </a:solidFill>
              <a:latin typeface="Times New Roman" panose="02020603050405020304" pitchFamily="18" charset="0"/>
            </a:endParaRPr>
          </a:p>
        </p:txBody>
      </p:sp>
      <p:pic>
        <p:nvPicPr>
          <p:cNvPr id="34820" name="Picture 4" descr="Những đám tảo xanh khổng lồ">
            <a:hlinkClick r:id="rId2" tooltip="Những đám tảo xanh khổng lồ"/>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1450"/>
            <a:ext cx="5600700" cy="366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62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additive="base">
                                        <p:cTn id="11"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1450"/>
            <a:ext cx="3962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dirty="0">
                <a:solidFill>
                  <a:srgbClr val="FF0000"/>
                </a:solidFill>
              </a:rPr>
              <a:t>I/ </a:t>
            </a:r>
            <a:r>
              <a:rPr lang="en-US" sz="2800" b="1" dirty="0" err="1">
                <a:solidFill>
                  <a:srgbClr val="FF0000"/>
                </a:solidFill>
              </a:rPr>
              <a:t>Vai</a:t>
            </a:r>
            <a:r>
              <a:rPr lang="en-US" sz="2800" b="1" dirty="0">
                <a:solidFill>
                  <a:srgbClr val="FF0000"/>
                </a:solidFill>
              </a:rPr>
              <a:t> </a:t>
            </a:r>
            <a:r>
              <a:rPr lang="en-US" sz="2800" b="1" dirty="0" err="1">
                <a:solidFill>
                  <a:srgbClr val="FF0000"/>
                </a:solidFill>
              </a:rPr>
              <a:t>trò</a:t>
            </a:r>
            <a:r>
              <a:rPr lang="en-US" sz="2800" b="1" dirty="0">
                <a:solidFill>
                  <a:srgbClr val="FF0000"/>
                </a:solidFill>
              </a:rPr>
              <a:t> </a:t>
            </a:r>
            <a:r>
              <a:rPr lang="en-US" sz="2800" b="1" dirty="0" err="1">
                <a:solidFill>
                  <a:srgbClr val="FF0000"/>
                </a:solidFill>
              </a:rPr>
              <a:t>sinh</a:t>
            </a:r>
            <a:r>
              <a:rPr lang="en-US" sz="2800" b="1" dirty="0">
                <a:solidFill>
                  <a:srgbClr val="FF0000"/>
                </a:solidFill>
              </a:rPr>
              <a:t> </a:t>
            </a:r>
            <a:r>
              <a:rPr lang="en-US" sz="2800" b="1" dirty="0" err="1">
                <a:solidFill>
                  <a:srgbClr val="FF0000"/>
                </a:solidFill>
              </a:rPr>
              <a:t>lý</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nitơ</a:t>
            </a:r>
            <a:endParaRPr lang="en-US" sz="2800" b="1" dirty="0">
              <a:solidFill>
                <a:srgbClr val="FF0000"/>
              </a:solidFill>
            </a:endParaRPr>
          </a:p>
        </p:txBody>
      </p:sp>
      <p:sp>
        <p:nvSpPr>
          <p:cNvPr id="3" name="Cloud Callout 2"/>
          <p:cNvSpPr/>
          <p:nvPr/>
        </p:nvSpPr>
        <p:spPr>
          <a:xfrm>
            <a:off x="4182979" y="171450"/>
            <a:ext cx="5181600" cy="2167689"/>
          </a:xfrm>
          <a:prstGeom prst="cloudCallout">
            <a:avLst>
              <a:gd name="adj1" fmla="val -63675"/>
              <a:gd name="adj2" fmla="val 6800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t>Thảo</a:t>
            </a:r>
            <a:r>
              <a:rPr lang="en-US" sz="2800" dirty="0"/>
              <a:t> </a:t>
            </a:r>
            <a:r>
              <a:rPr lang="en-US" sz="2800" dirty="0" err="1"/>
              <a:t>luận</a:t>
            </a:r>
            <a:r>
              <a:rPr lang="en-US" sz="2800" dirty="0"/>
              <a:t> </a:t>
            </a:r>
            <a:r>
              <a:rPr lang="en-US" sz="2800" dirty="0" err="1"/>
              <a:t>nhóm</a:t>
            </a:r>
            <a:r>
              <a:rPr lang="en-US" sz="2800" dirty="0"/>
              <a:t> </a:t>
            </a:r>
            <a:r>
              <a:rPr lang="en-US" sz="2800" dirty="0" err="1"/>
              <a:t>và</a:t>
            </a:r>
            <a:r>
              <a:rPr lang="en-US" sz="2800" dirty="0"/>
              <a:t> </a:t>
            </a:r>
            <a:r>
              <a:rPr lang="en-US" sz="2800" dirty="0" err="1"/>
              <a:t>rút</a:t>
            </a:r>
            <a:r>
              <a:rPr lang="en-US" sz="2800" dirty="0"/>
              <a:t> </a:t>
            </a:r>
            <a:r>
              <a:rPr lang="en-US" sz="2800" dirty="0" err="1"/>
              <a:t>ra</a:t>
            </a:r>
            <a:r>
              <a:rPr lang="en-US" sz="2800" dirty="0"/>
              <a:t> </a:t>
            </a:r>
            <a:r>
              <a:rPr lang="en-US" sz="2800" dirty="0" err="1"/>
              <a:t>vai</a:t>
            </a:r>
            <a:r>
              <a:rPr lang="en-US" sz="2800" dirty="0"/>
              <a:t> </a:t>
            </a:r>
            <a:r>
              <a:rPr lang="en-US" sz="2800" dirty="0" err="1"/>
              <a:t>trò</a:t>
            </a:r>
            <a:r>
              <a:rPr lang="en-US" sz="2800" dirty="0"/>
              <a:t> </a:t>
            </a:r>
            <a:r>
              <a:rPr lang="en-US" sz="2800" dirty="0" err="1"/>
              <a:t>của</a:t>
            </a:r>
            <a:r>
              <a:rPr lang="en-US" sz="2800" dirty="0"/>
              <a:t> </a:t>
            </a:r>
            <a:r>
              <a:rPr lang="en-US" sz="2800" dirty="0" err="1"/>
              <a:t>nito</a:t>
            </a:r>
            <a:r>
              <a:rPr lang="en-US" sz="2800" dirty="0"/>
              <a:t> </a:t>
            </a:r>
            <a:r>
              <a:rPr lang="en-US" sz="2800" dirty="0" err="1"/>
              <a:t>đối</a:t>
            </a:r>
            <a:r>
              <a:rPr lang="en-US" sz="2800" dirty="0"/>
              <a:t> </a:t>
            </a:r>
            <a:r>
              <a:rPr lang="en-US" sz="2800" dirty="0" err="1"/>
              <a:t>với</a:t>
            </a:r>
            <a:r>
              <a:rPr lang="en-US" sz="2800" dirty="0"/>
              <a:t> </a:t>
            </a:r>
            <a:r>
              <a:rPr lang="en-US" sz="2800" dirty="0" err="1"/>
              <a:t>thực</a:t>
            </a:r>
            <a:r>
              <a:rPr lang="en-US" sz="2800" dirty="0"/>
              <a:t> </a:t>
            </a:r>
            <a:r>
              <a:rPr lang="en-US" sz="2800" dirty="0" err="1"/>
              <a:t>vật</a:t>
            </a:r>
            <a:r>
              <a:rPr lang="en-US" sz="2800" dirty="0"/>
              <a:t>?</a:t>
            </a:r>
          </a:p>
        </p:txBody>
      </p:sp>
      <p:sp>
        <p:nvSpPr>
          <p:cNvPr id="4" name="Rectangle 3"/>
          <p:cNvSpPr/>
          <p:nvPr/>
        </p:nvSpPr>
        <p:spPr>
          <a:xfrm>
            <a:off x="224589" y="2876550"/>
            <a:ext cx="4572000" cy="5413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dirty="0" err="1"/>
              <a:t>Vai</a:t>
            </a:r>
            <a:r>
              <a:rPr lang="en-US" sz="2800" dirty="0"/>
              <a:t> </a:t>
            </a:r>
            <a:r>
              <a:rPr lang="en-US" sz="2800" dirty="0" err="1"/>
              <a:t>trò</a:t>
            </a:r>
            <a:r>
              <a:rPr lang="en-US" sz="2800" dirty="0"/>
              <a:t> </a:t>
            </a:r>
            <a:r>
              <a:rPr lang="en-US" sz="2800" dirty="0" err="1"/>
              <a:t>chung</a:t>
            </a:r>
            <a:endParaRPr lang="en-US" sz="2800" dirty="0"/>
          </a:p>
        </p:txBody>
      </p:sp>
      <p:sp>
        <p:nvSpPr>
          <p:cNvPr id="5" name="Rectangle 4"/>
          <p:cNvSpPr/>
          <p:nvPr/>
        </p:nvSpPr>
        <p:spPr>
          <a:xfrm>
            <a:off x="224589" y="3562350"/>
            <a:ext cx="4572000" cy="5413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dirty="0" err="1"/>
              <a:t>Vai</a:t>
            </a:r>
            <a:r>
              <a:rPr lang="en-US" sz="2800" dirty="0"/>
              <a:t> </a:t>
            </a:r>
            <a:r>
              <a:rPr lang="en-US" sz="2800" dirty="0" err="1"/>
              <a:t>trò</a:t>
            </a:r>
            <a:r>
              <a:rPr lang="en-US" sz="2800" dirty="0"/>
              <a:t> </a:t>
            </a:r>
            <a:r>
              <a:rPr lang="en-US" sz="2800" dirty="0" err="1"/>
              <a:t>cấu</a:t>
            </a:r>
            <a:r>
              <a:rPr lang="en-US" sz="2800" dirty="0"/>
              <a:t> </a:t>
            </a:r>
            <a:r>
              <a:rPr lang="en-US" sz="2800" dirty="0" err="1"/>
              <a:t>trúc</a:t>
            </a:r>
            <a:endParaRPr lang="en-US" sz="2800" dirty="0"/>
          </a:p>
        </p:txBody>
      </p:sp>
      <p:sp>
        <p:nvSpPr>
          <p:cNvPr id="6" name="Rectangle 5"/>
          <p:cNvSpPr/>
          <p:nvPr/>
        </p:nvSpPr>
        <p:spPr>
          <a:xfrm>
            <a:off x="228600" y="4248150"/>
            <a:ext cx="4572000" cy="5413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dirty="0" err="1"/>
              <a:t>Vai</a:t>
            </a:r>
            <a:r>
              <a:rPr lang="en-US" sz="2800" dirty="0"/>
              <a:t> </a:t>
            </a:r>
            <a:r>
              <a:rPr lang="en-US" sz="2800" dirty="0" err="1"/>
              <a:t>trò</a:t>
            </a:r>
            <a:r>
              <a:rPr lang="en-US" sz="2800" dirty="0"/>
              <a:t> </a:t>
            </a:r>
            <a:r>
              <a:rPr lang="en-US" sz="2800" dirty="0" err="1"/>
              <a:t>điều</a:t>
            </a:r>
            <a:r>
              <a:rPr lang="en-US" sz="2800" dirty="0"/>
              <a:t> </a:t>
            </a:r>
            <a:r>
              <a:rPr lang="en-US" sz="2800" dirty="0" err="1"/>
              <a:t>tiết</a:t>
            </a:r>
            <a:endParaRPr lang="en-US" sz="2800" dirty="0"/>
          </a:p>
        </p:txBody>
      </p:sp>
      <p:sp>
        <p:nvSpPr>
          <p:cNvPr id="7" name="Cloud Callout 6"/>
          <p:cNvSpPr/>
          <p:nvPr/>
        </p:nvSpPr>
        <p:spPr>
          <a:xfrm>
            <a:off x="5105400" y="2749173"/>
            <a:ext cx="4876800" cy="2167689"/>
          </a:xfrm>
          <a:prstGeom prst="cloudCallout">
            <a:avLst>
              <a:gd name="adj1" fmla="val -63675"/>
              <a:gd name="adj2" fmla="val 6800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t>Tại</a:t>
            </a:r>
            <a:r>
              <a:rPr lang="en-US" sz="2800" dirty="0"/>
              <a:t> </a:t>
            </a:r>
            <a:r>
              <a:rPr lang="en-US" sz="2800" dirty="0" err="1"/>
              <a:t>sao</a:t>
            </a:r>
            <a:r>
              <a:rPr lang="en-US" sz="2800" dirty="0"/>
              <a:t> </a:t>
            </a:r>
            <a:r>
              <a:rPr lang="en-US" sz="2800" dirty="0" err="1"/>
              <a:t>khi</a:t>
            </a:r>
            <a:r>
              <a:rPr lang="en-US" sz="2800" dirty="0"/>
              <a:t> </a:t>
            </a:r>
            <a:r>
              <a:rPr lang="en-US" sz="2800" dirty="0" err="1"/>
              <a:t>thiếu</a:t>
            </a:r>
            <a:r>
              <a:rPr lang="en-US" sz="2800" dirty="0"/>
              <a:t> </a:t>
            </a:r>
            <a:r>
              <a:rPr lang="en-US" sz="2800" dirty="0" err="1"/>
              <a:t>nito</a:t>
            </a:r>
            <a:r>
              <a:rPr lang="en-US" sz="2800" dirty="0"/>
              <a:t> </a:t>
            </a:r>
            <a:r>
              <a:rPr lang="en-US" sz="2800" dirty="0" err="1"/>
              <a:t>cây</a:t>
            </a:r>
            <a:r>
              <a:rPr lang="en-US" sz="2800" dirty="0"/>
              <a:t> </a:t>
            </a:r>
            <a:r>
              <a:rPr lang="en-US" sz="2800" dirty="0" err="1"/>
              <a:t>bị</a:t>
            </a:r>
            <a:r>
              <a:rPr lang="en-US" sz="2800" dirty="0"/>
              <a:t> </a:t>
            </a:r>
            <a:r>
              <a:rPr lang="en-US" sz="2800" dirty="0" err="1"/>
              <a:t>vàng</a:t>
            </a:r>
            <a:r>
              <a:rPr lang="en-US" sz="2800" dirty="0"/>
              <a:t> </a:t>
            </a:r>
            <a:r>
              <a:rPr lang="en-US" sz="2800" dirty="0" err="1"/>
              <a:t>lá</a:t>
            </a:r>
            <a:r>
              <a:rPr lang="en-US" sz="2800" dirty="0"/>
              <a:t>?</a:t>
            </a:r>
          </a:p>
        </p:txBody>
      </p:sp>
    </p:spTree>
    <p:extLst>
      <p:ext uri="{BB962C8B-B14F-4D97-AF65-F5344CB8AC3E}">
        <p14:creationId xmlns:p14="http://schemas.microsoft.com/office/powerpoint/2010/main" val="9575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pic>
        <p:nvPicPr>
          <p:cNvPr id="33796" name="Picture 4" descr="Những đám tảo xanh khổng lồ">
            <a:hlinkClick r:id="rId2" tooltip="Những đám tảo xanh khổng lồ"/>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71650" y="171450"/>
            <a:ext cx="5543550" cy="369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Rectangle 5"/>
          <p:cNvSpPr>
            <a:spLocks noChangeArrowheads="1"/>
          </p:cNvSpPr>
          <p:nvPr/>
        </p:nvSpPr>
        <p:spPr bwMode="auto">
          <a:xfrm>
            <a:off x="1314450" y="3793332"/>
            <a:ext cx="66865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100" b="1">
                <a:solidFill>
                  <a:srgbClr val="990000"/>
                </a:solidFill>
                <a:latin typeface="Times New Roman" panose="02020603050405020304" pitchFamily="18" charset="0"/>
              </a:rPr>
              <a:t>Một thuyền máy lướt trên mặt hồ Erie. Tảo không chỉ gây thiệt hại cho ngành du lịch và thủy sản, mà còn có thể gây hại cho sức khỏe con người. (Ảnh: National Geographic)</a:t>
            </a:r>
          </a:p>
        </p:txBody>
      </p:sp>
    </p:spTree>
    <p:extLst>
      <p:ext uri="{BB962C8B-B14F-4D97-AF65-F5344CB8AC3E}">
        <p14:creationId xmlns:p14="http://schemas.microsoft.com/office/powerpoint/2010/main" val="530946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ox(in)">
                                      <p:cBhvr>
                                        <p:cTn id="7" dur="1000"/>
                                        <p:tgtEl>
                                          <p:spTgt spid="3379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box(in)">
                                      <p:cBhvr>
                                        <p:cTn id="10"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28600"/>
            <a:ext cx="5215467"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err="1"/>
              <a:t>Bài</a:t>
            </a:r>
            <a:r>
              <a:rPr lang="en-US" sz="4400" dirty="0"/>
              <a:t> </a:t>
            </a:r>
            <a:r>
              <a:rPr lang="en-US" sz="4400" dirty="0" err="1"/>
              <a:t>tập</a:t>
            </a:r>
            <a:r>
              <a:rPr lang="en-US" sz="4400" dirty="0"/>
              <a:t> </a:t>
            </a:r>
            <a:r>
              <a:rPr lang="en-US" sz="4400" dirty="0" err="1"/>
              <a:t>về</a:t>
            </a:r>
            <a:r>
              <a:rPr lang="en-US" sz="4400" dirty="0"/>
              <a:t> </a:t>
            </a:r>
            <a:r>
              <a:rPr lang="en-US" sz="4400" dirty="0" err="1"/>
              <a:t>nhà</a:t>
            </a:r>
            <a:endParaRPr lang="en-US" sz="4400" dirty="0"/>
          </a:p>
        </p:txBody>
      </p:sp>
      <p:sp>
        <p:nvSpPr>
          <p:cNvPr id="3" name="Rectangle 2"/>
          <p:cNvSpPr/>
          <p:nvPr/>
        </p:nvSpPr>
        <p:spPr>
          <a:xfrm>
            <a:off x="228600" y="1028700"/>
            <a:ext cx="8720667" cy="14859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err="1"/>
              <a:t>Câu</a:t>
            </a:r>
            <a:r>
              <a:rPr lang="en-US" sz="2800" dirty="0"/>
              <a:t> 1: </a:t>
            </a:r>
            <a:r>
              <a:rPr lang="en-US" sz="2800" dirty="0" err="1"/>
              <a:t>Vì</a:t>
            </a:r>
            <a:r>
              <a:rPr lang="en-US" sz="2800" dirty="0"/>
              <a:t> </a:t>
            </a:r>
            <a:r>
              <a:rPr lang="en-US" sz="2800" dirty="0" err="1"/>
              <a:t>sao</a:t>
            </a:r>
            <a:r>
              <a:rPr lang="en-US" sz="2800" dirty="0"/>
              <a:t> </a:t>
            </a:r>
            <a:r>
              <a:rPr lang="en-US" sz="2800" dirty="0" err="1"/>
              <a:t>nito</a:t>
            </a:r>
            <a:r>
              <a:rPr lang="en-US" sz="2800" dirty="0"/>
              <a:t> </a:t>
            </a:r>
            <a:r>
              <a:rPr lang="en-US" sz="2800" dirty="0" err="1"/>
              <a:t>là</a:t>
            </a:r>
            <a:r>
              <a:rPr lang="en-US" sz="2800" dirty="0"/>
              <a:t> </a:t>
            </a:r>
            <a:r>
              <a:rPr lang="en-US" sz="2800" dirty="0" err="1"/>
              <a:t>nguồn</a:t>
            </a:r>
            <a:r>
              <a:rPr lang="en-US" sz="2800" dirty="0"/>
              <a:t> </a:t>
            </a:r>
            <a:r>
              <a:rPr lang="en-US" sz="2800" dirty="0" err="1"/>
              <a:t>dinh</a:t>
            </a:r>
            <a:r>
              <a:rPr lang="en-US" sz="2800" dirty="0"/>
              <a:t> </a:t>
            </a:r>
            <a:r>
              <a:rPr lang="en-US" sz="2800" dirty="0" err="1"/>
              <a:t>dưỡng</a:t>
            </a:r>
            <a:r>
              <a:rPr lang="en-US" sz="2800" dirty="0"/>
              <a:t> </a:t>
            </a:r>
            <a:r>
              <a:rPr lang="en-US" sz="2800" dirty="0" err="1"/>
              <a:t>quan</a:t>
            </a:r>
            <a:r>
              <a:rPr lang="en-US" sz="2800" dirty="0"/>
              <a:t> </a:t>
            </a:r>
            <a:r>
              <a:rPr lang="en-US" sz="2800" dirty="0" err="1"/>
              <a:t>trọng</a:t>
            </a:r>
            <a:r>
              <a:rPr lang="en-US" sz="2800" dirty="0"/>
              <a:t> </a:t>
            </a:r>
            <a:r>
              <a:rPr lang="en-US" sz="2800" dirty="0" err="1"/>
              <a:t>nhất</a:t>
            </a:r>
            <a:r>
              <a:rPr lang="en-US" sz="2800" dirty="0"/>
              <a:t> </a:t>
            </a:r>
            <a:r>
              <a:rPr lang="en-US" sz="2800" dirty="0" err="1"/>
              <a:t>của</a:t>
            </a:r>
            <a:r>
              <a:rPr lang="en-US" sz="2800" dirty="0"/>
              <a:t> </a:t>
            </a:r>
            <a:r>
              <a:rPr lang="en-US" sz="2800" dirty="0" err="1"/>
              <a:t>thực</a:t>
            </a:r>
            <a:r>
              <a:rPr lang="en-US" sz="2800" dirty="0"/>
              <a:t> </a:t>
            </a:r>
            <a:r>
              <a:rPr lang="en-US" sz="2800" dirty="0" err="1"/>
              <a:t>vật</a:t>
            </a:r>
            <a:r>
              <a:rPr lang="en-US" sz="2800" dirty="0"/>
              <a:t>? </a:t>
            </a:r>
            <a:r>
              <a:rPr lang="en-US" sz="2800" dirty="0" err="1"/>
              <a:t>Cây</a:t>
            </a:r>
            <a:r>
              <a:rPr lang="en-US" sz="2800" dirty="0"/>
              <a:t> </a:t>
            </a:r>
            <a:r>
              <a:rPr lang="en-US" sz="2800" dirty="0" err="1"/>
              <a:t>xanh</a:t>
            </a:r>
            <a:r>
              <a:rPr lang="en-US" sz="2800" dirty="0"/>
              <a:t> </a:t>
            </a:r>
            <a:r>
              <a:rPr lang="en-US" sz="2800" dirty="0" err="1"/>
              <a:t>sử</a:t>
            </a:r>
            <a:r>
              <a:rPr lang="en-US" sz="2800" dirty="0"/>
              <a:t> </a:t>
            </a:r>
            <a:r>
              <a:rPr lang="en-US" sz="2800" dirty="0" err="1"/>
              <a:t>dụng</a:t>
            </a:r>
            <a:r>
              <a:rPr lang="en-US" sz="2800" dirty="0"/>
              <a:t> </a:t>
            </a:r>
            <a:r>
              <a:rPr lang="en-US" sz="2800" dirty="0" err="1"/>
              <a:t>những</a:t>
            </a:r>
            <a:r>
              <a:rPr lang="en-US" sz="2800" dirty="0"/>
              <a:t> </a:t>
            </a:r>
            <a:r>
              <a:rPr lang="en-US" sz="2800" dirty="0" err="1"/>
              <a:t>dạng</a:t>
            </a:r>
            <a:r>
              <a:rPr lang="en-US" sz="2800" dirty="0"/>
              <a:t> </a:t>
            </a:r>
            <a:r>
              <a:rPr lang="en-US" sz="2800" dirty="0" err="1"/>
              <a:t>nito</a:t>
            </a:r>
            <a:r>
              <a:rPr lang="en-US" sz="2800" dirty="0"/>
              <a:t> </a:t>
            </a:r>
            <a:r>
              <a:rPr lang="en-US" sz="2800" dirty="0" err="1"/>
              <a:t>nào</a:t>
            </a:r>
            <a:r>
              <a:rPr lang="en-US" sz="2800" dirty="0"/>
              <a:t>?</a:t>
            </a:r>
          </a:p>
        </p:txBody>
      </p:sp>
      <p:sp>
        <p:nvSpPr>
          <p:cNvPr id="4" name="Rectangle 3"/>
          <p:cNvSpPr/>
          <p:nvPr/>
        </p:nvSpPr>
        <p:spPr>
          <a:xfrm>
            <a:off x="228600" y="2705101"/>
            <a:ext cx="8720667" cy="123824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err="1"/>
              <a:t>Câu</a:t>
            </a:r>
            <a:r>
              <a:rPr lang="en-US" sz="2800" dirty="0"/>
              <a:t> 2: </a:t>
            </a:r>
            <a:r>
              <a:rPr lang="en-US" sz="2800" dirty="0" err="1"/>
              <a:t>Cây</a:t>
            </a:r>
            <a:r>
              <a:rPr lang="en-US" sz="2800" dirty="0"/>
              <a:t> </a:t>
            </a:r>
            <a:r>
              <a:rPr lang="en-US" sz="2800" dirty="0" err="1"/>
              <a:t>ăn</a:t>
            </a:r>
            <a:r>
              <a:rPr lang="en-US" sz="2800" dirty="0"/>
              <a:t> </a:t>
            </a:r>
            <a:r>
              <a:rPr lang="en-US" sz="2800" dirty="0" err="1"/>
              <a:t>thịt</a:t>
            </a:r>
            <a:r>
              <a:rPr lang="en-US" sz="2800" dirty="0"/>
              <a:t> </a:t>
            </a:r>
            <a:r>
              <a:rPr lang="en-US" sz="2800" dirty="0" err="1"/>
              <a:t>có</a:t>
            </a:r>
            <a:r>
              <a:rPr lang="en-US" sz="2800" dirty="0"/>
              <a:t> </a:t>
            </a:r>
            <a:r>
              <a:rPr lang="en-US" sz="2800" dirty="0" err="1"/>
              <a:t>khả</a:t>
            </a:r>
            <a:r>
              <a:rPr lang="en-US" sz="2800" dirty="0"/>
              <a:t> </a:t>
            </a:r>
            <a:r>
              <a:rPr lang="en-US" sz="2800" dirty="0" err="1"/>
              <a:t>năng</a:t>
            </a:r>
            <a:r>
              <a:rPr lang="en-US" sz="2800" dirty="0"/>
              <a:t> </a:t>
            </a:r>
            <a:r>
              <a:rPr lang="en-US" sz="2800" dirty="0" err="1"/>
              <a:t>lấy</a:t>
            </a:r>
            <a:r>
              <a:rPr lang="en-US" sz="2800" dirty="0"/>
              <a:t> </a:t>
            </a:r>
            <a:r>
              <a:rPr lang="en-US" sz="2800" dirty="0" err="1"/>
              <a:t>nito</a:t>
            </a:r>
            <a:r>
              <a:rPr lang="en-US" sz="2800" dirty="0"/>
              <a:t> </a:t>
            </a:r>
            <a:r>
              <a:rPr lang="en-US" sz="2800" dirty="0" err="1"/>
              <a:t>theo</a:t>
            </a:r>
            <a:r>
              <a:rPr lang="en-US" sz="2800" dirty="0"/>
              <a:t> </a:t>
            </a:r>
            <a:r>
              <a:rPr lang="en-US" sz="2800" dirty="0" err="1"/>
              <a:t>một</a:t>
            </a:r>
            <a:r>
              <a:rPr lang="en-US" sz="2800" dirty="0"/>
              <a:t> </a:t>
            </a:r>
            <a:r>
              <a:rPr lang="en-US" sz="2800" dirty="0" err="1"/>
              <a:t>cách</a:t>
            </a:r>
            <a:r>
              <a:rPr lang="en-US" sz="2800" dirty="0"/>
              <a:t> </a:t>
            </a:r>
            <a:r>
              <a:rPr lang="en-US" sz="2800" dirty="0" err="1"/>
              <a:t>khác</a:t>
            </a:r>
            <a:r>
              <a:rPr lang="en-US" sz="2800" dirty="0"/>
              <a:t> </a:t>
            </a:r>
            <a:r>
              <a:rPr lang="en-US" sz="2800" dirty="0" err="1"/>
              <a:t>các</a:t>
            </a:r>
            <a:r>
              <a:rPr lang="en-US" sz="2800" dirty="0"/>
              <a:t> </a:t>
            </a:r>
            <a:r>
              <a:rPr lang="en-US" sz="2800" dirty="0" err="1"/>
              <a:t>loài</a:t>
            </a:r>
            <a:r>
              <a:rPr lang="en-US" sz="2800" dirty="0"/>
              <a:t> </a:t>
            </a:r>
            <a:r>
              <a:rPr lang="en-US" sz="2800" dirty="0" err="1"/>
              <a:t>cây</a:t>
            </a:r>
            <a:r>
              <a:rPr lang="en-US" sz="2800" dirty="0"/>
              <a:t> </a:t>
            </a:r>
            <a:r>
              <a:rPr lang="en-US" sz="2800" dirty="0" err="1"/>
              <a:t>khác</a:t>
            </a:r>
            <a:r>
              <a:rPr lang="en-US" sz="2800" dirty="0"/>
              <a:t>. </a:t>
            </a:r>
            <a:r>
              <a:rPr lang="en-US" sz="2800" dirty="0" err="1"/>
              <a:t>Hãy</a:t>
            </a:r>
            <a:r>
              <a:rPr lang="en-US" sz="2800" dirty="0"/>
              <a:t> </a:t>
            </a:r>
            <a:r>
              <a:rPr lang="en-US" sz="2800" dirty="0" err="1"/>
              <a:t>cho</a:t>
            </a:r>
            <a:r>
              <a:rPr lang="en-US" sz="2800" dirty="0"/>
              <a:t> </a:t>
            </a:r>
            <a:r>
              <a:rPr lang="en-US" sz="2800"/>
              <a:t>biết </a:t>
            </a:r>
            <a:r>
              <a:rPr lang="en-US" sz="2800" dirty="0" err="1"/>
              <a:t>cây</a:t>
            </a:r>
            <a:r>
              <a:rPr lang="en-US" sz="2800" dirty="0"/>
              <a:t> </a:t>
            </a:r>
            <a:r>
              <a:rPr lang="en-US" sz="2800" dirty="0" err="1"/>
              <a:t>lấy</a:t>
            </a:r>
            <a:r>
              <a:rPr lang="en-US" sz="2800" dirty="0"/>
              <a:t> </a:t>
            </a:r>
            <a:r>
              <a:rPr lang="en-US" sz="2800" dirty="0" err="1"/>
              <a:t>nito</a:t>
            </a:r>
            <a:r>
              <a:rPr lang="en-US" sz="2800" dirty="0"/>
              <a:t> </a:t>
            </a:r>
            <a:r>
              <a:rPr lang="en-US" sz="2800" dirty="0" err="1"/>
              <a:t>từ</a:t>
            </a:r>
            <a:r>
              <a:rPr lang="en-US" sz="2800" dirty="0"/>
              <a:t> </a:t>
            </a:r>
            <a:r>
              <a:rPr lang="en-US" sz="2800" dirty="0" err="1"/>
              <a:t>đâu</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a:t>
            </a:r>
          </a:p>
        </p:txBody>
      </p:sp>
    </p:spTree>
    <p:extLst>
      <p:ext uri="{BB962C8B-B14F-4D97-AF65-F5344CB8AC3E}">
        <p14:creationId xmlns:p14="http://schemas.microsoft.com/office/powerpoint/2010/main" val="1600026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335" y="742950"/>
            <a:ext cx="8720667" cy="123824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err="1"/>
              <a:t>Câu</a:t>
            </a:r>
            <a:r>
              <a:rPr lang="en-US" sz="2800" dirty="0"/>
              <a:t> 3: </a:t>
            </a:r>
            <a:r>
              <a:rPr lang="en-US" sz="2800" dirty="0" err="1"/>
              <a:t>Quá</a:t>
            </a:r>
            <a:r>
              <a:rPr lang="en-US" sz="2800" dirty="0"/>
              <a:t> </a:t>
            </a:r>
            <a:r>
              <a:rPr lang="en-US" sz="2800" dirty="0" err="1"/>
              <a:t>trình</a:t>
            </a:r>
            <a:r>
              <a:rPr lang="en-US" sz="2800" dirty="0"/>
              <a:t> </a:t>
            </a:r>
            <a:r>
              <a:rPr lang="en-US" sz="2800" dirty="0" err="1"/>
              <a:t>hấp</a:t>
            </a:r>
            <a:r>
              <a:rPr lang="en-US" sz="2800" dirty="0"/>
              <a:t> </a:t>
            </a:r>
            <a:r>
              <a:rPr lang="en-US" sz="2800" dirty="0" err="1"/>
              <a:t>thụ</a:t>
            </a:r>
            <a:r>
              <a:rPr lang="en-US" sz="2800" dirty="0"/>
              <a:t> </a:t>
            </a:r>
            <a:r>
              <a:rPr lang="en-US" sz="2800" dirty="0" err="1"/>
              <a:t>nước</a:t>
            </a:r>
            <a:r>
              <a:rPr lang="en-US" sz="2800" dirty="0"/>
              <a:t> </a:t>
            </a:r>
            <a:r>
              <a:rPr lang="en-US" sz="2800" dirty="0" err="1"/>
              <a:t>và</a:t>
            </a:r>
            <a:r>
              <a:rPr lang="en-US" sz="2800" dirty="0"/>
              <a:t> ion </a:t>
            </a:r>
            <a:r>
              <a:rPr lang="en-US" sz="2800" dirty="0" err="1"/>
              <a:t>khoáng</a:t>
            </a:r>
            <a:r>
              <a:rPr lang="en-US" sz="2800" dirty="0"/>
              <a:t> </a:t>
            </a:r>
            <a:r>
              <a:rPr lang="en-US" sz="2800" dirty="0" err="1"/>
              <a:t>có</a:t>
            </a:r>
            <a:r>
              <a:rPr lang="en-US" sz="2800" dirty="0"/>
              <a:t> </a:t>
            </a:r>
            <a:r>
              <a:rPr lang="en-US" sz="2800" dirty="0" err="1"/>
              <a:t>mối</a:t>
            </a:r>
            <a:r>
              <a:rPr lang="en-US" sz="2800" dirty="0"/>
              <a:t> </a:t>
            </a:r>
            <a:r>
              <a:rPr lang="en-US" sz="2800" dirty="0" err="1"/>
              <a:t>quan</a:t>
            </a:r>
            <a:r>
              <a:rPr lang="en-US" sz="2800" dirty="0"/>
              <a:t> </a:t>
            </a:r>
            <a:r>
              <a:rPr lang="en-US" sz="2800" dirty="0" err="1"/>
              <a:t>hệ</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 </a:t>
            </a:r>
            <a:r>
              <a:rPr lang="en-US" sz="2800" dirty="0" err="1"/>
              <a:t>với</a:t>
            </a:r>
            <a:r>
              <a:rPr lang="en-US" sz="2800" dirty="0"/>
              <a:t> </a:t>
            </a:r>
            <a:r>
              <a:rPr lang="en-US" sz="2800" dirty="0" err="1"/>
              <a:t>qúa</a:t>
            </a:r>
            <a:r>
              <a:rPr lang="en-US" sz="2800" dirty="0"/>
              <a:t> </a:t>
            </a:r>
            <a:r>
              <a:rPr lang="en-US" sz="2800" dirty="0" err="1"/>
              <a:t>trình</a:t>
            </a:r>
            <a:r>
              <a:rPr lang="en-US" sz="2800" dirty="0"/>
              <a:t> </a:t>
            </a:r>
            <a:r>
              <a:rPr lang="en-US" sz="2800" dirty="0" err="1"/>
              <a:t>hô</a:t>
            </a:r>
            <a:r>
              <a:rPr lang="en-US" sz="2800" dirty="0"/>
              <a:t> </a:t>
            </a:r>
            <a:r>
              <a:rPr lang="en-US" sz="2800" dirty="0" err="1"/>
              <a:t>hấp</a:t>
            </a:r>
            <a:r>
              <a:rPr lang="en-US" sz="2800" dirty="0"/>
              <a:t> </a:t>
            </a:r>
            <a:r>
              <a:rPr lang="en-US" sz="2800" dirty="0" err="1"/>
              <a:t>của</a:t>
            </a:r>
            <a:r>
              <a:rPr lang="en-US" sz="2800" dirty="0"/>
              <a:t> </a:t>
            </a:r>
            <a:r>
              <a:rPr lang="en-US" sz="2800" dirty="0" err="1"/>
              <a:t>cây</a:t>
            </a:r>
            <a:r>
              <a:rPr lang="en-US" sz="2800" dirty="0"/>
              <a:t>?</a:t>
            </a:r>
          </a:p>
        </p:txBody>
      </p:sp>
      <p:sp>
        <p:nvSpPr>
          <p:cNvPr id="3" name="Rectangle 2"/>
          <p:cNvSpPr/>
          <p:nvPr/>
        </p:nvSpPr>
        <p:spPr>
          <a:xfrm>
            <a:off x="264251" y="2266950"/>
            <a:ext cx="8720667"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err="1"/>
              <a:t>Câu</a:t>
            </a:r>
            <a:r>
              <a:rPr lang="en-US" sz="2800" dirty="0"/>
              <a:t> 4: </a:t>
            </a:r>
            <a:r>
              <a:rPr lang="en-US" sz="2800" dirty="0" err="1"/>
              <a:t>Làm</a:t>
            </a:r>
            <a:r>
              <a:rPr lang="en-US" sz="2800" dirty="0"/>
              <a:t> </a:t>
            </a:r>
            <a:r>
              <a:rPr lang="en-US" sz="2800" dirty="0" err="1"/>
              <a:t>thế</a:t>
            </a:r>
            <a:r>
              <a:rPr lang="en-US" sz="2800" dirty="0"/>
              <a:t> </a:t>
            </a:r>
            <a:r>
              <a:rPr lang="en-US" sz="2800" dirty="0" err="1"/>
              <a:t>nào</a:t>
            </a:r>
            <a:r>
              <a:rPr lang="en-US" sz="2800" dirty="0"/>
              <a:t> </a:t>
            </a:r>
            <a:r>
              <a:rPr lang="en-US" sz="2800" dirty="0" err="1"/>
              <a:t>để</a:t>
            </a:r>
            <a:r>
              <a:rPr lang="en-US" sz="2800" dirty="0"/>
              <a:t> </a:t>
            </a:r>
            <a:r>
              <a:rPr lang="en-US" sz="2800" dirty="0" err="1"/>
              <a:t>cây</a:t>
            </a:r>
            <a:r>
              <a:rPr lang="en-US" sz="2800" dirty="0"/>
              <a:t> </a:t>
            </a:r>
            <a:r>
              <a:rPr lang="en-US" sz="2800" dirty="0" err="1"/>
              <a:t>không</a:t>
            </a:r>
            <a:r>
              <a:rPr lang="en-US" sz="2800" dirty="0"/>
              <a:t> </a:t>
            </a:r>
            <a:r>
              <a:rPr lang="en-US" sz="2800" dirty="0" err="1"/>
              <a:t>bị</a:t>
            </a:r>
            <a:r>
              <a:rPr lang="en-US" sz="2800" dirty="0"/>
              <a:t> </a:t>
            </a:r>
            <a:r>
              <a:rPr lang="en-US" sz="2800" dirty="0" err="1"/>
              <a:t>mất</a:t>
            </a:r>
            <a:r>
              <a:rPr lang="en-US" sz="2800" dirty="0"/>
              <a:t> </a:t>
            </a:r>
            <a:r>
              <a:rPr lang="en-US" sz="2800" dirty="0" err="1"/>
              <a:t>đi</a:t>
            </a:r>
            <a:r>
              <a:rPr lang="en-US" sz="2800" dirty="0"/>
              <a:t> </a:t>
            </a:r>
            <a:r>
              <a:rPr lang="en-US" sz="2800" dirty="0" err="1"/>
              <a:t>nguồn</a:t>
            </a:r>
            <a:r>
              <a:rPr lang="en-US" sz="2800" dirty="0"/>
              <a:t> NO</a:t>
            </a:r>
            <a:r>
              <a:rPr lang="en-US" sz="2800" baseline="-25000" dirty="0"/>
              <a:t>3</a:t>
            </a:r>
            <a:r>
              <a:rPr lang="en-US" sz="2800" b="1" baseline="36000" dirty="0"/>
              <a:t>-</a:t>
            </a:r>
            <a:r>
              <a:rPr lang="en-US" sz="2800" dirty="0"/>
              <a:t> </a:t>
            </a:r>
            <a:r>
              <a:rPr lang="en-US" sz="2800"/>
              <a:t>qúy </a:t>
            </a:r>
            <a:r>
              <a:rPr lang="en-US" sz="2800" dirty="0" err="1"/>
              <a:t>giá</a:t>
            </a:r>
            <a:r>
              <a:rPr lang="en-US" sz="2800" dirty="0"/>
              <a:t>? </a:t>
            </a:r>
            <a:r>
              <a:rPr lang="en-US" sz="2800" dirty="0" err="1"/>
              <a:t>Giải</a:t>
            </a:r>
            <a:r>
              <a:rPr lang="en-US" sz="2800" dirty="0"/>
              <a:t> </a:t>
            </a:r>
            <a:r>
              <a:rPr lang="en-US" sz="2800" dirty="0" err="1"/>
              <a:t>thích</a:t>
            </a:r>
            <a:r>
              <a:rPr lang="en-US" sz="2800" dirty="0"/>
              <a:t> </a:t>
            </a:r>
            <a:r>
              <a:rPr lang="en-US" sz="2800" dirty="0" err="1"/>
              <a:t>tại</a:t>
            </a:r>
            <a:r>
              <a:rPr lang="en-US" sz="2800" dirty="0"/>
              <a:t> </a:t>
            </a:r>
            <a:r>
              <a:rPr lang="en-US" sz="2800" dirty="0" err="1"/>
              <a:t>sao</a:t>
            </a:r>
            <a:r>
              <a:rPr lang="en-US" sz="2800" dirty="0"/>
              <a:t> </a:t>
            </a:r>
            <a:r>
              <a:rPr lang="en-US" sz="2800" dirty="0" err="1"/>
              <a:t>lại</a:t>
            </a:r>
            <a:r>
              <a:rPr lang="en-US" sz="2800" dirty="0"/>
              <a:t> </a:t>
            </a:r>
            <a:r>
              <a:rPr lang="en-US" sz="2800" dirty="0" err="1"/>
              <a:t>làm</a:t>
            </a:r>
            <a:r>
              <a:rPr lang="en-US" sz="2800" dirty="0"/>
              <a:t> </a:t>
            </a:r>
            <a:r>
              <a:rPr lang="en-US" sz="2800" dirty="0" err="1"/>
              <a:t>như</a:t>
            </a:r>
            <a:r>
              <a:rPr lang="en-US" sz="2800" dirty="0"/>
              <a:t> </a:t>
            </a:r>
            <a:r>
              <a:rPr lang="en-US" sz="2800" dirty="0" err="1"/>
              <a:t>vậy</a:t>
            </a:r>
            <a:r>
              <a:rPr lang="en-US" sz="2800" dirty="0"/>
              <a:t>?</a:t>
            </a:r>
          </a:p>
        </p:txBody>
      </p:sp>
    </p:spTree>
    <p:extLst>
      <p:ext uri="{BB962C8B-B14F-4D97-AF65-F5344CB8AC3E}">
        <p14:creationId xmlns:p14="http://schemas.microsoft.com/office/powerpoint/2010/main" val="31550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1450"/>
            <a:ext cx="6248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dirty="0">
                <a:solidFill>
                  <a:srgbClr val="FF0000"/>
                </a:solidFill>
              </a:rPr>
              <a:t>II/ </a:t>
            </a:r>
            <a:r>
              <a:rPr lang="en-US" sz="2800" b="1" dirty="0" err="1">
                <a:solidFill>
                  <a:srgbClr val="FF0000"/>
                </a:solidFill>
              </a:rPr>
              <a:t>Nguồn</a:t>
            </a:r>
            <a:r>
              <a:rPr lang="en-US" sz="2800" b="1" dirty="0">
                <a:solidFill>
                  <a:srgbClr val="FF0000"/>
                </a:solidFill>
              </a:rPr>
              <a:t> </a:t>
            </a:r>
            <a:r>
              <a:rPr lang="en-US" sz="2800" b="1" dirty="0" err="1">
                <a:solidFill>
                  <a:srgbClr val="FF0000"/>
                </a:solidFill>
              </a:rPr>
              <a:t>cung</a:t>
            </a:r>
            <a:r>
              <a:rPr lang="en-US" sz="2800" b="1" dirty="0">
                <a:solidFill>
                  <a:srgbClr val="FF0000"/>
                </a:solidFill>
              </a:rPr>
              <a:t> </a:t>
            </a:r>
            <a:r>
              <a:rPr lang="en-US" sz="2800" b="1" dirty="0" err="1">
                <a:solidFill>
                  <a:srgbClr val="FF0000"/>
                </a:solidFill>
              </a:rPr>
              <a:t>cấp</a:t>
            </a:r>
            <a:r>
              <a:rPr lang="en-US" sz="2800" b="1" dirty="0">
                <a:solidFill>
                  <a:srgbClr val="FF0000"/>
                </a:solidFill>
              </a:rPr>
              <a:t> </a:t>
            </a:r>
            <a:r>
              <a:rPr lang="en-US" sz="2800" b="1" dirty="0" err="1">
                <a:solidFill>
                  <a:srgbClr val="FF0000"/>
                </a:solidFill>
              </a:rPr>
              <a:t>nitơ</a:t>
            </a:r>
            <a:r>
              <a:rPr lang="en-US" sz="2800" b="1" dirty="0">
                <a:solidFill>
                  <a:srgbClr val="FF0000"/>
                </a:solidFill>
              </a:rPr>
              <a:t> </a:t>
            </a:r>
            <a:r>
              <a:rPr lang="en-US" sz="2800" b="1" dirty="0" err="1">
                <a:solidFill>
                  <a:srgbClr val="FF0000"/>
                </a:solidFill>
              </a:rPr>
              <a:t>tự</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r>
              <a:rPr lang="en-US" sz="2800" b="1" dirty="0" err="1">
                <a:solidFill>
                  <a:srgbClr val="FF0000"/>
                </a:solidFill>
              </a:rPr>
              <a:t>cho</a:t>
            </a:r>
            <a:r>
              <a:rPr lang="en-US" sz="2800" b="1" dirty="0">
                <a:solidFill>
                  <a:srgbClr val="FF0000"/>
                </a:solidFill>
              </a:rPr>
              <a:t> </a:t>
            </a:r>
            <a:r>
              <a:rPr lang="en-US" sz="2800" b="1" dirty="0" err="1">
                <a:solidFill>
                  <a:srgbClr val="FF0000"/>
                </a:solidFill>
              </a:rPr>
              <a:t>cây</a:t>
            </a:r>
            <a:endParaRPr lang="en-US" sz="2800" b="1" dirty="0">
              <a:solidFill>
                <a:srgbClr val="FF0000"/>
              </a:solidFill>
            </a:endParaRPr>
          </a:p>
        </p:txBody>
      </p:sp>
      <p:sp>
        <p:nvSpPr>
          <p:cNvPr id="3" name="Cloud Callout 2"/>
          <p:cNvSpPr/>
          <p:nvPr/>
        </p:nvSpPr>
        <p:spPr>
          <a:xfrm>
            <a:off x="1840832" y="1428750"/>
            <a:ext cx="5410200" cy="3429000"/>
          </a:xfrm>
          <a:prstGeom prst="cloudCallout">
            <a:avLst>
              <a:gd name="adj1" fmla="val -63675"/>
              <a:gd name="adj2" fmla="val 6800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t>Thảo</a:t>
            </a:r>
            <a:r>
              <a:rPr lang="en-US" sz="2800" dirty="0"/>
              <a:t> </a:t>
            </a:r>
            <a:r>
              <a:rPr lang="en-US" sz="2800" dirty="0" err="1"/>
              <a:t>luận</a:t>
            </a:r>
            <a:r>
              <a:rPr lang="en-US" sz="2800" dirty="0"/>
              <a:t> </a:t>
            </a:r>
            <a:r>
              <a:rPr lang="en-US" sz="2800" dirty="0" err="1"/>
              <a:t>nhóm</a:t>
            </a:r>
            <a:r>
              <a:rPr lang="en-US" sz="2800" dirty="0"/>
              <a:t> </a:t>
            </a:r>
            <a:r>
              <a:rPr lang="en-US" sz="2800" dirty="0" err="1"/>
              <a:t>để</a:t>
            </a:r>
            <a:r>
              <a:rPr lang="en-US" sz="2800" dirty="0"/>
              <a:t> </a:t>
            </a:r>
            <a:r>
              <a:rPr lang="en-US" sz="2800" dirty="0" err="1"/>
              <a:t>thiết</a:t>
            </a:r>
            <a:r>
              <a:rPr lang="en-US" sz="2800" dirty="0"/>
              <a:t> </a:t>
            </a:r>
            <a:r>
              <a:rPr lang="en-US" sz="2800" dirty="0" err="1"/>
              <a:t>kế</a:t>
            </a:r>
            <a:r>
              <a:rPr lang="en-US" sz="2800" dirty="0"/>
              <a:t> </a:t>
            </a:r>
            <a:r>
              <a:rPr lang="en-US" sz="2800" dirty="0" err="1"/>
              <a:t>một</a:t>
            </a:r>
            <a:r>
              <a:rPr lang="en-US" sz="2800" dirty="0"/>
              <a:t> </a:t>
            </a:r>
            <a:r>
              <a:rPr lang="en-US" sz="2800" dirty="0" err="1"/>
              <a:t>sơ</a:t>
            </a:r>
            <a:r>
              <a:rPr lang="en-US" sz="2800" dirty="0"/>
              <a:t> </a:t>
            </a:r>
            <a:r>
              <a:rPr lang="en-US" sz="2800" dirty="0" err="1"/>
              <a:t>đồ</a:t>
            </a:r>
            <a:r>
              <a:rPr lang="en-US" sz="2800" dirty="0"/>
              <a:t> </a:t>
            </a:r>
            <a:r>
              <a:rPr lang="en-US" sz="2800" dirty="0" err="1"/>
              <a:t>biểu</a:t>
            </a:r>
            <a:r>
              <a:rPr lang="en-US" sz="2800" dirty="0"/>
              <a:t> </a:t>
            </a:r>
            <a:r>
              <a:rPr lang="en-US" sz="2800" dirty="0" err="1"/>
              <a:t>thị</a:t>
            </a:r>
            <a:r>
              <a:rPr lang="en-US" sz="2800" dirty="0"/>
              <a:t> </a:t>
            </a:r>
            <a:r>
              <a:rPr lang="en-US" sz="2800" dirty="0" err="1"/>
              <a:t>các</a:t>
            </a:r>
            <a:r>
              <a:rPr lang="en-US" sz="2800" dirty="0"/>
              <a:t> </a:t>
            </a:r>
            <a:r>
              <a:rPr lang="en-US" sz="2800" dirty="0" err="1"/>
              <a:t>nguồn</a:t>
            </a:r>
            <a:r>
              <a:rPr lang="en-US" sz="2800" dirty="0"/>
              <a:t> </a:t>
            </a:r>
            <a:r>
              <a:rPr lang="en-US" sz="2800" dirty="0" err="1"/>
              <a:t>cung</a:t>
            </a:r>
            <a:r>
              <a:rPr lang="en-US" sz="2800" dirty="0"/>
              <a:t> </a:t>
            </a:r>
            <a:r>
              <a:rPr lang="en-US" sz="2800" dirty="0" err="1"/>
              <a:t>cấp</a:t>
            </a:r>
            <a:r>
              <a:rPr lang="en-US" sz="2800" dirty="0"/>
              <a:t> </a:t>
            </a:r>
            <a:r>
              <a:rPr lang="en-US" sz="2800" dirty="0" err="1"/>
              <a:t>nitơ</a:t>
            </a:r>
            <a:r>
              <a:rPr lang="en-US" sz="2800" dirty="0"/>
              <a:t> </a:t>
            </a:r>
            <a:r>
              <a:rPr lang="en-US" sz="2800" dirty="0" err="1"/>
              <a:t>tự</a:t>
            </a:r>
            <a:r>
              <a:rPr lang="en-US" sz="2800" dirty="0"/>
              <a:t> </a:t>
            </a:r>
            <a:r>
              <a:rPr lang="en-US" sz="2800" dirty="0" err="1"/>
              <a:t>nhiên</a:t>
            </a:r>
            <a:r>
              <a:rPr lang="en-US" sz="2800" dirty="0"/>
              <a:t> </a:t>
            </a:r>
            <a:r>
              <a:rPr lang="en-US" sz="2800" dirty="0" err="1"/>
              <a:t>cho</a:t>
            </a:r>
            <a:r>
              <a:rPr lang="en-US" sz="2800" dirty="0"/>
              <a:t> </a:t>
            </a:r>
            <a:r>
              <a:rPr lang="en-US" sz="2800" dirty="0" err="1"/>
              <a:t>cây</a:t>
            </a:r>
            <a:r>
              <a:rPr lang="en-US" sz="2800" dirty="0"/>
              <a:t>?</a:t>
            </a:r>
          </a:p>
        </p:txBody>
      </p:sp>
    </p:spTree>
    <p:extLst>
      <p:ext uri="{BB962C8B-B14F-4D97-AF65-F5344CB8AC3E}">
        <p14:creationId xmlns:p14="http://schemas.microsoft.com/office/powerpoint/2010/main" val="28375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 y="327861"/>
            <a:ext cx="8915400" cy="4579018"/>
            <a:chOff x="84221" y="354932"/>
            <a:chExt cx="8915400" cy="4579018"/>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84221" y="1123950"/>
              <a:ext cx="8915400" cy="3810000"/>
            </a:xfrm>
            <a:prstGeom prst="rect">
              <a:avLst/>
            </a:prstGeom>
          </p:spPr>
        </p:pic>
        <p:grpSp>
          <p:nvGrpSpPr>
            <p:cNvPr id="10" name="Group 9"/>
            <p:cNvGrpSpPr/>
            <p:nvPr/>
          </p:nvGrpSpPr>
          <p:grpSpPr>
            <a:xfrm>
              <a:off x="4541921" y="354932"/>
              <a:ext cx="4377489" cy="1607218"/>
              <a:chOff x="4541921" y="354932"/>
              <a:chExt cx="4377489" cy="1607218"/>
            </a:xfrm>
          </p:grpSpPr>
          <p:sp>
            <p:nvSpPr>
              <p:cNvPr id="3" name="Rectangle 2"/>
              <p:cNvSpPr/>
              <p:nvPr/>
            </p:nvSpPr>
            <p:spPr>
              <a:xfrm>
                <a:off x="5261811" y="354932"/>
                <a:ext cx="2434389"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b="1" dirty="0" err="1">
                    <a:solidFill>
                      <a:schemeClr val="tx1"/>
                    </a:solidFill>
                  </a:rPr>
                  <a:t>Sấm</a:t>
                </a:r>
                <a:r>
                  <a:rPr lang="en-US" sz="2000" b="1" dirty="0">
                    <a:solidFill>
                      <a:schemeClr val="tx1"/>
                    </a:solidFill>
                  </a:rPr>
                  <a:t> </a:t>
                </a:r>
                <a:r>
                  <a:rPr lang="en-US" sz="2000" b="1" dirty="0" err="1">
                    <a:solidFill>
                      <a:schemeClr val="tx1"/>
                    </a:solidFill>
                  </a:rPr>
                  <a:t>sét</a:t>
                </a:r>
                <a:r>
                  <a:rPr lang="en-US" sz="2000" b="1" dirty="0">
                    <a:solidFill>
                      <a:schemeClr val="tx1"/>
                    </a:solidFill>
                  </a:rPr>
                  <a:t>, </a:t>
                </a:r>
                <a:r>
                  <a:rPr lang="en-US" sz="2000" b="1" dirty="0" err="1">
                    <a:solidFill>
                      <a:schemeClr val="tx1"/>
                    </a:solidFill>
                  </a:rPr>
                  <a:t>tia</a:t>
                </a:r>
                <a:r>
                  <a:rPr lang="en-US" sz="2000" b="1" dirty="0">
                    <a:solidFill>
                      <a:schemeClr val="tx1"/>
                    </a:solidFill>
                  </a:rPr>
                  <a:t> </a:t>
                </a:r>
                <a:r>
                  <a:rPr lang="en-US" sz="2000" b="1" dirty="0" err="1">
                    <a:solidFill>
                      <a:schemeClr val="tx1"/>
                    </a:solidFill>
                  </a:rPr>
                  <a:t>lửa</a:t>
                </a:r>
                <a:r>
                  <a:rPr lang="en-US" sz="2000" b="1" dirty="0">
                    <a:solidFill>
                      <a:schemeClr val="tx1"/>
                    </a:solidFill>
                  </a:rPr>
                  <a:t> </a:t>
                </a:r>
                <a:r>
                  <a:rPr lang="en-US" sz="2000" b="1" dirty="0" err="1">
                    <a:solidFill>
                      <a:schemeClr val="tx1"/>
                    </a:solidFill>
                  </a:rPr>
                  <a:t>điện</a:t>
                </a:r>
                <a:endParaRPr lang="en-US" sz="2000" b="1" dirty="0">
                  <a:solidFill>
                    <a:schemeClr val="tx1"/>
                  </a:solidFill>
                </a:endParaRPr>
              </a:p>
            </p:txBody>
          </p:sp>
          <p:cxnSp>
            <p:nvCxnSpPr>
              <p:cNvPr id="5" name="Straight Arrow Connector 4"/>
              <p:cNvCxnSpPr>
                <a:endCxn id="3" idx="1"/>
              </p:cNvCxnSpPr>
              <p:nvPr/>
            </p:nvCxnSpPr>
            <p:spPr>
              <a:xfrm flipV="1">
                <a:off x="4541921" y="583532"/>
                <a:ext cx="719890" cy="107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6" idx="2"/>
              </p:cNvCxnSpPr>
              <p:nvPr/>
            </p:nvCxnSpPr>
            <p:spPr>
              <a:xfrm flipH="1">
                <a:off x="8229600" y="1389534"/>
                <a:ext cx="230605" cy="572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001000" y="977984"/>
                <a:ext cx="918410" cy="41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b="1" dirty="0">
                    <a:solidFill>
                      <a:schemeClr val="tx1"/>
                    </a:solidFill>
                  </a:rPr>
                  <a:t>HNO</a:t>
                </a:r>
                <a:r>
                  <a:rPr lang="en-US" sz="2000" b="1" baseline="-25000" dirty="0">
                    <a:solidFill>
                      <a:schemeClr val="tx1"/>
                    </a:solidFill>
                  </a:rPr>
                  <a:t>3</a:t>
                </a:r>
              </a:p>
            </p:txBody>
          </p:sp>
          <p:cxnSp>
            <p:nvCxnSpPr>
              <p:cNvPr id="8" name="Straight Arrow Connector 7"/>
              <p:cNvCxnSpPr>
                <a:stCxn id="3" idx="3"/>
                <a:endCxn id="6" idx="0"/>
              </p:cNvCxnSpPr>
              <p:nvPr/>
            </p:nvCxnSpPr>
            <p:spPr>
              <a:xfrm>
                <a:off x="7696200" y="583532"/>
                <a:ext cx="764005" cy="394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6453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82"/>
            <a:ext cx="9144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dirty="0">
                <a:solidFill>
                  <a:srgbClr val="FF0000"/>
                </a:solidFill>
              </a:rPr>
              <a:t>IV/ </a:t>
            </a:r>
            <a:r>
              <a:rPr lang="en-US" sz="2800" b="1" dirty="0" err="1">
                <a:solidFill>
                  <a:srgbClr val="FF0000"/>
                </a:solidFill>
              </a:rPr>
              <a:t>Quá</a:t>
            </a:r>
            <a:r>
              <a:rPr lang="en-US" sz="2800" b="1" dirty="0">
                <a:solidFill>
                  <a:srgbClr val="FF0000"/>
                </a:solidFill>
              </a:rPr>
              <a:t> </a:t>
            </a:r>
            <a:r>
              <a:rPr lang="en-US" sz="2800" b="1" dirty="0" err="1">
                <a:solidFill>
                  <a:srgbClr val="FF0000"/>
                </a:solidFill>
              </a:rPr>
              <a:t>trình</a:t>
            </a:r>
            <a:r>
              <a:rPr lang="en-US" sz="2800" b="1" dirty="0">
                <a:solidFill>
                  <a:srgbClr val="FF0000"/>
                </a:solidFill>
              </a:rPr>
              <a:t> </a:t>
            </a:r>
            <a:r>
              <a:rPr lang="en-US" sz="2800" b="1" dirty="0" err="1">
                <a:solidFill>
                  <a:srgbClr val="FF0000"/>
                </a:solidFill>
              </a:rPr>
              <a:t>chuyển</a:t>
            </a:r>
            <a:r>
              <a:rPr lang="en-US" sz="2800" b="1" dirty="0">
                <a:solidFill>
                  <a:srgbClr val="FF0000"/>
                </a:solidFill>
              </a:rPr>
              <a:t> </a:t>
            </a:r>
            <a:r>
              <a:rPr lang="en-US" sz="2800" b="1" dirty="0" err="1">
                <a:solidFill>
                  <a:srgbClr val="FF0000"/>
                </a:solidFill>
              </a:rPr>
              <a:t>hóa</a:t>
            </a:r>
            <a:r>
              <a:rPr lang="en-US" sz="2800" b="1" dirty="0">
                <a:solidFill>
                  <a:srgbClr val="FF0000"/>
                </a:solidFill>
              </a:rPr>
              <a:t> </a:t>
            </a:r>
            <a:r>
              <a:rPr lang="en-US" sz="2800" b="1" dirty="0" err="1">
                <a:solidFill>
                  <a:srgbClr val="FF0000"/>
                </a:solidFill>
              </a:rPr>
              <a:t>nito</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đất</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cố</a:t>
            </a:r>
            <a:r>
              <a:rPr lang="en-US" sz="2800" b="1" dirty="0">
                <a:solidFill>
                  <a:srgbClr val="FF0000"/>
                </a:solidFill>
              </a:rPr>
              <a:t> </a:t>
            </a:r>
            <a:r>
              <a:rPr lang="en-US" sz="2800" b="1" dirty="0" err="1">
                <a:solidFill>
                  <a:srgbClr val="FF0000"/>
                </a:solidFill>
              </a:rPr>
              <a:t>định</a:t>
            </a:r>
            <a:r>
              <a:rPr lang="en-US" sz="2800" b="1" dirty="0">
                <a:solidFill>
                  <a:srgbClr val="FF0000"/>
                </a:solidFill>
              </a:rPr>
              <a:t> </a:t>
            </a:r>
            <a:r>
              <a:rPr lang="en-US" sz="2800" b="1" dirty="0" err="1">
                <a:solidFill>
                  <a:srgbClr val="FF0000"/>
                </a:solidFill>
              </a:rPr>
              <a:t>nitơ</a:t>
            </a:r>
            <a:endParaRPr lang="en-US" sz="2800" b="1" dirty="0">
              <a:solidFill>
                <a:srgbClr val="FF0000"/>
              </a:solidFill>
            </a:endParaRPr>
          </a:p>
        </p:txBody>
      </p:sp>
      <p:grpSp>
        <p:nvGrpSpPr>
          <p:cNvPr id="5" name="Group 4"/>
          <p:cNvGrpSpPr/>
          <p:nvPr/>
        </p:nvGrpSpPr>
        <p:grpSpPr>
          <a:xfrm>
            <a:off x="304800" y="877698"/>
            <a:ext cx="6335009" cy="4039164"/>
            <a:chOff x="1252095" y="819838"/>
            <a:chExt cx="6335009" cy="403916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095" y="819838"/>
              <a:ext cx="6335009" cy="4039164"/>
            </a:xfrm>
            <a:prstGeom prst="rect">
              <a:avLst/>
            </a:prstGeom>
          </p:spPr>
        </p:pic>
        <p:sp>
          <p:nvSpPr>
            <p:cNvPr id="4" name="Right Arrow 3"/>
            <p:cNvSpPr/>
            <p:nvPr/>
          </p:nvSpPr>
          <p:spPr>
            <a:xfrm rot="1143754">
              <a:off x="4395537" y="1676884"/>
              <a:ext cx="1219200" cy="990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VK </a:t>
              </a:r>
              <a:r>
                <a:rPr lang="en-US" sz="1400" b="1" dirty="0" err="1"/>
                <a:t>phản</a:t>
              </a:r>
              <a:r>
                <a:rPr lang="en-US" sz="1400" b="1" dirty="0"/>
                <a:t> </a:t>
              </a:r>
              <a:r>
                <a:rPr lang="en-US" sz="1400" b="1" dirty="0" err="1"/>
                <a:t>nitrat</a:t>
              </a:r>
              <a:r>
                <a:rPr lang="en-US" sz="1400" b="1" dirty="0"/>
                <a:t> </a:t>
              </a:r>
              <a:r>
                <a:rPr lang="en-US" sz="1400" b="1" dirty="0" err="1"/>
                <a:t>hóa</a:t>
              </a:r>
              <a:endParaRPr lang="en-US" sz="1400" b="1" dirty="0"/>
            </a:p>
          </p:txBody>
        </p:sp>
        <p:sp>
          <p:nvSpPr>
            <p:cNvPr id="8" name="Right Arrow 7"/>
            <p:cNvSpPr/>
            <p:nvPr/>
          </p:nvSpPr>
          <p:spPr>
            <a:xfrm rot="20950329">
              <a:off x="2356206" y="2743685"/>
              <a:ext cx="1219200" cy="990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VK </a:t>
              </a:r>
              <a:r>
                <a:rPr lang="en-US" sz="1400" b="1" dirty="0" err="1"/>
                <a:t>cố</a:t>
              </a:r>
              <a:r>
                <a:rPr lang="en-US" sz="1400" b="1" dirty="0"/>
                <a:t> </a:t>
              </a:r>
              <a:r>
                <a:rPr lang="en-US" sz="1400" b="1" dirty="0" err="1"/>
                <a:t>định</a:t>
              </a:r>
              <a:r>
                <a:rPr lang="en-US" sz="1400" b="1" dirty="0"/>
                <a:t> </a:t>
              </a:r>
              <a:r>
                <a:rPr lang="en-US" sz="1400" b="1" dirty="0" err="1"/>
                <a:t>Nitơ</a:t>
              </a:r>
              <a:endParaRPr lang="en-US" sz="1400" b="1" dirty="0"/>
            </a:p>
          </p:txBody>
        </p:sp>
      </p:grpSp>
      <p:sp>
        <p:nvSpPr>
          <p:cNvPr id="11" name="Cloud Callout 10"/>
          <p:cNvSpPr/>
          <p:nvPr/>
        </p:nvSpPr>
        <p:spPr>
          <a:xfrm>
            <a:off x="6627777" y="530804"/>
            <a:ext cx="2885191" cy="1354512"/>
          </a:xfrm>
          <a:prstGeom prst="cloudCallout">
            <a:avLst>
              <a:gd name="adj1" fmla="val -63675"/>
              <a:gd name="adj2" fmla="val 6800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Câu</a:t>
            </a:r>
            <a:r>
              <a:rPr lang="en-US" sz="2400" dirty="0"/>
              <a:t> </a:t>
            </a:r>
            <a:r>
              <a:rPr lang="en-US" sz="2400" dirty="0" err="1"/>
              <a:t>hỏi</a:t>
            </a:r>
            <a:r>
              <a:rPr lang="en-US" sz="2400" dirty="0"/>
              <a:t> </a:t>
            </a:r>
            <a:r>
              <a:rPr lang="en-US" sz="2400" dirty="0" err="1"/>
              <a:t>lệnh</a:t>
            </a:r>
            <a:r>
              <a:rPr lang="en-US" sz="2400" dirty="0"/>
              <a:t>?</a:t>
            </a:r>
          </a:p>
        </p:txBody>
      </p:sp>
      <p:sp>
        <p:nvSpPr>
          <p:cNvPr id="12" name="Cloud Callout 11"/>
          <p:cNvSpPr/>
          <p:nvPr/>
        </p:nvSpPr>
        <p:spPr>
          <a:xfrm>
            <a:off x="6639809" y="2628266"/>
            <a:ext cx="3037591" cy="2515234"/>
          </a:xfrm>
          <a:prstGeom prst="cloudCallout">
            <a:avLst>
              <a:gd name="adj1" fmla="val -60902"/>
              <a:gd name="adj2" fmla="val -36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a:t>Tại</a:t>
            </a:r>
            <a:r>
              <a:rPr lang="en-US" sz="2400" dirty="0"/>
              <a:t> </a:t>
            </a:r>
            <a:r>
              <a:rPr lang="en-US" sz="2400" dirty="0" err="1"/>
              <a:t>sao</a:t>
            </a:r>
            <a:r>
              <a:rPr lang="en-US" sz="2400" dirty="0"/>
              <a:t> </a:t>
            </a:r>
            <a:r>
              <a:rPr lang="en-US" sz="2400" dirty="0" err="1"/>
              <a:t>cây</a:t>
            </a:r>
            <a:r>
              <a:rPr lang="en-US" sz="2400" dirty="0"/>
              <a:t> </a:t>
            </a:r>
            <a:r>
              <a:rPr lang="en-US" sz="2400" dirty="0" err="1"/>
              <a:t>lấy</a:t>
            </a:r>
            <a:r>
              <a:rPr lang="en-US" sz="2400" dirty="0"/>
              <a:t> </a:t>
            </a:r>
            <a:r>
              <a:rPr lang="en-US" sz="2400" dirty="0" err="1"/>
              <a:t>cả</a:t>
            </a:r>
            <a:r>
              <a:rPr lang="en-US" sz="2400" dirty="0"/>
              <a:t>  NO</a:t>
            </a:r>
            <a:r>
              <a:rPr lang="en-US" sz="2400" baseline="-25000" dirty="0"/>
              <a:t>3</a:t>
            </a:r>
            <a:r>
              <a:rPr lang="en-US" sz="2400" b="1" baseline="36000" dirty="0"/>
              <a:t>-</a:t>
            </a:r>
            <a:r>
              <a:rPr lang="en-US" sz="2400" dirty="0"/>
              <a:t> </a:t>
            </a:r>
            <a:r>
              <a:rPr lang="en-US" sz="2400" dirty="0" err="1"/>
              <a:t>trong</a:t>
            </a:r>
            <a:r>
              <a:rPr lang="en-US" sz="2400" dirty="0"/>
              <a:t> </a:t>
            </a:r>
            <a:r>
              <a:rPr lang="en-US" sz="2400" dirty="0" err="1"/>
              <a:t>khi</a:t>
            </a:r>
            <a:r>
              <a:rPr lang="en-US" sz="2400" dirty="0"/>
              <a:t> </a:t>
            </a:r>
            <a:r>
              <a:rPr lang="en-US" sz="2400" dirty="0" err="1"/>
              <a:t>chỉ</a:t>
            </a:r>
            <a:r>
              <a:rPr lang="en-US" sz="2400" dirty="0"/>
              <a:t> </a:t>
            </a:r>
            <a:r>
              <a:rPr lang="en-US" sz="2400" dirty="0" err="1"/>
              <a:t>sử</a:t>
            </a:r>
            <a:r>
              <a:rPr lang="en-US" sz="2400" dirty="0"/>
              <a:t> </a:t>
            </a:r>
            <a:r>
              <a:rPr lang="en-US" sz="2400" dirty="0" err="1"/>
              <a:t>dụng</a:t>
            </a:r>
            <a:r>
              <a:rPr lang="en-US" sz="2400" dirty="0"/>
              <a:t> </a:t>
            </a:r>
            <a:r>
              <a:rPr lang="en-US" sz="2400" dirty="0" err="1"/>
              <a:t>nito</a:t>
            </a:r>
            <a:r>
              <a:rPr lang="en-US" sz="2400" dirty="0"/>
              <a:t> ở </a:t>
            </a:r>
            <a:r>
              <a:rPr lang="en-US" sz="2400" dirty="0" err="1"/>
              <a:t>dạng</a:t>
            </a:r>
            <a:r>
              <a:rPr lang="en-US" sz="2400" dirty="0"/>
              <a:t> NH</a:t>
            </a:r>
            <a:r>
              <a:rPr lang="en-US" sz="2400" baseline="-25000" dirty="0"/>
              <a:t>4</a:t>
            </a:r>
            <a:r>
              <a:rPr lang="en-US" sz="2400" b="1" baseline="36000" dirty="0"/>
              <a:t>+</a:t>
            </a:r>
            <a:r>
              <a:rPr lang="en-US" sz="2400" dirty="0"/>
              <a:t>?</a:t>
            </a:r>
          </a:p>
        </p:txBody>
      </p:sp>
    </p:spTree>
    <p:extLst>
      <p:ext uri="{BB962C8B-B14F-4D97-AF65-F5344CB8AC3E}">
        <p14:creationId xmlns:p14="http://schemas.microsoft.com/office/powerpoint/2010/main" val="23142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74195" y="1218696"/>
            <a:ext cx="1213184" cy="104825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a:t>Nito</a:t>
            </a:r>
            <a:r>
              <a:rPr lang="en-US" sz="2000" baseline="-25000" dirty="0"/>
              <a:t>  </a:t>
            </a:r>
            <a:r>
              <a:rPr lang="en-US" sz="2000" dirty="0"/>
              <a:t> </a:t>
            </a:r>
            <a:r>
              <a:rPr lang="en-US" sz="2000" dirty="0" err="1"/>
              <a:t>trong</a:t>
            </a:r>
            <a:r>
              <a:rPr lang="en-US" sz="2000" dirty="0"/>
              <a:t> </a:t>
            </a:r>
            <a:r>
              <a:rPr lang="en-US" sz="2000" dirty="0" err="1"/>
              <a:t>xác</a:t>
            </a:r>
            <a:r>
              <a:rPr lang="en-US" sz="2000" dirty="0"/>
              <a:t> </a:t>
            </a:r>
            <a:r>
              <a:rPr lang="en-US" sz="2000" dirty="0" err="1"/>
              <a:t>sinh</a:t>
            </a:r>
            <a:r>
              <a:rPr lang="en-US" sz="2000" dirty="0"/>
              <a:t> </a:t>
            </a:r>
            <a:r>
              <a:rPr lang="en-US" sz="2000" dirty="0" err="1"/>
              <a:t>vật</a:t>
            </a:r>
            <a:r>
              <a:rPr lang="en-US" sz="2000" baseline="-25000" dirty="0"/>
              <a:t> </a:t>
            </a:r>
            <a:r>
              <a:rPr lang="en-US" sz="2000" dirty="0"/>
              <a:t> </a:t>
            </a:r>
            <a:endParaRPr lang="en-US" sz="2000" baseline="-25000" dirty="0"/>
          </a:p>
        </p:txBody>
      </p:sp>
      <p:sp>
        <p:nvSpPr>
          <p:cNvPr id="3" name="Flowchart: Process 2"/>
          <p:cNvSpPr/>
          <p:nvPr/>
        </p:nvSpPr>
        <p:spPr>
          <a:xfrm>
            <a:off x="1463619" y="1218696"/>
            <a:ext cx="983916" cy="104825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VK </a:t>
            </a:r>
            <a:r>
              <a:rPr lang="en-US" sz="2000" dirty="0" err="1"/>
              <a:t>amon</a:t>
            </a:r>
            <a:r>
              <a:rPr lang="en-US" sz="2000" dirty="0"/>
              <a:t> </a:t>
            </a:r>
            <a:r>
              <a:rPr lang="en-US" sz="2000" dirty="0" err="1"/>
              <a:t>hóa</a:t>
            </a:r>
            <a:endParaRPr lang="en-US" sz="2000" dirty="0"/>
          </a:p>
        </p:txBody>
      </p:sp>
      <p:sp>
        <p:nvSpPr>
          <p:cNvPr id="18" name="Flowchart: Process 17"/>
          <p:cNvSpPr/>
          <p:nvPr/>
        </p:nvSpPr>
        <p:spPr>
          <a:xfrm>
            <a:off x="2623775" y="1218696"/>
            <a:ext cx="838200" cy="104825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NH</a:t>
            </a:r>
            <a:r>
              <a:rPr lang="en-US" sz="2000" baseline="-25000" dirty="0"/>
              <a:t>4</a:t>
            </a:r>
            <a:r>
              <a:rPr lang="en-US" sz="2000" baseline="30000" dirty="0"/>
              <a:t>+</a:t>
            </a:r>
          </a:p>
        </p:txBody>
      </p:sp>
      <p:sp>
        <p:nvSpPr>
          <p:cNvPr id="19" name="Flowchart: Process 18"/>
          <p:cNvSpPr/>
          <p:nvPr/>
        </p:nvSpPr>
        <p:spPr>
          <a:xfrm>
            <a:off x="4499476" y="361948"/>
            <a:ext cx="2819400" cy="418097"/>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VK </a:t>
            </a:r>
            <a:r>
              <a:rPr lang="en-US" sz="2000" dirty="0" err="1"/>
              <a:t>nitrat</a:t>
            </a:r>
            <a:r>
              <a:rPr lang="en-US" sz="2000" dirty="0"/>
              <a:t> </a:t>
            </a:r>
            <a:r>
              <a:rPr lang="en-US" sz="2000" dirty="0" err="1"/>
              <a:t>hóa</a:t>
            </a:r>
            <a:endParaRPr lang="en-US" sz="2000" dirty="0"/>
          </a:p>
        </p:txBody>
      </p:sp>
      <p:sp>
        <p:nvSpPr>
          <p:cNvPr id="20" name="Flowchart: Process 19"/>
          <p:cNvSpPr/>
          <p:nvPr/>
        </p:nvSpPr>
        <p:spPr>
          <a:xfrm>
            <a:off x="3638215" y="1218696"/>
            <a:ext cx="1698458" cy="104825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VK </a:t>
            </a:r>
            <a:r>
              <a:rPr lang="en-US" sz="2000" dirty="0" err="1"/>
              <a:t>Nitrosomonas</a:t>
            </a:r>
            <a:endParaRPr lang="en-US" sz="2000" dirty="0"/>
          </a:p>
        </p:txBody>
      </p:sp>
      <p:sp>
        <p:nvSpPr>
          <p:cNvPr id="21" name="Flowchart: Process 20"/>
          <p:cNvSpPr/>
          <p:nvPr/>
        </p:nvSpPr>
        <p:spPr>
          <a:xfrm>
            <a:off x="5512913" y="1218696"/>
            <a:ext cx="840205" cy="104825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NO</a:t>
            </a:r>
            <a:r>
              <a:rPr lang="en-US" sz="2000" baseline="-25000" dirty="0"/>
              <a:t>2</a:t>
            </a:r>
            <a:r>
              <a:rPr lang="en-US" sz="2800" b="1" baseline="34000" dirty="0"/>
              <a:t>-</a:t>
            </a:r>
            <a:r>
              <a:rPr lang="en-US" sz="2000" dirty="0"/>
              <a:t> </a:t>
            </a:r>
            <a:endParaRPr lang="en-US" sz="2000" baseline="30000" dirty="0"/>
          </a:p>
        </p:txBody>
      </p:sp>
      <p:sp>
        <p:nvSpPr>
          <p:cNvPr id="22" name="Flowchart: Process 21"/>
          <p:cNvSpPr/>
          <p:nvPr/>
        </p:nvSpPr>
        <p:spPr>
          <a:xfrm>
            <a:off x="8229600" y="1218696"/>
            <a:ext cx="838200" cy="104825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NO</a:t>
            </a:r>
            <a:r>
              <a:rPr lang="en-US" sz="2000" baseline="-25000" dirty="0"/>
              <a:t>3</a:t>
            </a:r>
            <a:r>
              <a:rPr lang="en-US" sz="2800" b="1" baseline="34000" dirty="0"/>
              <a:t>-</a:t>
            </a:r>
          </a:p>
        </p:txBody>
      </p:sp>
      <p:sp>
        <p:nvSpPr>
          <p:cNvPr id="23" name="Flowchart: Process 22"/>
          <p:cNvSpPr/>
          <p:nvPr/>
        </p:nvSpPr>
        <p:spPr>
          <a:xfrm>
            <a:off x="6529358" y="1218696"/>
            <a:ext cx="1524000" cy="104825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VK</a:t>
            </a:r>
          </a:p>
          <a:p>
            <a:pPr algn="ctr"/>
            <a:r>
              <a:rPr lang="en-US" sz="2000" dirty="0" err="1"/>
              <a:t>Nitrobacter</a:t>
            </a:r>
            <a:endParaRPr lang="en-US" sz="2000" dirty="0"/>
          </a:p>
        </p:txBody>
      </p:sp>
      <p:cxnSp>
        <p:nvCxnSpPr>
          <p:cNvPr id="25" name="Straight Arrow Connector 24"/>
          <p:cNvCxnSpPr>
            <a:stCxn id="2" idx="3"/>
            <a:endCxn id="3" idx="1"/>
          </p:cNvCxnSpPr>
          <p:nvPr/>
        </p:nvCxnSpPr>
        <p:spPr>
          <a:xfrm>
            <a:off x="1287379" y="1742822"/>
            <a:ext cx="176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3" idx="3"/>
            <a:endCxn id="18" idx="1"/>
          </p:cNvCxnSpPr>
          <p:nvPr/>
        </p:nvCxnSpPr>
        <p:spPr>
          <a:xfrm>
            <a:off x="2447535" y="1742822"/>
            <a:ext cx="176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18" idx="3"/>
            <a:endCxn id="20" idx="1"/>
          </p:cNvCxnSpPr>
          <p:nvPr/>
        </p:nvCxnSpPr>
        <p:spPr>
          <a:xfrm>
            <a:off x="3461975" y="1742822"/>
            <a:ext cx="176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20" idx="3"/>
            <a:endCxn id="21" idx="1"/>
          </p:cNvCxnSpPr>
          <p:nvPr/>
        </p:nvCxnSpPr>
        <p:spPr>
          <a:xfrm>
            <a:off x="5336673" y="1742822"/>
            <a:ext cx="176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21" idx="3"/>
            <a:endCxn id="23" idx="1"/>
          </p:cNvCxnSpPr>
          <p:nvPr/>
        </p:nvCxnSpPr>
        <p:spPr>
          <a:xfrm>
            <a:off x="6353118" y="1742822"/>
            <a:ext cx="176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23" idx="3"/>
            <a:endCxn id="22" idx="1"/>
          </p:cNvCxnSpPr>
          <p:nvPr/>
        </p:nvCxnSpPr>
        <p:spPr>
          <a:xfrm>
            <a:off x="8053358" y="1742822"/>
            <a:ext cx="17624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9" idx="2"/>
            <a:endCxn id="20" idx="0"/>
          </p:cNvCxnSpPr>
          <p:nvPr/>
        </p:nvCxnSpPr>
        <p:spPr>
          <a:xfrm flipH="1">
            <a:off x="4487444" y="780045"/>
            <a:ext cx="1421732" cy="43865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9" name="Straight Arrow Connector 38"/>
          <p:cNvCxnSpPr>
            <a:stCxn id="19" idx="2"/>
            <a:endCxn id="23" idx="0"/>
          </p:cNvCxnSpPr>
          <p:nvPr/>
        </p:nvCxnSpPr>
        <p:spPr>
          <a:xfrm>
            <a:off x="5909176" y="780045"/>
            <a:ext cx="1382182" cy="43865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51" name="Flowchart: Process 50"/>
          <p:cNvSpPr/>
          <p:nvPr/>
        </p:nvSpPr>
        <p:spPr>
          <a:xfrm>
            <a:off x="76200" y="2733176"/>
            <a:ext cx="1060784" cy="53340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t>Prôtêin</a:t>
            </a:r>
            <a:endParaRPr lang="en-US" sz="2000" baseline="-25000" dirty="0"/>
          </a:p>
        </p:txBody>
      </p:sp>
      <p:sp>
        <p:nvSpPr>
          <p:cNvPr id="52" name="Flowchart: Process 51"/>
          <p:cNvSpPr/>
          <p:nvPr/>
        </p:nvSpPr>
        <p:spPr>
          <a:xfrm>
            <a:off x="1323743" y="2724151"/>
            <a:ext cx="1198813" cy="53340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sym typeface="Wingdings" pitchFamily="2" charset="2"/>
              </a:rPr>
              <a:t>polipeptit</a:t>
            </a:r>
            <a:endParaRPr lang="en-US" sz="2000" dirty="0"/>
          </a:p>
        </p:txBody>
      </p:sp>
      <p:sp>
        <p:nvSpPr>
          <p:cNvPr id="53" name="Flowchart: Process 52"/>
          <p:cNvSpPr/>
          <p:nvPr/>
        </p:nvSpPr>
        <p:spPr>
          <a:xfrm>
            <a:off x="2709315" y="2724151"/>
            <a:ext cx="838200" cy="53340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sym typeface="Wingdings" pitchFamily="2" charset="2"/>
              </a:rPr>
              <a:t>peptit</a:t>
            </a:r>
            <a:endParaRPr lang="en-US" sz="2000" baseline="30000" dirty="0"/>
          </a:p>
        </p:txBody>
      </p:sp>
      <p:sp>
        <p:nvSpPr>
          <p:cNvPr id="54" name="Flowchart: Process 53"/>
          <p:cNvSpPr/>
          <p:nvPr/>
        </p:nvSpPr>
        <p:spPr>
          <a:xfrm>
            <a:off x="3734274" y="2724151"/>
            <a:ext cx="1257912" cy="53340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sym typeface="Wingdings" pitchFamily="2" charset="2"/>
              </a:rPr>
              <a:t>axit</a:t>
            </a:r>
            <a:r>
              <a:rPr lang="en-US" sz="2000" dirty="0">
                <a:sym typeface="Wingdings" pitchFamily="2" charset="2"/>
              </a:rPr>
              <a:t> </a:t>
            </a:r>
            <a:r>
              <a:rPr lang="en-US" sz="2000" dirty="0" err="1">
                <a:sym typeface="Wingdings" pitchFamily="2" charset="2"/>
              </a:rPr>
              <a:t>amin</a:t>
            </a:r>
            <a:endParaRPr lang="en-US" sz="2000" dirty="0"/>
          </a:p>
        </p:txBody>
      </p:sp>
      <p:sp>
        <p:nvSpPr>
          <p:cNvPr id="55" name="Flowchart: Process 54"/>
          <p:cNvSpPr/>
          <p:nvPr/>
        </p:nvSpPr>
        <p:spPr>
          <a:xfrm>
            <a:off x="5178945" y="2724150"/>
            <a:ext cx="615874" cy="53340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spcBef>
                <a:spcPct val="50000"/>
              </a:spcBef>
            </a:pPr>
            <a:r>
              <a:rPr lang="en-US" sz="2000" dirty="0">
                <a:sym typeface="Wingdings" pitchFamily="2" charset="2"/>
              </a:rPr>
              <a:t>NH</a:t>
            </a:r>
            <a:r>
              <a:rPr lang="en-US" sz="2000" baseline="-25000" dirty="0">
                <a:sym typeface="Wingdings" pitchFamily="2" charset="2"/>
              </a:rPr>
              <a:t>2</a:t>
            </a:r>
            <a:r>
              <a:rPr lang="en-US" sz="2000" dirty="0">
                <a:sym typeface="Wingdings" pitchFamily="2" charset="2"/>
              </a:rPr>
              <a:t> </a:t>
            </a:r>
            <a:endParaRPr lang="en-US" sz="2000" baseline="-25000" dirty="0"/>
          </a:p>
        </p:txBody>
      </p:sp>
      <p:sp>
        <p:nvSpPr>
          <p:cNvPr id="56" name="Flowchart: Process 55"/>
          <p:cNvSpPr/>
          <p:nvPr/>
        </p:nvSpPr>
        <p:spPr>
          <a:xfrm>
            <a:off x="5981578" y="2724150"/>
            <a:ext cx="597362" cy="53340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spcBef>
                <a:spcPct val="50000"/>
              </a:spcBef>
            </a:pPr>
            <a:r>
              <a:rPr lang="en-US" sz="2000" dirty="0">
                <a:sym typeface="Wingdings" pitchFamily="2" charset="2"/>
              </a:rPr>
              <a:t>NH</a:t>
            </a:r>
            <a:r>
              <a:rPr lang="en-US" sz="2000" baseline="-25000" dirty="0">
                <a:sym typeface="Wingdings" pitchFamily="2" charset="2"/>
              </a:rPr>
              <a:t>3</a:t>
            </a:r>
            <a:endParaRPr lang="en-US" sz="2000" baseline="-25000" dirty="0"/>
          </a:p>
        </p:txBody>
      </p:sp>
      <p:sp>
        <p:nvSpPr>
          <p:cNvPr id="58" name="Flowchart: Process 57"/>
          <p:cNvSpPr/>
          <p:nvPr/>
        </p:nvSpPr>
        <p:spPr>
          <a:xfrm>
            <a:off x="6765701" y="2724150"/>
            <a:ext cx="747742" cy="53340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spcBef>
                <a:spcPct val="50000"/>
              </a:spcBef>
            </a:pPr>
            <a:r>
              <a:rPr lang="en-US" sz="2000" dirty="0">
                <a:sym typeface="Wingdings" pitchFamily="2" charset="2"/>
              </a:rPr>
              <a:t>NH</a:t>
            </a:r>
            <a:r>
              <a:rPr lang="en-US" sz="2000" baseline="-25000" dirty="0">
                <a:sym typeface="Wingdings" pitchFamily="2" charset="2"/>
              </a:rPr>
              <a:t>4</a:t>
            </a:r>
            <a:r>
              <a:rPr lang="en-US" sz="2000" baseline="36000" dirty="0">
                <a:sym typeface="Wingdings" pitchFamily="2" charset="2"/>
              </a:rPr>
              <a:t>+</a:t>
            </a:r>
            <a:endParaRPr lang="en-US" sz="2000" baseline="36000" dirty="0"/>
          </a:p>
        </p:txBody>
      </p:sp>
      <p:cxnSp>
        <p:nvCxnSpPr>
          <p:cNvPr id="62" name="Straight Arrow Connector 61"/>
          <p:cNvCxnSpPr>
            <a:stCxn id="51" idx="3"/>
            <a:endCxn id="52" idx="1"/>
          </p:cNvCxnSpPr>
          <p:nvPr/>
        </p:nvCxnSpPr>
        <p:spPr>
          <a:xfrm flipV="1">
            <a:off x="1136984" y="2990852"/>
            <a:ext cx="186759" cy="90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a:stCxn id="52" idx="3"/>
            <a:endCxn id="53" idx="1"/>
          </p:cNvCxnSpPr>
          <p:nvPr/>
        </p:nvCxnSpPr>
        <p:spPr>
          <a:xfrm>
            <a:off x="2522556" y="2990852"/>
            <a:ext cx="18675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a:stCxn id="53" idx="3"/>
            <a:endCxn id="54" idx="1"/>
          </p:cNvCxnSpPr>
          <p:nvPr/>
        </p:nvCxnSpPr>
        <p:spPr>
          <a:xfrm>
            <a:off x="3547515" y="2990852"/>
            <a:ext cx="18675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8" name="Straight Arrow Connector 67"/>
          <p:cNvCxnSpPr>
            <a:stCxn id="54" idx="3"/>
            <a:endCxn id="55" idx="1"/>
          </p:cNvCxnSpPr>
          <p:nvPr/>
        </p:nvCxnSpPr>
        <p:spPr>
          <a:xfrm flipV="1">
            <a:off x="4992186" y="2990851"/>
            <a:ext cx="186759"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0" name="Straight Arrow Connector 69"/>
          <p:cNvCxnSpPr>
            <a:stCxn id="55" idx="3"/>
            <a:endCxn id="56" idx="1"/>
          </p:cNvCxnSpPr>
          <p:nvPr/>
        </p:nvCxnSpPr>
        <p:spPr>
          <a:xfrm>
            <a:off x="5794819" y="2990851"/>
            <a:ext cx="18675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2" name="Straight Arrow Connector 71"/>
          <p:cNvCxnSpPr>
            <a:stCxn id="56" idx="3"/>
            <a:endCxn id="58" idx="1"/>
          </p:cNvCxnSpPr>
          <p:nvPr/>
        </p:nvCxnSpPr>
        <p:spPr>
          <a:xfrm>
            <a:off x="6578940" y="2990851"/>
            <a:ext cx="186761"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5" name="Straight Arrow Connector 74"/>
          <p:cNvCxnSpPr>
            <a:stCxn id="2" idx="2"/>
            <a:endCxn id="51" idx="0"/>
          </p:cNvCxnSpPr>
          <p:nvPr/>
        </p:nvCxnSpPr>
        <p:spPr>
          <a:xfrm flipH="1">
            <a:off x="606592" y="2266948"/>
            <a:ext cx="74195" cy="46622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7" name="Straight Arrow Connector 76"/>
          <p:cNvCxnSpPr>
            <a:stCxn id="18" idx="2"/>
            <a:endCxn id="58" idx="0"/>
          </p:cNvCxnSpPr>
          <p:nvPr/>
        </p:nvCxnSpPr>
        <p:spPr>
          <a:xfrm>
            <a:off x="3042875" y="2266947"/>
            <a:ext cx="4096697" cy="45720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78" name="Flowchart: Process 77"/>
          <p:cNvSpPr/>
          <p:nvPr/>
        </p:nvSpPr>
        <p:spPr>
          <a:xfrm>
            <a:off x="76200" y="3714750"/>
            <a:ext cx="838200" cy="104825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NO</a:t>
            </a:r>
            <a:r>
              <a:rPr lang="en-US" sz="2000" baseline="-25000" dirty="0"/>
              <a:t>3</a:t>
            </a:r>
            <a:r>
              <a:rPr lang="en-US" sz="2800" b="1" baseline="34000" dirty="0"/>
              <a:t>-</a:t>
            </a:r>
          </a:p>
        </p:txBody>
      </p:sp>
      <p:sp>
        <p:nvSpPr>
          <p:cNvPr id="79" name="Flowchart: Process 78"/>
          <p:cNvSpPr/>
          <p:nvPr/>
        </p:nvSpPr>
        <p:spPr>
          <a:xfrm>
            <a:off x="1603986" y="3714749"/>
            <a:ext cx="2276865" cy="104825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VK </a:t>
            </a:r>
            <a:r>
              <a:rPr lang="en-US" sz="2000" dirty="0" err="1"/>
              <a:t>phản</a:t>
            </a:r>
            <a:r>
              <a:rPr lang="en-US" sz="2000" dirty="0"/>
              <a:t> </a:t>
            </a:r>
            <a:r>
              <a:rPr lang="en-US" sz="2000" dirty="0" err="1"/>
              <a:t>nitrat</a:t>
            </a:r>
            <a:r>
              <a:rPr lang="en-US" sz="2000" dirty="0"/>
              <a:t> </a:t>
            </a:r>
            <a:r>
              <a:rPr lang="en-US" sz="2000" dirty="0" err="1"/>
              <a:t>hóa</a:t>
            </a:r>
            <a:endParaRPr lang="en-US" sz="2000" dirty="0"/>
          </a:p>
          <a:p>
            <a:pPr algn="ctr"/>
            <a:r>
              <a:rPr lang="en-US" sz="2000" dirty="0"/>
              <a:t>(VK </a:t>
            </a:r>
            <a:r>
              <a:rPr lang="en-US" sz="2000" dirty="0" err="1"/>
              <a:t>kị</a:t>
            </a:r>
            <a:r>
              <a:rPr lang="en-US" sz="2000" dirty="0"/>
              <a:t> </a:t>
            </a:r>
            <a:r>
              <a:rPr lang="en-US" sz="2000" dirty="0" err="1"/>
              <a:t>khí</a:t>
            </a:r>
            <a:r>
              <a:rPr lang="en-US" sz="2000" dirty="0"/>
              <a:t>)</a:t>
            </a:r>
          </a:p>
        </p:txBody>
      </p:sp>
      <p:sp>
        <p:nvSpPr>
          <p:cNvPr id="80" name="Flowchart: Process 79"/>
          <p:cNvSpPr/>
          <p:nvPr/>
        </p:nvSpPr>
        <p:spPr>
          <a:xfrm>
            <a:off x="4523725" y="3714748"/>
            <a:ext cx="1213184" cy="104825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N</a:t>
            </a:r>
            <a:r>
              <a:rPr lang="en-US" sz="2000" baseline="-25000" dirty="0"/>
              <a:t>2</a:t>
            </a:r>
          </a:p>
        </p:txBody>
      </p:sp>
      <p:cxnSp>
        <p:nvCxnSpPr>
          <p:cNvPr id="82" name="Straight Arrow Connector 81"/>
          <p:cNvCxnSpPr>
            <a:stCxn id="78" idx="3"/>
            <a:endCxn id="79" idx="1"/>
          </p:cNvCxnSpPr>
          <p:nvPr/>
        </p:nvCxnSpPr>
        <p:spPr>
          <a:xfrm flipV="1">
            <a:off x="914400" y="4238875"/>
            <a:ext cx="689586"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4" name="Straight Arrow Connector 83"/>
          <p:cNvCxnSpPr>
            <a:stCxn id="79" idx="3"/>
            <a:endCxn id="80" idx="1"/>
          </p:cNvCxnSpPr>
          <p:nvPr/>
        </p:nvCxnSpPr>
        <p:spPr>
          <a:xfrm flipV="1">
            <a:off x="3880851" y="4238874"/>
            <a:ext cx="642874"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5" name="Rectangle 84"/>
          <p:cNvSpPr/>
          <p:nvPr/>
        </p:nvSpPr>
        <p:spPr>
          <a:xfrm>
            <a:off x="91940" y="52200"/>
            <a:ext cx="3360746" cy="7301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a:solidFill>
                  <a:schemeClr val="tx1"/>
                </a:solidFill>
              </a:rPr>
              <a:t>1/ </a:t>
            </a:r>
            <a:r>
              <a:rPr lang="en-US" sz="2400" dirty="0" err="1">
                <a:solidFill>
                  <a:schemeClr val="tx1"/>
                </a:solidFill>
              </a:rPr>
              <a:t>Quá</a:t>
            </a:r>
            <a:r>
              <a:rPr lang="en-US" sz="2400" dirty="0">
                <a:solidFill>
                  <a:schemeClr val="tx1"/>
                </a:solidFill>
              </a:rPr>
              <a:t> </a:t>
            </a:r>
            <a:r>
              <a:rPr lang="en-US" sz="2400" dirty="0" err="1">
                <a:solidFill>
                  <a:schemeClr val="tx1"/>
                </a:solidFill>
              </a:rPr>
              <a:t>trình</a:t>
            </a:r>
            <a:r>
              <a:rPr lang="en-US" sz="2400" dirty="0">
                <a:solidFill>
                  <a:schemeClr val="tx1"/>
                </a:solidFill>
              </a:rPr>
              <a:t> </a:t>
            </a:r>
            <a:r>
              <a:rPr lang="en-US" sz="2400" dirty="0" err="1">
                <a:solidFill>
                  <a:schemeClr val="tx1"/>
                </a:solidFill>
              </a:rPr>
              <a:t>chuyển</a:t>
            </a:r>
            <a:r>
              <a:rPr lang="en-US" sz="2400" dirty="0">
                <a:solidFill>
                  <a:schemeClr val="tx1"/>
                </a:solidFill>
              </a:rPr>
              <a:t> </a:t>
            </a:r>
            <a:r>
              <a:rPr lang="en-US" sz="2400" dirty="0" err="1">
                <a:solidFill>
                  <a:schemeClr val="tx1"/>
                </a:solidFill>
              </a:rPr>
              <a:t>hóa</a:t>
            </a:r>
            <a:r>
              <a:rPr lang="en-US" sz="2400" dirty="0">
                <a:solidFill>
                  <a:schemeClr val="tx1"/>
                </a:solidFill>
              </a:rPr>
              <a:t> </a:t>
            </a:r>
            <a:r>
              <a:rPr lang="en-US" sz="2400" dirty="0" err="1">
                <a:solidFill>
                  <a:schemeClr val="tx1"/>
                </a:solidFill>
              </a:rPr>
              <a:t>nito</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đất</a:t>
            </a:r>
            <a:endParaRPr lang="en-US" sz="2400" dirty="0">
              <a:solidFill>
                <a:schemeClr val="tx1"/>
              </a:solidFill>
            </a:endParaRPr>
          </a:p>
        </p:txBody>
      </p:sp>
      <p:sp>
        <p:nvSpPr>
          <p:cNvPr id="40" name="Flowchart: Process 39"/>
          <p:cNvSpPr/>
          <p:nvPr/>
        </p:nvSpPr>
        <p:spPr>
          <a:xfrm>
            <a:off x="8059096" y="2733177"/>
            <a:ext cx="1008704" cy="981573"/>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ct val="50000"/>
              </a:spcBef>
            </a:pPr>
            <a:r>
              <a:rPr lang="en-US" sz="2000" dirty="0" err="1">
                <a:sym typeface="Wingdings" pitchFamily="2" charset="2"/>
              </a:rPr>
              <a:t>Hấp</a:t>
            </a:r>
            <a:r>
              <a:rPr lang="en-US" sz="2000" dirty="0">
                <a:sym typeface="Wingdings" pitchFamily="2" charset="2"/>
              </a:rPr>
              <a:t> </a:t>
            </a:r>
            <a:r>
              <a:rPr lang="en-US" sz="2000" dirty="0" err="1">
                <a:sym typeface="Wingdings" pitchFamily="2" charset="2"/>
              </a:rPr>
              <a:t>thụ</a:t>
            </a:r>
            <a:r>
              <a:rPr lang="en-US" sz="2000" dirty="0">
                <a:sym typeface="Wingdings" pitchFamily="2" charset="2"/>
              </a:rPr>
              <a:t> </a:t>
            </a:r>
            <a:r>
              <a:rPr lang="en-US" sz="2000" dirty="0" err="1">
                <a:sym typeface="Wingdings" pitchFamily="2" charset="2"/>
              </a:rPr>
              <a:t>được</a:t>
            </a:r>
            <a:r>
              <a:rPr lang="en-US" sz="2000" dirty="0">
                <a:sym typeface="Wingdings" pitchFamily="2" charset="2"/>
              </a:rPr>
              <a:t> </a:t>
            </a:r>
            <a:endParaRPr lang="en-US" sz="2000" baseline="36000" dirty="0"/>
          </a:p>
        </p:txBody>
      </p:sp>
      <p:sp>
        <p:nvSpPr>
          <p:cNvPr id="41" name="Flowchart: Process 40"/>
          <p:cNvSpPr/>
          <p:nvPr/>
        </p:nvSpPr>
        <p:spPr>
          <a:xfrm>
            <a:off x="6600267" y="3972175"/>
            <a:ext cx="2364262" cy="533401"/>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ct val="50000"/>
              </a:spcBef>
            </a:pPr>
            <a:r>
              <a:rPr lang="en-US" sz="2000" dirty="0" err="1">
                <a:sym typeface="Wingdings" pitchFamily="2" charset="2"/>
              </a:rPr>
              <a:t>Không</a:t>
            </a:r>
            <a:r>
              <a:rPr lang="en-US" sz="2000" dirty="0">
                <a:sym typeface="Wingdings" pitchFamily="2" charset="2"/>
              </a:rPr>
              <a:t> </a:t>
            </a:r>
            <a:r>
              <a:rPr lang="en-US" sz="2000" dirty="0" err="1">
                <a:sym typeface="Wingdings" pitchFamily="2" charset="2"/>
              </a:rPr>
              <a:t>hấp</a:t>
            </a:r>
            <a:r>
              <a:rPr lang="en-US" sz="2000" dirty="0">
                <a:sym typeface="Wingdings" pitchFamily="2" charset="2"/>
              </a:rPr>
              <a:t> </a:t>
            </a:r>
            <a:r>
              <a:rPr lang="en-US" sz="2000" dirty="0" err="1">
                <a:sym typeface="Wingdings" pitchFamily="2" charset="2"/>
              </a:rPr>
              <a:t>thụ</a:t>
            </a:r>
            <a:r>
              <a:rPr lang="en-US" sz="2000" dirty="0">
                <a:sym typeface="Wingdings" pitchFamily="2" charset="2"/>
              </a:rPr>
              <a:t> </a:t>
            </a:r>
            <a:r>
              <a:rPr lang="en-US" sz="2000" dirty="0" err="1">
                <a:sym typeface="Wingdings" pitchFamily="2" charset="2"/>
              </a:rPr>
              <a:t>được</a:t>
            </a:r>
            <a:r>
              <a:rPr lang="en-US" sz="2000" dirty="0">
                <a:sym typeface="Wingdings" pitchFamily="2" charset="2"/>
              </a:rPr>
              <a:t> </a:t>
            </a:r>
            <a:endParaRPr lang="en-US" sz="2000" baseline="36000" dirty="0"/>
          </a:p>
        </p:txBody>
      </p:sp>
      <p:cxnSp>
        <p:nvCxnSpPr>
          <p:cNvPr id="5" name="Straight Arrow Connector 4"/>
          <p:cNvCxnSpPr>
            <a:stCxn id="22" idx="2"/>
            <a:endCxn id="40" idx="0"/>
          </p:cNvCxnSpPr>
          <p:nvPr/>
        </p:nvCxnSpPr>
        <p:spPr>
          <a:xfrm flipH="1">
            <a:off x="8563448" y="2266947"/>
            <a:ext cx="85252" cy="46623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a:stCxn id="58" idx="3"/>
            <a:endCxn id="40" idx="1"/>
          </p:cNvCxnSpPr>
          <p:nvPr/>
        </p:nvCxnSpPr>
        <p:spPr>
          <a:xfrm>
            <a:off x="7513443" y="2990851"/>
            <a:ext cx="545653" cy="23311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a:stCxn id="80" idx="3"/>
            <a:endCxn id="41" idx="1"/>
          </p:cNvCxnSpPr>
          <p:nvPr/>
        </p:nvCxnSpPr>
        <p:spPr>
          <a:xfrm>
            <a:off x="5736909" y="4238874"/>
            <a:ext cx="863358" cy="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152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par>
                                <p:cTn id="37" presetID="16" presetClass="entr" presetSubtype="21"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par>
                                <p:cTn id="43" presetID="16" presetClass="entr" presetSubtype="21"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par>
                                <p:cTn id="46" presetID="16" presetClass="entr" presetSubtype="21"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barn(inVertical)">
                                      <p:cBhvr>
                                        <p:cTn id="52" dur="500"/>
                                        <p:tgtEl>
                                          <p:spTgt spid="7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barn(inVertical)">
                                      <p:cBhvr>
                                        <p:cTn id="55" dur="500"/>
                                        <p:tgtEl>
                                          <p:spTgt spid="7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par>
                                <p:cTn id="59" presetID="16" presetClass="entr" presetSubtype="21" fill="hold"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barn(inVertical)">
                                      <p:cBhvr>
                                        <p:cTn id="61" dur="500"/>
                                        <p:tgtEl>
                                          <p:spTgt spid="82"/>
                                        </p:tgtEl>
                                      </p:cBhvr>
                                    </p:animEffect>
                                  </p:childTnLst>
                                </p:cTn>
                              </p:par>
                              <p:par>
                                <p:cTn id="62" presetID="16" presetClass="entr" presetSubtype="21"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barn(inVertical)">
                                      <p:cBhvr>
                                        <p:cTn id="64" dur="500"/>
                                        <p:tgtEl>
                                          <p:spTgt spid="8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par>
                                <p:cTn id="70" presetID="16" presetClass="entr" presetSubtype="21"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arn(inVertical)">
                                      <p:cBhvr>
                                        <p:cTn id="72" dur="500"/>
                                        <p:tgtEl>
                                          <p:spTgt spid="37"/>
                                        </p:tgtEl>
                                      </p:cBhvr>
                                    </p:animEffect>
                                  </p:childTnLst>
                                </p:cTn>
                              </p:par>
                              <p:par>
                                <p:cTn id="73" presetID="16" presetClass="entr" presetSubtype="21"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arn(inVertical)">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barn(inVertical)">
                                      <p:cBhvr>
                                        <p:cTn id="80" dur="500"/>
                                        <p:tgtEl>
                                          <p:spTgt spid="75"/>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arn(inVertical)">
                                      <p:cBhvr>
                                        <p:cTn id="83" dur="500"/>
                                        <p:tgtEl>
                                          <p:spTgt spid="51"/>
                                        </p:tgtEl>
                                      </p:cBhvr>
                                    </p:animEffect>
                                  </p:childTnLst>
                                </p:cTn>
                              </p:par>
                              <p:par>
                                <p:cTn id="84" presetID="16" presetClass="entr" presetSubtype="21" fill="hold"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barn(inVertical)">
                                      <p:cBhvr>
                                        <p:cTn id="86" dur="500"/>
                                        <p:tgtEl>
                                          <p:spTgt spid="62"/>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barn(inVertical)">
                                      <p:cBhvr>
                                        <p:cTn id="89" dur="500"/>
                                        <p:tgtEl>
                                          <p:spTgt spid="52"/>
                                        </p:tgtEl>
                                      </p:cBhvr>
                                    </p:animEffect>
                                  </p:childTnLst>
                                </p:cTn>
                              </p:par>
                              <p:par>
                                <p:cTn id="90" presetID="16" presetClass="entr" presetSubtype="21" fill="hold"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arn(inVertical)">
                                      <p:cBhvr>
                                        <p:cTn id="92" dur="500"/>
                                        <p:tgtEl>
                                          <p:spTgt spid="64"/>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barn(inVertical)">
                                      <p:cBhvr>
                                        <p:cTn id="95" dur="500"/>
                                        <p:tgtEl>
                                          <p:spTgt spid="53"/>
                                        </p:tgtEl>
                                      </p:cBhvr>
                                    </p:animEffect>
                                  </p:childTnLst>
                                </p:cTn>
                              </p:par>
                              <p:par>
                                <p:cTn id="96" presetID="16" presetClass="entr" presetSubtype="21" fill="hold"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barn(inVertical)">
                                      <p:cBhvr>
                                        <p:cTn id="98" dur="500"/>
                                        <p:tgtEl>
                                          <p:spTgt spid="66"/>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barn(inVertical)">
                                      <p:cBhvr>
                                        <p:cTn id="101" dur="500"/>
                                        <p:tgtEl>
                                          <p:spTgt spid="54"/>
                                        </p:tgtEl>
                                      </p:cBhvr>
                                    </p:animEffect>
                                  </p:childTnLst>
                                </p:cTn>
                              </p:par>
                              <p:par>
                                <p:cTn id="102" presetID="16" presetClass="entr" presetSubtype="21" fill="hold" nodeType="with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barn(inVertical)">
                                      <p:cBhvr>
                                        <p:cTn id="104" dur="500"/>
                                        <p:tgtEl>
                                          <p:spTgt spid="68"/>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barn(inVertical)">
                                      <p:cBhvr>
                                        <p:cTn id="107" dur="500"/>
                                        <p:tgtEl>
                                          <p:spTgt spid="55"/>
                                        </p:tgtEl>
                                      </p:cBhvr>
                                    </p:animEffect>
                                  </p:childTnLst>
                                </p:cTn>
                              </p:par>
                              <p:par>
                                <p:cTn id="108" presetID="16" presetClass="entr" presetSubtype="21" fill="hold" nodeType="withEffect">
                                  <p:stCondLst>
                                    <p:cond delay="0"/>
                                  </p:stCondLst>
                                  <p:childTnLst>
                                    <p:set>
                                      <p:cBhvr>
                                        <p:cTn id="109" dur="1" fill="hold">
                                          <p:stCondLst>
                                            <p:cond delay="0"/>
                                          </p:stCondLst>
                                        </p:cTn>
                                        <p:tgtEl>
                                          <p:spTgt spid="70"/>
                                        </p:tgtEl>
                                        <p:attrNameLst>
                                          <p:attrName>style.visibility</p:attrName>
                                        </p:attrNameLst>
                                      </p:cBhvr>
                                      <p:to>
                                        <p:strVal val="visible"/>
                                      </p:to>
                                    </p:set>
                                    <p:animEffect transition="in" filter="barn(inVertical)">
                                      <p:cBhvr>
                                        <p:cTn id="110" dur="500"/>
                                        <p:tgtEl>
                                          <p:spTgt spid="70"/>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barn(inVertical)">
                                      <p:cBhvr>
                                        <p:cTn id="113" dur="500"/>
                                        <p:tgtEl>
                                          <p:spTgt spid="56"/>
                                        </p:tgtEl>
                                      </p:cBhvr>
                                    </p:animEffect>
                                  </p:childTnLst>
                                </p:cTn>
                              </p:par>
                              <p:par>
                                <p:cTn id="114" presetID="16" presetClass="entr" presetSubtype="21" fill="hold" nodeType="withEffect">
                                  <p:stCondLst>
                                    <p:cond delay="0"/>
                                  </p:stCondLst>
                                  <p:childTnLst>
                                    <p:set>
                                      <p:cBhvr>
                                        <p:cTn id="115" dur="1" fill="hold">
                                          <p:stCondLst>
                                            <p:cond delay="0"/>
                                          </p:stCondLst>
                                        </p:cTn>
                                        <p:tgtEl>
                                          <p:spTgt spid="72"/>
                                        </p:tgtEl>
                                        <p:attrNameLst>
                                          <p:attrName>style.visibility</p:attrName>
                                        </p:attrNameLst>
                                      </p:cBhvr>
                                      <p:to>
                                        <p:strVal val="visible"/>
                                      </p:to>
                                    </p:set>
                                    <p:animEffect transition="in" filter="barn(inVertical)">
                                      <p:cBhvr>
                                        <p:cTn id="116" dur="500"/>
                                        <p:tgtEl>
                                          <p:spTgt spid="72"/>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barn(inVertical)">
                                      <p:cBhvr>
                                        <p:cTn id="119" dur="500"/>
                                        <p:tgtEl>
                                          <p:spTgt spid="58"/>
                                        </p:tgtEl>
                                      </p:cBhvr>
                                    </p:animEffect>
                                  </p:childTnLst>
                                </p:cTn>
                              </p:par>
                              <p:par>
                                <p:cTn id="120" presetID="16" presetClass="entr" presetSubtype="21" fill="hold" nodeType="with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barn(inVertical)">
                                      <p:cBhvr>
                                        <p:cTn id="122" dur="500"/>
                                        <p:tgtEl>
                                          <p:spTgt spid="77"/>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barn(inVertical)">
                                      <p:cBhvr>
                                        <p:cTn id="127" dur="500"/>
                                        <p:tgtEl>
                                          <p:spTgt spid="40"/>
                                        </p:tgtEl>
                                      </p:cBhvr>
                                    </p:animEffect>
                                  </p:childTnLst>
                                </p:cTn>
                              </p:par>
                              <p:par>
                                <p:cTn id="128" presetID="16" presetClass="entr" presetSubtype="21" fill="hold" nodeType="with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barn(inVertical)">
                                      <p:cBhvr>
                                        <p:cTn id="130" dur="500"/>
                                        <p:tgtEl>
                                          <p:spTgt spid="5"/>
                                        </p:tgtEl>
                                      </p:cBhvr>
                                    </p:animEffect>
                                  </p:childTnLst>
                                </p:cTn>
                              </p:par>
                              <p:par>
                                <p:cTn id="131" presetID="16" presetClass="entr" presetSubtype="21" fill="hold" nodeType="with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barn(inVertical)">
                                      <p:cBhvr>
                                        <p:cTn id="133" dur="500"/>
                                        <p:tgtEl>
                                          <p:spTgt spid="7"/>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nodeType="clickEffect">
                                  <p:stCondLst>
                                    <p:cond delay="0"/>
                                  </p:stCondLst>
                                  <p:childTnLst>
                                    <p:set>
                                      <p:cBhvr>
                                        <p:cTn id="137" dur="1" fill="hold">
                                          <p:stCondLst>
                                            <p:cond delay="0"/>
                                          </p:stCondLst>
                                        </p:cTn>
                                        <p:tgtEl>
                                          <p:spTgt spid="9"/>
                                        </p:tgtEl>
                                        <p:attrNameLst>
                                          <p:attrName>style.visibility</p:attrName>
                                        </p:attrNameLst>
                                      </p:cBhvr>
                                      <p:to>
                                        <p:strVal val="visible"/>
                                      </p:to>
                                    </p:set>
                                    <p:animEffect transition="in" filter="barn(inVertical)">
                                      <p:cBhvr>
                                        <p:cTn id="138" dur="500"/>
                                        <p:tgtEl>
                                          <p:spTgt spid="9"/>
                                        </p:tgtEl>
                                      </p:cBhvr>
                                    </p:animEffect>
                                  </p:childTnLst>
                                </p:cTn>
                              </p:par>
                              <p:par>
                                <p:cTn id="139" presetID="16" presetClass="entr" presetSubtype="21" fill="hold" grpId="0" nodeType="with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barn(inVertical)">
                                      <p:cBhvr>
                                        <p:cTn id="1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P spid="19" grpId="0" animBg="1"/>
      <p:bldP spid="20" grpId="0" animBg="1"/>
      <p:bldP spid="21" grpId="0" animBg="1"/>
      <p:bldP spid="22" grpId="0" animBg="1"/>
      <p:bldP spid="23" grpId="0" animBg="1"/>
      <p:bldP spid="51" grpId="0" animBg="1"/>
      <p:bldP spid="52" grpId="0" animBg="1"/>
      <p:bldP spid="53" grpId="0" animBg="1"/>
      <p:bldP spid="54" grpId="0" animBg="1"/>
      <p:bldP spid="55" grpId="0" animBg="1"/>
      <p:bldP spid="56" grpId="0" animBg="1"/>
      <p:bldP spid="58" grpId="0" animBg="1"/>
      <p:bldP spid="78" grpId="0" animBg="1"/>
      <p:bldP spid="79" grpId="0" animBg="1"/>
      <p:bldP spid="80" grpId="0" animBg="1"/>
      <p:bldP spid="85" grpId="0" animBg="1"/>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877698"/>
            <a:ext cx="6335009" cy="4039164"/>
            <a:chOff x="1252095" y="819838"/>
            <a:chExt cx="6335009" cy="403916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095" y="819838"/>
              <a:ext cx="6335009" cy="4039164"/>
            </a:xfrm>
            <a:prstGeom prst="rect">
              <a:avLst/>
            </a:prstGeom>
          </p:spPr>
        </p:pic>
        <p:sp>
          <p:nvSpPr>
            <p:cNvPr id="4" name="Right Arrow 3"/>
            <p:cNvSpPr/>
            <p:nvPr/>
          </p:nvSpPr>
          <p:spPr>
            <a:xfrm rot="1143754">
              <a:off x="4395537" y="1676884"/>
              <a:ext cx="1219200" cy="990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VK </a:t>
              </a:r>
              <a:r>
                <a:rPr lang="en-US" sz="1400" b="1" dirty="0" err="1"/>
                <a:t>phản</a:t>
              </a:r>
              <a:r>
                <a:rPr lang="en-US" sz="1400" b="1" dirty="0"/>
                <a:t> </a:t>
              </a:r>
              <a:r>
                <a:rPr lang="en-US" sz="1400" b="1" dirty="0" err="1"/>
                <a:t>nitrat</a:t>
              </a:r>
              <a:r>
                <a:rPr lang="en-US" sz="1400" b="1" dirty="0"/>
                <a:t> </a:t>
              </a:r>
              <a:r>
                <a:rPr lang="en-US" sz="1400" b="1" dirty="0" err="1"/>
                <a:t>hóa</a:t>
              </a:r>
              <a:endParaRPr lang="en-US" sz="1400" b="1" dirty="0"/>
            </a:p>
          </p:txBody>
        </p:sp>
        <p:sp>
          <p:nvSpPr>
            <p:cNvPr id="5" name="Right Arrow 4"/>
            <p:cNvSpPr/>
            <p:nvPr/>
          </p:nvSpPr>
          <p:spPr>
            <a:xfrm rot="20950329">
              <a:off x="2356206" y="2743685"/>
              <a:ext cx="1219200" cy="990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VK </a:t>
              </a:r>
              <a:r>
                <a:rPr lang="en-US" sz="1400" b="1" dirty="0" err="1"/>
                <a:t>cố</a:t>
              </a:r>
              <a:r>
                <a:rPr lang="en-US" sz="1400" b="1" dirty="0"/>
                <a:t> </a:t>
              </a:r>
              <a:r>
                <a:rPr lang="en-US" sz="1400" b="1" dirty="0" err="1"/>
                <a:t>định</a:t>
              </a:r>
              <a:r>
                <a:rPr lang="en-US" sz="1400" b="1" dirty="0"/>
                <a:t> </a:t>
              </a:r>
              <a:r>
                <a:rPr lang="en-US" sz="1400" b="1" dirty="0" err="1"/>
                <a:t>Nitơ</a:t>
              </a:r>
              <a:endParaRPr lang="en-US" sz="1400" b="1" dirty="0"/>
            </a:p>
          </p:txBody>
        </p:sp>
      </p:grpSp>
      <p:sp>
        <p:nvSpPr>
          <p:cNvPr id="6" name="Cloud Callout 5"/>
          <p:cNvSpPr/>
          <p:nvPr/>
        </p:nvSpPr>
        <p:spPr>
          <a:xfrm>
            <a:off x="6477000" y="442396"/>
            <a:ext cx="3037591" cy="1672154"/>
          </a:xfrm>
          <a:prstGeom prst="cloudCallout">
            <a:avLst>
              <a:gd name="adj1" fmla="val -180521"/>
              <a:gd name="adj2" fmla="val 3673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N</a:t>
            </a:r>
            <a:r>
              <a:rPr lang="en-US" sz="2400" baseline="-25000" dirty="0"/>
              <a:t>2</a:t>
            </a:r>
            <a:r>
              <a:rPr lang="en-US" sz="2400" b="1" baseline="36000" dirty="0"/>
              <a:t>  </a:t>
            </a:r>
            <a:r>
              <a:rPr lang="en-US" sz="2400" dirty="0" err="1"/>
              <a:t>khí</a:t>
            </a:r>
            <a:r>
              <a:rPr lang="en-US" sz="2400" dirty="0"/>
              <a:t> </a:t>
            </a:r>
            <a:r>
              <a:rPr lang="en-US" sz="2400" dirty="0" err="1"/>
              <a:t>quyển</a:t>
            </a:r>
            <a:r>
              <a:rPr lang="en-US" sz="2400" dirty="0"/>
              <a:t> </a:t>
            </a:r>
            <a:r>
              <a:rPr lang="en-US" sz="2400" dirty="0" err="1"/>
              <a:t>biến</a:t>
            </a:r>
            <a:r>
              <a:rPr lang="en-US" sz="2400" dirty="0"/>
              <a:t> </a:t>
            </a:r>
            <a:r>
              <a:rPr lang="en-US" sz="2400" dirty="0" err="1"/>
              <a:t>đổi</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a:t>
            </a:r>
          </a:p>
        </p:txBody>
      </p:sp>
    </p:spTree>
    <p:extLst>
      <p:ext uri="{BB962C8B-B14F-4D97-AF65-F5344CB8AC3E}">
        <p14:creationId xmlns:p14="http://schemas.microsoft.com/office/powerpoint/2010/main" val="260524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29" y="88984"/>
            <a:ext cx="4546972" cy="7301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a:solidFill>
                  <a:schemeClr val="tx1"/>
                </a:solidFill>
              </a:rPr>
              <a:t>2/ </a:t>
            </a:r>
            <a:r>
              <a:rPr lang="en-US" sz="2400" dirty="0" err="1">
                <a:solidFill>
                  <a:schemeClr val="tx1"/>
                </a:solidFill>
              </a:rPr>
              <a:t>Quá</a:t>
            </a:r>
            <a:r>
              <a:rPr lang="en-US" sz="2400" dirty="0">
                <a:solidFill>
                  <a:schemeClr val="tx1"/>
                </a:solidFill>
              </a:rPr>
              <a:t> </a:t>
            </a:r>
            <a:r>
              <a:rPr lang="en-US" sz="2400" dirty="0" err="1">
                <a:solidFill>
                  <a:schemeClr val="tx1"/>
                </a:solidFill>
              </a:rPr>
              <a:t>trình</a:t>
            </a:r>
            <a:r>
              <a:rPr lang="en-US" sz="2400" dirty="0">
                <a:solidFill>
                  <a:schemeClr val="tx1"/>
                </a:solidFill>
              </a:rPr>
              <a:t> </a:t>
            </a:r>
            <a:r>
              <a:rPr lang="en-US" sz="2400" dirty="0" err="1">
                <a:solidFill>
                  <a:schemeClr val="tx1"/>
                </a:solidFill>
              </a:rPr>
              <a:t>cố</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nitơ</a:t>
            </a:r>
            <a:r>
              <a:rPr lang="en-US" sz="2400" dirty="0">
                <a:solidFill>
                  <a:schemeClr val="tx1"/>
                </a:solidFill>
              </a:rPr>
              <a:t> </a:t>
            </a:r>
            <a:r>
              <a:rPr lang="en-US" sz="2400" dirty="0" err="1">
                <a:solidFill>
                  <a:schemeClr val="tx1"/>
                </a:solidFill>
              </a:rPr>
              <a:t>phân</a:t>
            </a:r>
            <a:r>
              <a:rPr lang="en-US" sz="2400" dirty="0">
                <a:solidFill>
                  <a:schemeClr val="tx1"/>
                </a:solidFill>
              </a:rPr>
              <a:t> </a:t>
            </a:r>
            <a:r>
              <a:rPr lang="en-US" sz="2400" dirty="0" err="1">
                <a:solidFill>
                  <a:schemeClr val="tx1"/>
                </a:solidFill>
              </a:rPr>
              <a:t>tử</a:t>
            </a:r>
            <a:endParaRPr lang="en-US" sz="2400" dirty="0">
              <a:solidFill>
                <a:schemeClr val="tx1"/>
              </a:solidFill>
            </a:endParaRPr>
          </a:p>
        </p:txBody>
      </p:sp>
      <p:sp>
        <p:nvSpPr>
          <p:cNvPr id="3" name="Cloud Callout 2"/>
          <p:cNvSpPr/>
          <p:nvPr/>
        </p:nvSpPr>
        <p:spPr>
          <a:xfrm>
            <a:off x="5583643" y="0"/>
            <a:ext cx="3416969" cy="1354512"/>
          </a:xfrm>
          <a:prstGeom prst="cloudCallout">
            <a:avLst>
              <a:gd name="adj1" fmla="val -63675"/>
              <a:gd name="adj2" fmla="val 6800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Thế</a:t>
            </a:r>
            <a:r>
              <a:rPr lang="en-US" sz="2400" dirty="0"/>
              <a:t> </a:t>
            </a:r>
            <a:r>
              <a:rPr lang="en-US" sz="2400" dirty="0" err="1"/>
              <a:t>nào</a:t>
            </a:r>
            <a:r>
              <a:rPr lang="en-US" sz="2400" dirty="0"/>
              <a:t> </a:t>
            </a:r>
            <a:r>
              <a:rPr lang="en-US" sz="2400" dirty="0" err="1"/>
              <a:t>là</a:t>
            </a:r>
            <a:r>
              <a:rPr lang="en-US" sz="2400" dirty="0"/>
              <a:t> </a:t>
            </a:r>
            <a:r>
              <a:rPr lang="en-US" sz="2400" dirty="0" err="1"/>
              <a:t>quá</a:t>
            </a:r>
            <a:r>
              <a:rPr lang="en-US" sz="2400" dirty="0"/>
              <a:t> </a:t>
            </a:r>
            <a:r>
              <a:rPr lang="en-US" sz="2400" dirty="0" err="1"/>
              <a:t>trình</a:t>
            </a:r>
            <a:r>
              <a:rPr lang="en-US" sz="2400" dirty="0"/>
              <a:t> </a:t>
            </a:r>
            <a:r>
              <a:rPr lang="en-US" sz="2400" dirty="0" err="1"/>
              <a:t>cố</a:t>
            </a:r>
            <a:r>
              <a:rPr lang="en-US" sz="2400" dirty="0"/>
              <a:t> </a:t>
            </a:r>
            <a:r>
              <a:rPr lang="en-US" sz="2400" dirty="0" err="1"/>
              <a:t>định</a:t>
            </a:r>
            <a:r>
              <a:rPr lang="en-US" sz="2400" dirty="0"/>
              <a:t> </a:t>
            </a:r>
            <a:r>
              <a:rPr lang="en-US" sz="2400" dirty="0" err="1"/>
              <a:t>nitơ</a:t>
            </a:r>
            <a:r>
              <a:rPr lang="en-US" sz="2400" dirty="0"/>
              <a:t> </a:t>
            </a:r>
            <a:r>
              <a:rPr lang="en-US" sz="2400" dirty="0" err="1"/>
              <a:t>phân</a:t>
            </a:r>
            <a:r>
              <a:rPr lang="en-US" sz="2400" dirty="0"/>
              <a:t> </a:t>
            </a:r>
            <a:r>
              <a:rPr lang="en-US" sz="2400" dirty="0" err="1"/>
              <a:t>tử</a:t>
            </a:r>
            <a:r>
              <a:rPr lang="en-US" sz="2400" dirty="0"/>
              <a:t>?</a:t>
            </a:r>
          </a:p>
        </p:txBody>
      </p:sp>
      <p:sp>
        <p:nvSpPr>
          <p:cNvPr id="5" name="Text Box 10"/>
          <p:cNvSpPr txBox="1">
            <a:spLocks noChangeArrowheads="1"/>
          </p:cNvSpPr>
          <p:nvPr/>
        </p:nvSpPr>
        <p:spPr bwMode="auto">
          <a:xfrm>
            <a:off x="3657600" y="1504950"/>
            <a:ext cx="685800" cy="4572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a:solidFill>
                  <a:srgbClr val="FF00FF"/>
                </a:solidFill>
              </a:rPr>
              <a:t>2H</a:t>
            </a:r>
          </a:p>
        </p:txBody>
      </p:sp>
      <p:sp>
        <p:nvSpPr>
          <p:cNvPr id="6" name="Text Box 11"/>
          <p:cNvSpPr txBox="1">
            <a:spLocks noChangeArrowheads="1"/>
          </p:cNvSpPr>
          <p:nvPr/>
        </p:nvSpPr>
        <p:spPr bwMode="auto">
          <a:xfrm>
            <a:off x="6096000" y="1504950"/>
            <a:ext cx="685800" cy="4572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a:solidFill>
                  <a:srgbClr val="FF00FF"/>
                </a:solidFill>
              </a:rPr>
              <a:t>2H</a:t>
            </a:r>
          </a:p>
        </p:txBody>
      </p:sp>
      <p:sp>
        <p:nvSpPr>
          <p:cNvPr id="7" name="Line 14"/>
          <p:cNvSpPr>
            <a:spLocks noChangeShapeType="1"/>
          </p:cNvSpPr>
          <p:nvPr/>
        </p:nvSpPr>
        <p:spPr bwMode="auto">
          <a:xfrm>
            <a:off x="6603826" y="1944980"/>
            <a:ext cx="304800" cy="8382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8" name="Text Box 16"/>
          <p:cNvSpPr txBox="1">
            <a:spLocks noChangeArrowheads="1"/>
          </p:cNvSpPr>
          <p:nvPr/>
        </p:nvSpPr>
        <p:spPr bwMode="auto">
          <a:xfrm>
            <a:off x="1985186" y="2493462"/>
            <a:ext cx="2019300" cy="57943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dirty="0">
                <a:solidFill>
                  <a:srgbClr val="0000FF"/>
                </a:solidFill>
              </a:rPr>
              <a:t>NH  = NH</a:t>
            </a:r>
          </a:p>
        </p:txBody>
      </p:sp>
      <p:sp>
        <p:nvSpPr>
          <p:cNvPr id="9" name="Text Box 17"/>
          <p:cNvSpPr txBox="1">
            <a:spLocks noChangeArrowheads="1"/>
          </p:cNvSpPr>
          <p:nvPr/>
        </p:nvSpPr>
        <p:spPr bwMode="auto">
          <a:xfrm>
            <a:off x="4516843" y="2493462"/>
            <a:ext cx="2133600" cy="579437"/>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a:solidFill>
                  <a:srgbClr val="0000FF"/>
                </a:solidFill>
              </a:rPr>
              <a:t>NH</a:t>
            </a:r>
            <a:r>
              <a:rPr lang="en-US" sz="3200" baseline="-25000">
                <a:solidFill>
                  <a:srgbClr val="0000FF"/>
                </a:solidFill>
              </a:rPr>
              <a:t>2</a:t>
            </a:r>
            <a:r>
              <a:rPr lang="en-US" sz="3200">
                <a:solidFill>
                  <a:srgbClr val="0000FF"/>
                </a:solidFill>
              </a:rPr>
              <a:t> – NH</a:t>
            </a:r>
            <a:r>
              <a:rPr lang="en-US" sz="3200" baseline="-25000">
                <a:solidFill>
                  <a:srgbClr val="0000FF"/>
                </a:solidFill>
              </a:rPr>
              <a:t>2</a:t>
            </a:r>
          </a:p>
        </p:txBody>
      </p:sp>
      <p:sp>
        <p:nvSpPr>
          <p:cNvPr id="10" name="Text Box 18"/>
          <p:cNvSpPr txBox="1">
            <a:spLocks noChangeArrowheads="1"/>
          </p:cNvSpPr>
          <p:nvPr/>
        </p:nvSpPr>
        <p:spPr bwMode="auto">
          <a:xfrm>
            <a:off x="7162800" y="2493462"/>
            <a:ext cx="1447800" cy="579438"/>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a:solidFill>
                  <a:srgbClr val="0000FF"/>
                </a:solidFill>
              </a:rPr>
              <a:t>2NH</a:t>
            </a:r>
            <a:r>
              <a:rPr lang="en-US" sz="3200" baseline="-25000">
                <a:solidFill>
                  <a:srgbClr val="0000FF"/>
                </a:solidFill>
              </a:rPr>
              <a:t>3</a:t>
            </a:r>
          </a:p>
        </p:txBody>
      </p:sp>
      <p:sp>
        <p:nvSpPr>
          <p:cNvPr id="11" name="Text Box 21"/>
          <p:cNvSpPr txBox="1">
            <a:spLocks noChangeArrowheads="1"/>
          </p:cNvSpPr>
          <p:nvPr/>
        </p:nvSpPr>
        <p:spPr bwMode="auto">
          <a:xfrm>
            <a:off x="101229" y="2493462"/>
            <a:ext cx="1371600" cy="579438"/>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a:solidFill>
                  <a:srgbClr val="0000FF"/>
                </a:solidFill>
              </a:rPr>
              <a:t>N ≡ N</a:t>
            </a:r>
          </a:p>
        </p:txBody>
      </p:sp>
      <p:sp>
        <p:nvSpPr>
          <p:cNvPr id="12" name="Line 22"/>
          <p:cNvSpPr>
            <a:spLocks noChangeShapeType="1"/>
          </p:cNvSpPr>
          <p:nvPr/>
        </p:nvSpPr>
        <p:spPr bwMode="auto">
          <a:xfrm>
            <a:off x="1524000" y="1885950"/>
            <a:ext cx="228600" cy="9144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14" name="Text Box 24"/>
          <p:cNvSpPr txBox="1">
            <a:spLocks noChangeArrowheads="1"/>
          </p:cNvSpPr>
          <p:nvPr/>
        </p:nvSpPr>
        <p:spPr bwMode="auto">
          <a:xfrm>
            <a:off x="1219200" y="1504950"/>
            <a:ext cx="685800" cy="4572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a:solidFill>
                  <a:srgbClr val="FF00FF"/>
                </a:solidFill>
              </a:rPr>
              <a:t>2H</a:t>
            </a:r>
          </a:p>
        </p:txBody>
      </p:sp>
      <p:sp>
        <p:nvSpPr>
          <p:cNvPr id="16" name="TextBox 15"/>
          <p:cNvSpPr txBox="1"/>
          <p:nvPr/>
        </p:nvSpPr>
        <p:spPr>
          <a:xfrm>
            <a:off x="3030931" y="4580248"/>
            <a:ext cx="29718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Vi </a:t>
            </a:r>
            <a:r>
              <a:rPr lang="en-US" sz="2400" dirty="0" err="1"/>
              <a:t>khuẩn</a:t>
            </a:r>
            <a:r>
              <a:rPr lang="en-US" sz="2400" dirty="0"/>
              <a:t> </a:t>
            </a:r>
            <a:r>
              <a:rPr lang="en-US" sz="2400" dirty="0" err="1"/>
              <a:t>cố</a:t>
            </a:r>
            <a:r>
              <a:rPr lang="en-US" sz="2400" dirty="0"/>
              <a:t> </a:t>
            </a:r>
            <a:r>
              <a:rPr lang="en-US" sz="2400" dirty="0" err="1"/>
              <a:t>định</a:t>
            </a:r>
            <a:r>
              <a:rPr lang="en-US" sz="2400" dirty="0"/>
              <a:t> </a:t>
            </a:r>
            <a:r>
              <a:rPr lang="en-US" sz="2400" dirty="0" err="1"/>
              <a:t>đạm</a:t>
            </a:r>
            <a:endParaRPr lang="en-US" sz="2400" dirty="0"/>
          </a:p>
        </p:txBody>
      </p:sp>
      <p:sp>
        <p:nvSpPr>
          <p:cNvPr id="18" name="Line 22"/>
          <p:cNvSpPr>
            <a:spLocks noChangeShapeType="1"/>
          </p:cNvSpPr>
          <p:nvPr/>
        </p:nvSpPr>
        <p:spPr bwMode="auto">
          <a:xfrm>
            <a:off x="4062143" y="1962150"/>
            <a:ext cx="228600" cy="8382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p>
        </p:txBody>
      </p:sp>
      <p:cxnSp>
        <p:nvCxnSpPr>
          <p:cNvPr id="21" name="Straight Arrow Connector 20"/>
          <p:cNvCxnSpPr>
            <a:stCxn id="11" idx="3"/>
            <a:endCxn id="8" idx="1"/>
          </p:cNvCxnSpPr>
          <p:nvPr/>
        </p:nvCxnSpPr>
        <p:spPr>
          <a:xfrm>
            <a:off x="1472829" y="2783181"/>
            <a:ext cx="51235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8" idx="3"/>
            <a:endCxn id="9" idx="1"/>
          </p:cNvCxnSpPr>
          <p:nvPr/>
        </p:nvCxnSpPr>
        <p:spPr>
          <a:xfrm>
            <a:off x="4004486" y="2783181"/>
            <a:ext cx="51235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9" idx="3"/>
            <a:endCxn id="10" idx="1"/>
          </p:cNvCxnSpPr>
          <p:nvPr/>
        </p:nvCxnSpPr>
        <p:spPr>
          <a:xfrm>
            <a:off x="6650443" y="2783181"/>
            <a:ext cx="51235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endCxn id="16" idx="0"/>
          </p:cNvCxnSpPr>
          <p:nvPr/>
        </p:nvCxnSpPr>
        <p:spPr>
          <a:xfrm>
            <a:off x="1638300" y="2800350"/>
            <a:ext cx="2878531" cy="17798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a:stCxn id="18" idx="1"/>
            <a:endCxn id="16" idx="0"/>
          </p:cNvCxnSpPr>
          <p:nvPr/>
        </p:nvCxnSpPr>
        <p:spPr>
          <a:xfrm>
            <a:off x="4290743" y="2800350"/>
            <a:ext cx="226088" cy="17798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3" name="Straight Arrow Connector 32"/>
          <p:cNvCxnSpPr>
            <a:endCxn id="16" idx="0"/>
          </p:cNvCxnSpPr>
          <p:nvPr/>
        </p:nvCxnSpPr>
        <p:spPr>
          <a:xfrm flipH="1">
            <a:off x="4516831" y="2800350"/>
            <a:ext cx="2389790" cy="17798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69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500"/>
                                        <p:tgtEl>
                                          <p:spTgt spid="7"/>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heckerboard(across)">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heckerboard(across)">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heckerboard(across)">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P spid="12" grpId="0" animBg="1"/>
      <p:bldP spid="14"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819</Words>
  <Application>Microsoft Office PowerPoint</Application>
  <PresentationFormat>On-screen Show (16:9)</PresentationFormat>
  <Paragraphs>117</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sinh vật amôn hóa</vt:lpstr>
      <vt:lpstr>Vi sinh vật amôn hóa</vt:lpstr>
      <vt:lpstr>PowerPoint Presentation</vt:lpstr>
      <vt:lpstr>Vi sinh vật cố định nito</vt:lpstr>
      <vt:lpstr>Vi sinh vật cố định nito</vt:lpstr>
      <vt:lpstr>Vi khuẩn phản nitrat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 Tho</cp:lastModifiedBy>
  <cp:revision>140</cp:revision>
  <dcterms:created xsi:type="dcterms:W3CDTF">2006-08-16T00:00:00Z</dcterms:created>
  <dcterms:modified xsi:type="dcterms:W3CDTF">2021-09-20T13:07:29Z</dcterms:modified>
</cp:coreProperties>
</file>