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52BB-DE15-4EDF-B412-2D27E5732689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8672-576D-45B6-B333-E6B69CDC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4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77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45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6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0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78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9c18763d66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9c18763d66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748D4-B4F8-4965-B44B-54F6C513283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669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288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666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496433" y="1834600"/>
            <a:ext cx="4637600" cy="2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9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760100" y="2258900"/>
            <a:ext cx="5822400" cy="4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97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327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-column text 4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"/>
          <p:cNvSpPr txBox="1">
            <a:spLocks noGrp="1"/>
          </p:cNvSpPr>
          <p:nvPr>
            <p:ph type="body" idx="1"/>
          </p:nvPr>
        </p:nvSpPr>
        <p:spPr>
          <a:xfrm>
            <a:off x="7300033" y="3183500"/>
            <a:ext cx="3573600" cy="1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70" lvl="1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17" name="Google Shape;717;p27"/>
          <p:cNvSpPr txBox="1">
            <a:spLocks noGrp="1"/>
          </p:cNvSpPr>
          <p:nvPr>
            <p:ph type="title"/>
          </p:nvPr>
        </p:nvSpPr>
        <p:spPr>
          <a:xfrm>
            <a:off x="7163567" y="2382067"/>
            <a:ext cx="37100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0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2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AF99-0914-41A6-B0F5-77E9324602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0062-CED6-410C-AD53-C34286C8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123"/>
            <a:ext cx="10421256" cy="1143200"/>
          </a:xfrm>
        </p:spPr>
        <p:txBody>
          <a:bodyPr/>
          <a:lstStyle/>
          <a:p>
            <a:r>
              <a:rPr lang="en-US" sz="3733" i="1" dirty="0" err="1">
                <a:solidFill>
                  <a:srgbClr val="FF0000"/>
                </a:solidFill>
              </a:rPr>
              <a:t>Nắm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được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sự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ảnh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hưởng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của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ánh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sáng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đến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quá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trình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quang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hợp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có</a:t>
            </a:r>
            <a:r>
              <a:rPr lang="en-US" sz="3733" i="1" dirty="0">
                <a:solidFill>
                  <a:srgbClr val="FF0000"/>
                </a:solidFill>
              </a:rPr>
              <a:t> ý </a:t>
            </a:r>
            <a:r>
              <a:rPr lang="en-US" sz="3733" i="1" dirty="0" err="1">
                <a:solidFill>
                  <a:srgbClr val="FF0000"/>
                </a:solidFill>
              </a:rPr>
              <a:t>nghĩa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gì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trong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thực</a:t>
            </a:r>
            <a:r>
              <a:rPr lang="en-US" sz="3733" i="1" dirty="0">
                <a:solidFill>
                  <a:srgbClr val="FF0000"/>
                </a:solidFill>
              </a:rPr>
              <a:t> </a:t>
            </a:r>
            <a:r>
              <a:rPr lang="en-US" sz="3733" i="1" dirty="0" err="1">
                <a:solidFill>
                  <a:srgbClr val="FF0000"/>
                </a:solidFill>
              </a:rPr>
              <a:t>tiễn</a:t>
            </a:r>
            <a:r>
              <a:rPr lang="en-US" sz="3733" i="1" dirty="0">
                <a:solidFill>
                  <a:srgbClr val="FF0000"/>
                </a:solidFill>
              </a:rPr>
              <a:t> ?</a:t>
            </a:r>
            <a:endParaRPr lang="en-US" sz="3733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1" y="1197888"/>
            <a:ext cx="11074399" cy="4573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Tạo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khả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năng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hấp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thụ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tốt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nhiên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kính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kiện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tạo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tăng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cường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quang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Nắm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sự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ảnh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hưởng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quang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phổ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giúp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khiển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sự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tổng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chất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hữu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theo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cầu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(protein,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axit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amin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chất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lí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,…)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oogle Shape;609;p37"/>
          <p:cNvGrpSpPr/>
          <p:nvPr/>
        </p:nvGrpSpPr>
        <p:grpSpPr>
          <a:xfrm>
            <a:off x="10836079" y="163478"/>
            <a:ext cx="1434583" cy="1397319"/>
            <a:chOff x="5926225" y="921350"/>
            <a:chExt cx="517800" cy="504350"/>
          </a:xfrm>
        </p:grpSpPr>
        <p:sp>
          <p:nvSpPr>
            <p:cNvPr id="7" name="Google Shape;610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11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612;p37"/>
          <p:cNvSpPr/>
          <p:nvPr/>
        </p:nvSpPr>
        <p:spPr>
          <a:xfrm>
            <a:off x="9144000" y="6106840"/>
            <a:ext cx="1329717" cy="7511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ABE33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8570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1" y="279400"/>
            <a:ext cx="6299033" cy="1546400"/>
          </a:xfrm>
        </p:spPr>
        <p:txBody>
          <a:bodyPr/>
          <a:lstStyle/>
          <a:p>
            <a:r>
              <a:rPr lang="en-US" sz="6400" dirty="0">
                <a:solidFill>
                  <a:schemeClr val="accent1">
                    <a:lumMod val="75000"/>
                  </a:schemeClr>
                </a:solidFill>
              </a:rPr>
              <a:t>II. NỒNG ĐỘ CO2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510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458000" cy="5461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sz="2133" dirty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0,03%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0,008-0,01%,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CO</a:t>
            </a:r>
            <a:r>
              <a:rPr lang="en-US" sz="1867" dirty="0"/>
              <a:t>2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0,4%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 </a:t>
            </a: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CO</a:t>
            </a:r>
            <a:r>
              <a:rPr lang="en-US" sz="1867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. </a:t>
            </a:r>
            <a:r>
              <a:rPr lang="en-US" dirty="0" err="1" smtClean="0"/>
              <a:t>Vượt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sz="2133" dirty="0"/>
          </a:p>
        </p:txBody>
      </p:sp>
      <p:pic>
        <p:nvPicPr>
          <p:cNvPr id="70658" name="Picture 2" descr="Sinh học 11 Bài 10: Ảnh hưởng của các nhân tố ngoại cảnh đến quang hợ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177800"/>
            <a:ext cx="6197600" cy="54864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604000" y="6070600"/>
            <a:ext cx="5384800" cy="78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Sự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phụ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thuộc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của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quang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hợp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vào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nồng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độ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CO</a:t>
            </a:r>
            <a:r>
              <a:rPr lang="en-US" sz="1867" i="1" kern="0" dirty="0">
                <a:solidFill>
                  <a:srgbClr val="FF0000"/>
                </a:solidFill>
                <a:latin typeface="Arial"/>
                <a:sym typeface="Arial"/>
              </a:rPr>
              <a:t>2.</a:t>
            </a:r>
            <a:endParaRPr lang="en-US" sz="2400" i="1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33964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scontent.xx.fbcdn.net/v/t1.15752-0/p280x280/128172387_3408682092582051_6019830347602898118_n.jpg?_nc_cat=105&amp;ccb=2&amp;_nc_sid=ae9488&amp;_nc_ohc=Y4mEGp8Lm5sAX-4dcdH&amp;_nc_ad=z-m&amp;_nc_cid=0&amp;_nc_ht=scontent.xx&amp;tp=6&amp;oh=539f2df53aa2ba98b667a2e316a284c7&amp;oe=5FED5A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299200" cy="6096000"/>
          </a:xfrm>
          <a:prstGeom prst="rect">
            <a:avLst/>
          </a:prstGeom>
          <a:noFill/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00800" y="1498600"/>
            <a:ext cx="5791200" cy="4775200"/>
          </a:xfrm>
        </p:spPr>
        <p:txBody>
          <a:bodyPr/>
          <a:lstStyle/>
          <a:p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bù</a:t>
            </a:r>
            <a:r>
              <a:rPr lang="en-US" sz="2667" dirty="0"/>
              <a:t> CO</a:t>
            </a:r>
            <a:r>
              <a:rPr lang="en-US" sz="2133" dirty="0"/>
              <a:t>2</a:t>
            </a:r>
            <a:r>
              <a:rPr lang="en-US" sz="2667" dirty="0"/>
              <a:t>: </a:t>
            </a:r>
            <a:r>
              <a:rPr lang="en-US" sz="2667" dirty="0" err="1"/>
              <a:t>là</a:t>
            </a:r>
            <a:r>
              <a:rPr lang="en-US" sz="2667" dirty="0"/>
              <a:t> [CO</a:t>
            </a:r>
            <a:r>
              <a:rPr lang="en-US" sz="2133" dirty="0"/>
              <a:t>2</a:t>
            </a:r>
            <a:r>
              <a:rPr lang="en-US" sz="2667" dirty="0"/>
              <a:t>] </a:t>
            </a:r>
            <a:r>
              <a:rPr lang="en-US" sz="2667" dirty="0" err="1"/>
              <a:t>để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cân</a:t>
            </a:r>
            <a:r>
              <a:rPr lang="en-US" sz="2667" dirty="0"/>
              <a:t> </a:t>
            </a:r>
            <a:r>
              <a:rPr lang="en-US" sz="2667" dirty="0" err="1"/>
              <a:t>bằng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hô</a:t>
            </a:r>
            <a:r>
              <a:rPr lang="en-US" sz="2667" dirty="0"/>
              <a:t> </a:t>
            </a:r>
            <a:r>
              <a:rPr lang="en-US" sz="2667" dirty="0" err="1"/>
              <a:t>hấp</a:t>
            </a:r>
            <a:r>
              <a:rPr lang="en-US" sz="2667" dirty="0"/>
              <a:t>.</a:t>
            </a:r>
          </a:p>
          <a:p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CO</a:t>
            </a:r>
            <a:r>
              <a:rPr lang="en-US" sz="2133" dirty="0"/>
              <a:t>2</a:t>
            </a:r>
            <a:r>
              <a:rPr lang="en-US" sz="2667" dirty="0"/>
              <a:t>: </a:t>
            </a:r>
            <a:r>
              <a:rPr lang="en-US" sz="2667" dirty="0" err="1"/>
              <a:t>là</a:t>
            </a:r>
            <a:r>
              <a:rPr lang="en-US" sz="2667" dirty="0"/>
              <a:t> [CO</a:t>
            </a:r>
            <a:r>
              <a:rPr lang="en-US" sz="2133" dirty="0"/>
              <a:t>2</a:t>
            </a:r>
            <a:r>
              <a:rPr lang="en-US" sz="2667" dirty="0"/>
              <a:t>] </a:t>
            </a:r>
            <a:r>
              <a:rPr lang="en-US" sz="2667" dirty="0" err="1"/>
              <a:t>để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đạt</a:t>
            </a:r>
            <a:r>
              <a:rPr lang="en-US" sz="2667" dirty="0"/>
              <a:t> </a:t>
            </a:r>
            <a:r>
              <a:rPr lang="en-US" sz="2667" dirty="0" err="1"/>
              <a:t>cực</a:t>
            </a:r>
            <a:r>
              <a:rPr lang="en-US" sz="2667" dirty="0"/>
              <a:t> </a:t>
            </a:r>
            <a:r>
              <a:rPr lang="en-US" sz="2667" dirty="0" err="1"/>
              <a:t>đại</a:t>
            </a:r>
            <a:r>
              <a:rPr lang="en-US" sz="2667" dirty="0"/>
              <a:t>.</a:t>
            </a:r>
          </a:p>
          <a:p>
            <a:r>
              <a:rPr lang="en-US" sz="2667" dirty="0" err="1"/>
              <a:t>Khi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[CO</a:t>
            </a:r>
            <a:r>
              <a:rPr lang="en-US" sz="2133" dirty="0"/>
              <a:t>2</a:t>
            </a:r>
            <a:r>
              <a:rPr lang="en-US" sz="2667" dirty="0"/>
              <a:t>] </a:t>
            </a:r>
            <a:r>
              <a:rPr lang="en-US" sz="2667" dirty="0" err="1"/>
              <a:t>lúc</a:t>
            </a:r>
            <a:r>
              <a:rPr lang="en-US" sz="2667" dirty="0"/>
              <a:t> </a:t>
            </a:r>
            <a:r>
              <a:rPr lang="en-US" sz="2667" dirty="0" err="1"/>
              <a:t>đầu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lệ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, </a:t>
            </a:r>
            <a:r>
              <a:rPr lang="en-US" sz="2667" dirty="0" err="1"/>
              <a:t>sau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chậm</a:t>
            </a:r>
            <a:r>
              <a:rPr lang="en-US" sz="2667" dirty="0"/>
              <a:t>,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tới</a:t>
            </a:r>
            <a:r>
              <a:rPr lang="en-US" sz="2667" dirty="0"/>
              <a:t> </a:t>
            </a:r>
            <a:r>
              <a:rPr lang="en-US" sz="2667" dirty="0" err="1"/>
              <a:t>khi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trị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CO</a:t>
            </a:r>
            <a:r>
              <a:rPr lang="en-US" sz="2133" dirty="0"/>
              <a:t>2</a:t>
            </a:r>
            <a:r>
              <a:rPr lang="en-US" sz="2667" dirty="0"/>
              <a:t>. </a:t>
            </a:r>
            <a:r>
              <a:rPr lang="en-US" sz="2667" dirty="0" err="1"/>
              <a:t>Vượt</a:t>
            </a:r>
            <a:r>
              <a:rPr lang="en-US" sz="2667" dirty="0"/>
              <a:t> qua </a:t>
            </a:r>
            <a:r>
              <a:rPr lang="en-US" sz="2667" dirty="0" err="1"/>
              <a:t>trị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,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giảm</a:t>
            </a:r>
            <a:r>
              <a:rPr lang="en-US" sz="26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3234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8"/>
          <p:cNvSpPr/>
          <p:nvPr/>
        </p:nvSpPr>
        <p:spPr>
          <a:xfrm>
            <a:off x="1170200" y="1754667"/>
            <a:ext cx="10005800" cy="421433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471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>
                <a:latin typeface="+mj-lt"/>
              </a:rPr>
              <a:t>III</a:t>
            </a:r>
            <a:r>
              <a:rPr lang="en-US" dirty="0" smtClean="0">
                <a:latin typeface="Proxima Nova Semibold" panose="020B0604020202020204" charset="0"/>
              </a:rPr>
              <a:t>. </a:t>
            </a:r>
            <a:r>
              <a:rPr lang="en-US" dirty="0" err="1" smtClean="0">
                <a:latin typeface="Proxima Nova Semibold" panose="020B0604020202020204" charset="0"/>
              </a:rPr>
              <a:t>Nước</a:t>
            </a:r>
            <a:endParaRPr dirty="0">
              <a:latin typeface="Proxima Nova Semibold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50" y="1626439"/>
            <a:ext cx="9320900" cy="447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68493"/>
            <a:ext cx="9855200" cy="132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267" dirty="0"/>
              <a:t>Nhu cầu nước của cây phụ thuộc vào những yếu </a:t>
            </a:r>
            <a:r>
              <a:rPr lang="vi-VN" sz="4267" dirty="0"/>
              <a:t>tố</a:t>
            </a:r>
            <a:r>
              <a:rPr lang="en-US" sz="4267" dirty="0"/>
              <a:t>:</a:t>
            </a:r>
            <a:r>
              <a:rPr lang="vi-VN" sz="4267" dirty="0"/>
              <a:t> </a:t>
            </a:r>
            <a:endParaRPr lang="en-US" sz="4267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1262550"/>
            <a:ext cx="11277600" cy="190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Nhu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phụ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b="0" dirty="0">
                <a:latin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giai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5" y="3033733"/>
            <a:ext cx="3962400" cy="294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63" y="3040825"/>
            <a:ext cx="3044496" cy="294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759" y="3061929"/>
            <a:ext cx="4351283" cy="2942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925" y="6134444"/>
            <a:ext cx="2743200" cy="50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solidFill>
                  <a:schemeClr val="accent1"/>
                </a:solidFill>
              </a:rPr>
              <a:t>Cây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hạn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sinh</a:t>
            </a:r>
            <a:endParaRPr lang="en-US" sz="2667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3387" y="6112794"/>
            <a:ext cx="2538248" cy="50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solidFill>
                  <a:schemeClr val="accent1"/>
                </a:solidFill>
              </a:rPr>
              <a:t>Cây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trung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sinh</a:t>
            </a:r>
            <a:endParaRPr lang="en-US" sz="2667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3241" y="6134444"/>
            <a:ext cx="2844800" cy="50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solidFill>
                  <a:schemeClr val="accent1"/>
                </a:solidFill>
              </a:rPr>
              <a:t>Cây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ẩm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 err="1">
                <a:solidFill>
                  <a:schemeClr val="accent1"/>
                </a:solidFill>
              </a:rPr>
              <a:t>sinh</a:t>
            </a:r>
            <a:endParaRPr lang="en-US" sz="2667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498600"/>
            <a:ext cx="9956800" cy="535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381000"/>
            <a:ext cx="386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</a:rPr>
              <a:t>IV. NHIỆT ĐỘ</a:t>
            </a:r>
            <a:endParaRPr lang="en-US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49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016000" y="1193801"/>
            <a:ext cx="10058400" cy="554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enzim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ngưỡng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3733" b="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81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33" y="482600"/>
            <a:ext cx="10697132" cy="1422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7" y="2051440"/>
            <a:ext cx="11469603" cy="36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33800"/>
            <a:ext cx="7112000" cy="921200"/>
          </a:xfrm>
        </p:spPr>
        <p:txBody>
          <a:bodyPr/>
          <a:lstStyle/>
          <a:p>
            <a:r>
              <a:rPr lang="en-US" sz="4533" dirty="0"/>
              <a:t>V. NGUYÊN TỐ KHOÁNG</a:t>
            </a:r>
            <a:endParaRPr lang="en-US" sz="453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3" y="2265781"/>
            <a:ext cx="6137172" cy="1056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1" y="867644"/>
            <a:ext cx="10364099" cy="139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13" y="3361025"/>
            <a:ext cx="6137172" cy="105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85" y="4456269"/>
            <a:ext cx="6068500" cy="1056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54" y="5513001"/>
            <a:ext cx="6096529" cy="105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612" y="2345070"/>
            <a:ext cx="1682641" cy="910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583" y="3434182"/>
            <a:ext cx="1650127" cy="910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583" y="4490914"/>
            <a:ext cx="1625741" cy="910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6717" y="5552787"/>
            <a:ext cx="1861473" cy="9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68835" y="467659"/>
            <a:ext cx="11582400" cy="46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7200" dirty="0" err="1" smtClean="0">
                <a:latin typeface="+mn-lt"/>
              </a:rPr>
              <a:t>BÀI</a:t>
            </a:r>
            <a:r>
              <a:rPr lang="en-US" sz="7200" dirty="0" smtClean="0">
                <a:latin typeface="+mn-lt"/>
              </a:rPr>
              <a:t> 11: </a:t>
            </a:r>
            <a:r>
              <a:rPr lang="en-US" sz="7200" dirty="0" err="1">
                <a:latin typeface="+mn-lt"/>
              </a:rPr>
              <a:t>Ảnh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hưởng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của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các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nhân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tố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ngoại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cảnh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smtClean="0">
                <a:latin typeface="+mn-lt"/>
              </a:rPr>
              <a:t/>
            </a:r>
            <a:br>
              <a:rPr lang="en-US" sz="7200" dirty="0" smtClean="0">
                <a:latin typeface="+mn-lt"/>
              </a:rPr>
            </a:br>
            <a:r>
              <a:rPr lang="en-US" sz="7200" dirty="0" err="1" smtClean="0">
                <a:latin typeface="+mn-lt"/>
              </a:rPr>
              <a:t>đến</a:t>
            </a:r>
            <a:r>
              <a:rPr lang="en-US" sz="7200" dirty="0" smtClean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quang</a:t>
            </a:r>
            <a:r>
              <a:rPr lang="en-US" sz="7200" dirty="0">
                <a:latin typeface="+mn-lt"/>
              </a:rPr>
              <a:t> </a:t>
            </a:r>
            <a:r>
              <a:rPr lang="en-US" sz="7200" dirty="0" err="1">
                <a:latin typeface="+mn-lt"/>
              </a:rPr>
              <a:t>hợp</a:t>
            </a:r>
            <a:r>
              <a:rPr lang="en-US" sz="7200" dirty="0">
                <a:latin typeface="+mn-lt"/>
              </a:rPr>
              <a:t>.</a:t>
            </a:r>
            <a:endParaRPr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7131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84200"/>
            <a:ext cx="7010400" cy="921200"/>
          </a:xfrm>
        </p:spPr>
        <p:txBody>
          <a:bodyPr/>
          <a:lstStyle/>
          <a:p>
            <a:r>
              <a:rPr lang="en-US" sz="4267" b="1" dirty="0"/>
              <a:t>VI. TRỒNG CÂY DƯỚI ÁNH SÁNG NHÂN TẠO</a:t>
            </a:r>
            <a:endParaRPr lang="en-US" sz="4267" b="1" dirty="0"/>
          </a:p>
        </p:txBody>
      </p:sp>
      <p:sp>
        <p:nvSpPr>
          <p:cNvPr id="8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67200" y="1044801"/>
            <a:ext cx="7721600" cy="54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50000">
                      <a:srgbClr val="DCDC00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altLang="en-US" sz="2667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pháp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sử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ánh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loại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đèn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thay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ánh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trời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trồng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nhà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mái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tre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phòng</a:t>
            </a:r>
            <a:endParaRPr lang="en-US" altLang="en-US" sz="2667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en-US" sz="2667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Ý </a:t>
            </a:r>
            <a:r>
              <a:rPr lang="en-US" altLang="en-US" sz="2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nghĩa</a:t>
            </a:r>
            <a:r>
              <a:rPr lang="en-US" altLang="en-US" sz="2667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152396" indent="0">
              <a:spcBef>
                <a:spcPct val="50000"/>
              </a:spcBef>
              <a:buNone/>
            </a:pPr>
            <a:r>
              <a:rPr lang="en-US" altLang="en-US" sz="2667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điều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chỉnh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hợp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qua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điều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chỉnh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yếu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tố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ngoại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cảnh</a:t>
            </a:r>
            <a:endParaRPr lang="en-US" altLang="en-US" sz="2667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2396" indent="0">
              <a:spcBef>
                <a:spcPct val="50000"/>
              </a:spcBef>
              <a:buNone/>
            </a:pP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+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hắc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phục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bất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lợi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trời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ánh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giá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rét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bệnh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dịch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…)</a:t>
            </a:r>
          </a:p>
          <a:p>
            <a:pPr marL="152396" indent="0">
              <a:spcBef>
                <a:spcPct val="50000"/>
              </a:spcBef>
              <a:buNone/>
            </a:pP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+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hủ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cung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cấp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phẩm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người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rau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củ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,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sạch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…)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nhân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giống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altLang="en-US" sz="26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52396" indent="0">
              <a:spcBef>
                <a:spcPct val="50000"/>
              </a:spcBef>
              <a:buNone/>
            </a:pPr>
            <a:endParaRPr lang="vi-VN" altLang="en-US" sz="2667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401"/>
            <a:ext cx="4165600" cy="53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7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79400"/>
            <a:ext cx="5689599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79400"/>
            <a:ext cx="55880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3429000"/>
            <a:ext cx="8331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18" name="Group 2"/>
          <p:cNvGrpSpPr>
            <a:grpSpLocks/>
          </p:cNvGrpSpPr>
          <p:nvPr/>
        </p:nvGrpSpPr>
        <p:grpSpPr bwMode="auto">
          <a:xfrm>
            <a:off x="6858000" y="393243"/>
            <a:ext cx="5029200" cy="6197600"/>
            <a:chOff x="2544" y="384"/>
            <a:chExt cx="3216" cy="3936"/>
          </a:xfrm>
        </p:grpSpPr>
        <p:sp>
          <p:nvSpPr>
            <p:cNvPr id="367619" name="Rectangle 3"/>
            <p:cNvSpPr>
              <a:spLocks noChangeArrowheads="1"/>
            </p:cNvSpPr>
            <p:nvPr/>
          </p:nvSpPr>
          <p:spPr bwMode="auto">
            <a:xfrm>
              <a:off x="2544" y="384"/>
              <a:ext cx="3216" cy="3936"/>
            </a:xfrm>
            <a:prstGeom prst="rect">
              <a:avLst/>
            </a:prstGeom>
            <a:gradFill rotWithShape="1">
              <a:gsLst>
                <a:gs pos="0">
                  <a:srgbClr val="EFEFFF"/>
                </a:gs>
                <a:gs pos="100000">
                  <a:srgbClr val="EFEFFF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 dirty="0">
                  <a:latin typeface="VNtimes new roman" pitchFamily="34" charset="0"/>
                  <a:cs typeface="Arial" panose="020B0604020202020204" pitchFamily="34" charset="0"/>
                </a:rPr>
                <a:t> </a:t>
              </a:r>
              <a:endParaRPr lang="en-US" altLang="en-US" sz="2800" dirty="0">
                <a:latin typeface="VNtimes new roman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20" name="Oval 4"/>
            <p:cNvSpPr>
              <a:spLocks noChangeArrowheads="1"/>
            </p:cNvSpPr>
            <p:nvPr/>
          </p:nvSpPr>
          <p:spPr bwMode="auto">
            <a:xfrm rot="-20830322">
              <a:off x="2544" y="1189"/>
              <a:ext cx="1411" cy="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7621" name="Oval 5"/>
            <p:cNvSpPr>
              <a:spLocks noChangeArrowheads="1"/>
            </p:cNvSpPr>
            <p:nvPr/>
          </p:nvSpPr>
          <p:spPr bwMode="auto">
            <a:xfrm rot="15303001">
              <a:off x="3260" y="610"/>
              <a:ext cx="1352" cy="10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7622" name="Oval 6"/>
            <p:cNvSpPr>
              <a:spLocks noChangeArrowheads="1"/>
            </p:cNvSpPr>
            <p:nvPr/>
          </p:nvSpPr>
          <p:spPr bwMode="auto">
            <a:xfrm rot="-24104795">
              <a:off x="4080" y="868"/>
              <a:ext cx="1438" cy="10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7623" name="AutoShape 7"/>
            <p:cNvSpPr>
              <a:spLocks noChangeArrowheads="1"/>
            </p:cNvSpPr>
            <p:nvPr/>
          </p:nvSpPr>
          <p:spPr bwMode="auto">
            <a:xfrm>
              <a:off x="3888" y="2352"/>
              <a:ext cx="576" cy="528"/>
            </a:xfrm>
            <a:prstGeom prst="wedgeEllipseCallout">
              <a:avLst>
                <a:gd name="adj1" fmla="val 3819"/>
                <a:gd name="adj2" fmla="val 290153"/>
              </a:avLst>
            </a:prstGeom>
            <a:solidFill>
              <a:srgbClr val="0099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vi-VN" altLang="en-US"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24" name="Oval 8"/>
            <p:cNvSpPr>
              <a:spLocks noChangeArrowheads="1"/>
            </p:cNvSpPr>
            <p:nvPr/>
          </p:nvSpPr>
          <p:spPr bwMode="auto">
            <a:xfrm rot="-24622632">
              <a:off x="2979" y="1821"/>
              <a:ext cx="1360" cy="10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7625" name="AutoShape 9"/>
            <p:cNvSpPr>
              <a:spLocks noChangeArrowheads="1"/>
            </p:cNvSpPr>
            <p:nvPr/>
          </p:nvSpPr>
          <p:spPr bwMode="auto">
            <a:xfrm>
              <a:off x="4128" y="2928"/>
              <a:ext cx="1632" cy="768"/>
            </a:xfrm>
            <a:prstGeom prst="wedgeEllipseCallout">
              <a:avLst>
                <a:gd name="adj1" fmla="val -46815"/>
                <a:gd name="adj2" fmla="val 84505"/>
              </a:avLst>
            </a:prstGeom>
            <a:solidFill>
              <a:srgbClr val="0099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vi-VN" altLang="en-US"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26" name="AutoShape 10"/>
            <p:cNvSpPr>
              <a:spLocks noChangeArrowheads="1"/>
            </p:cNvSpPr>
            <p:nvPr/>
          </p:nvSpPr>
          <p:spPr bwMode="auto">
            <a:xfrm rot="-4866288">
              <a:off x="2835" y="2825"/>
              <a:ext cx="964" cy="1459"/>
            </a:xfrm>
            <a:prstGeom prst="wedgeEllipseCallout">
              <a:avLst>
                <a:gd name="adj1" fmla="val -45250"/>
                <a:gd name="adj2" fmla="val 67125"/>
              </a:avLst>
            </a:prstGeom>
            <a:solidFill>
              <a:srgbClr val="0099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eaLnBrk="0" hangingPunct="0"/>
              <a:endParaRPr lang="vi-VN" altLang="en-US"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27" name="Oval 11"/>
            <p:cNvSpPr>
              <a:spLocks noChangeArrowheads="1"/>
            </p:cNvSpPr>
            <p:nvPr/>
          </p:nvSpPr>
          <p:spPr bwMode="auto">
            <a:xfrm rot="3326894">
              <a:off x="4116" y="1619"/>
              <a:ext cx="1286" cy="1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7628" name="Oval 12"/>
            <p:cNvSpPr>
              <a:spLocks noChangeArrowheads="1"/>
            </p:cNvSpPr>
            <p:nvPr/>
          </p:nvSpPr>
          <p:spPr bwMode="auto">
            <a:xfrm>
              <a:off x="3168" y="1488"/>
              <a:ext cx="1872" cy="528"/>
            </a:xfrm>
            <a:prstGeom prst="ellipse">
              <a:avLst/>
            </a:prstGeom>
            <a:solidFill>
              <a:srgbClr val="FFFF00"/>
            </a:solidFill>
            <a:ln w="5715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vi-VN" altLang="en-US">
                <a:solidFill>
                  <a:schemeClr val="accent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651209" y="879837"/>
            <a:ext cx="50645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i="1" u="sng" dirty="0">
                <a:solidFill>
                  <a:srgbClr val="FF0000"/>
                </a:solidFill>
                <a:cs typeface="Arial" panose="020B0604020202020204" pitchFamily="34" charset="0"/>
              </a:rPr>
              <a:t>Câu1. 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Ch</a:t>
            </a:r>
            <a:r>
              <a:rPr lang="en-US" altLang="en-US" sz="2400" i="1" dirty="0" err="1">
                <a:solidFill>
                  <a:srgbClr val="FF0000"/>
                </a:solidFill>
              </a:rPr>
              <a:t>ọn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2400" i="1" dirty="0" err="1">
                <a:solidFill>
                  <a:srgbClr val="FF0000"/>
                </a:solidFill>
              </a:rPr>
              <a:t>ừ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hoàn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chỉnh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altLang="en-US" sz="2400" i="1" dirty="0" err="1">
                <a:solidFill>
                  <a:srgbClr val="FF0000"/>
                </a:solidFill>
              </a:rPr>
              <a:t>ộ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7924800" y="2312864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f-ZA" altLang="en-US" sz="2000" i="1" dirty="0">
                <a:cs typeface="Arial" panose="020B0604020202020204" pitchFamily="34" charset="0"/>
              </a:rPr>
              <a:t> nh</a:t>
            </a:r>
            <a:r>
              <a:rPr lang="af-ZA" altLang="en-US" sz="2000" i="1" dirty="0"/>
              <a:t>ân tố ngoại cảnh</a:t>
            </a:r>
            <a:r>
              <a:rPr lang="af-ZA" altLang="en-US" sz="2000" i="1" dirty="0">
                <a:cs typeface="Arial" panose="020B0604020202020204" pitchFamily="34" charset="0"/>
              </a:rPr>
              <a:t> 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6899495" y="2100689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f-ZA" altLang="en-US" sz="2000" i="1" dirty="0">
                <a:cs typeface="Arial" panose="020B0604020202020204" pitchFamily="34" charset="0"/>
              </a:rPr>
              <a:t>riêng l</a:t>
            </a:r>
            <a:r>
              <a:rPr lang="en-US" altLang="en-US" i="1" dirty="0"/>
              <a:t>ẻ</a:t>
            </a:r>
          </a:p>
        </p:txBody>
      </p:sp>
      <p:sp>
        <p:nvSpPr>
          <p:cNvPr id="367633" name="Text Box 17"/>
          <p:cNvSpPr txBox="1">
            <a:spLocks noChangeArrowheads="1"/>
          </p:cNvSpPr>
          <p:nvPr/>
        </p:nvSpPr>
        <p:spPr bwMode="auto">
          <a:xfrm>
            <a:off x="9808760" y="1559617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 dirty="0" err="1">
                <a:cs typeface="Arial" panose="020B0604020202020204" pitchFamily="34" charset="0"/>
              </a:rPr>
              <a:t>ph</a:t>
            </a:r>
            <a:r>
              <a:rPr lang="en-US" altLang="en-US" i="1" dirty="0" err="1"/>
              <a:t>ố</a:t>
            </a:r>
            <a:r>
              <a:rPr lang="en-US" altLang="en-US" sz="2000" i="1" dirty="0" err="1">
                <a:cs typeface="Arial" panose="020B0604020202020204" pitchFamily="34" charset="0"/>
              </a:rPr>
              <a:t>i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cs typeface="Arial" panose="020B0604020202020204" pitchFamily="34" charset="0"/>
              </a:rPr>
              <a:t>h</a:t>
            </a:r>
            <a:r>
              <a:rPr lang="en-US" altLang="en-US" i="1" dirty="0" err="1"/>
              <a:t>ợ</a:t>
            </a:r>
            <a:r>
              <a:rPr lang="en-US" altLang="en-US" sz="2000" i="1" dirty="0" err="1">
                <a:cs typeface="Arial" panose="020B0604020202020204" pitchFamily="34" charset="0"/>
              </a:rPr>
              <a:t>p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7827632" y="3249519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f-ZA" altLang="en-US" sz="2000" i="1" dirty="0">
                <a:cs typeface="Arial" panose="020B0604020202020204" pitchFamily="34" charset="0"/>
              </a:rPr>
              <a:t>quang h</a:t>
            </a:r>
            <a:r>
              <a:rPr lang="af-ZA" altLang="en-US" i="1" dirty="0"/>
              <a:t>ợ</a:t>
            </a:r>
            <a:r>
              <a:rPr lang="af-ZA" altLang="en-US" sz="2000" i="1" dirty="0">
                <a:cs typeface="Arial" panose="020B0604020202020204" pitchFamily="34" charset="0"/>
              </a:rPr>
              <a:t>p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9675553" y="3277456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f-ZA" altLang="en-US" i="1" dirty="0"/>
              <a:t>á</a:t>
            </a:r>
            <a:r>
              <a:rPr lang="af-ZA" altLang="en-US" sz="2000" i="1" dirty="0">
                <a:cs typeface="Arial" panose="020B0604020202020204" pitchFamily="34" charset="0"/>
              </a:rPr>
              <a:t>nh sáng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8220427" y="1178491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dirty="0"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cs typeface="Arial" panose="020B0604020202020204" pitchFamily="34" charset="0"/>
              </a:rPr>
              <a:t>loài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cs typeface="Arial" panose="020B0604020202020204" pitchFamily="34" charset="0"/>
              </a:rPr>
              <a:t>cây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664211" y="1862611"/>
            <a:ext cx="58250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400" dirty="0" err="1">
                <a:solidFill>
                  <a:srgbClr val="0000FF"/>
                </a:solidFill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</a:rPr>
              <a:t> ả/h </a:t>
            </a:r>
            <a:r>
              <a:rPr lang="en-US" altLang="en-US" sz="2400" dirty="0" err="1">
                <a:solidFill>
                  <a:srgbClr val="0000FF"/>
                </a:solidFill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  <a:r>
              <a:rPr lang="en-US" altLang="en-US" sz="2400" dirty="0">
                <a:solidFill>
                  <a:srgbClr val="FF3300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..................................</a:t>
            </a:r>
          </a:p>
          <a:p>
            <a:pPr algn="l" eaLnBrk="0" hangingPunct="0"/>
            <a:r>
              <a:rPr lang="en-US" altLang="en-US" sz="2400" dirty="0" err="1">
                <a:solidFill>
                  <a:srgbClr val="0000FF"/>
                </a:solidFill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2</a:t>
            </a:r>
            <a:r>
              <a:rPr lang="en-US" altLang="en-US" sz="2400" dirty="0">
                <a:solidFill>
                  <a:srgbClr val="0000FF"/>
                </a:solidFill>
              </a:rPr>
              <a:t>.................. </a:t>
            </a:r>
            <a:r>
              <a:rPr lang="en-US" altLang="en-US" sz="2400" dirty="0" err="1">
                <a:solidFill>
                  <a:srgbClr val="0000FF"/>
                </a:solidFill>
              </a:rPr>
              <a:t>tùy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thuộc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đặc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điểm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giống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3</a:t>
            </a:r>
            <a:r>
              <a:rPr lang="en-US" altLang="en-US" sz="2400" dirty="0">
                <a:solidFill>
                  <a:srgbClr val="0000FF"/>
                </a:solidFill>
              </a:rPr>
              <a:t>.................. .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nhiên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yếu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môi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dụng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.4</a:t>
            </a:r>
            <a:r>
              <a:rPr lang="en-US" altLang="en-US" sz="2400" dirty="0">
                <a:solidFill>
                  <a:srgbClr val="0000FF"/>
                </a:solidFill>
              </a:rPr>
              <a:t>  .......... </a:t>
            </a:r>
            <a:r>
              <a:rPr lang="en-US" altLang="en-US" sz="2400" dirty="0" err="1">
                <a:solidFill>
                  <a:srgbClr val="0000FF"/>
                </a:solidFill>
              </a:rPr>
              <a:t>lên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5</a:t>
            </a:r>
            <a:r>
              <a:rPr lang="en-US" altLang="en-US" sz="2400" dirty="0">
                <a:solidFill>
                  <a:srgbClr val="0000FF"/>
                </a:solidFill>
              </a:rPr>
              <a:t>................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6</a:t>
            </a:r>
            <a:r>
              <a:rPr lang="en-US" altLang="en-US" sz="2400" dirty="0">
                <a:solidFill>
                  <a:srgbClr val="0000FF"/>
                </a:solidFill>
              </a:rPr>
              <a:t>...............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điều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kiện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diễn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vi-VN" altLang="en-US" sz="2400" dirty="0">
                <a:solidFill>
                  <a:srgbClr val="0000FF"/>
                </a:solidFill>
              </a:rPr>
              <a:t>CO</a:t>
            </a:r>
            <a:r>
              <a:rPr lang="en-US" altLang="en-US" sz="2400" baseline="-25000" dirty="0">
                <a:solidFill>
                  <a:srgbClr val="0000FF"/>
                </a:solidFill>
              </a:rPr>
              <a:t>2</a:t>
            </a:r>
            <a:r>
              <a:rPr lang="vi-VN" altLang="en-US" sz="2400" dirty="0">
                <a:solidFill>
                  <a:srgbClr val="0000FF"/>
                </a:solidFill>
              </a:rPr>
              <a:t> trong không khí là nguồn cung cấp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7</a:t>
            </a:r>
            <a:r>
              <a:rPr lang="en-US" altLang="en-US" sz="2400" dirty="0">
                <a:solidFill>
                  <a:srgbClr val="0000FF"/>
                </a:solidFill>
              </a:rPr>
              <a:t>.............</a:t>
            </a:r>
            <a:r>
              <a:rPr lang="vi-VN" altLang="en-US" sz="2400" dirty="0">
                <a:solidFill>
                  <a:srgbClr val="0000FF"/>
                </a:solidFill>
              </a:rPr>
              <a:t> cho quang hợp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Nhiệt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ảnh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hưởng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8</a:t>
            </a:r>
            <a:r>
              <a:rPr lang="en-US" altLang="en-US" sz="2400" dirty="0">
                <a:solidFill>
                  <a:srgbClr val="0000FF"/>
                </a:solidFill>
              </a:rPr>
              <a:t>............................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tối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67638" name="Text Box 22"/>
          <p:cNvSpPr txBox="1">
            <a:spLocks noChangeArrowheads="1"/>
          </p:cNvSpPr>
          <p:nvPr/>
        </p:nvSpPr>
        <p:spPr bwMode="auto">
          <a:xfrm>
            <a:off x="9646496" y="4785504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 dirty="0" err="1">
                <a:cs typeface="Arial" panose="020B0604020202020204" pitchFamily="34" charset="0"/>
              </a:rPr>
              <a:t>ph</a:t>
            </a:r>
            <a:r>
              <a:rPr lang="en-US" altLang="en-US" i="1" dirty="0" err="1"/>
              <a:t>ả</a:t>
            </a:r>
            <a:r>
              <a:rPr lang="en-US" altLang="en-US" sz="2000" i="1" dirty="0" err="1">
                <a:cs typeface="Arial" panose="020B0604020202020204" pitchFamily="34" charset="0"/>
              </a:rPr>
              <a:t>n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i="1" dirty="0" err="1"/>
              <a:t>ứ</a:t>
            </a:r>
            <a:r>
              <a:rPr lang="en-US" altLang="en-US" sz="2000" i="1" dirty="0" err="1">
                <a:cs typeface="Arial" panose="020B0604020202020204" pitchFamily="34" charset="0"/>
              </a:rPr>
              <a:t>ng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cs typeface="Arial" panose="020B0604020202020204" pitchFamily="34" charset="0"/>
              </a:rPr>
              <a:t>enzim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7518400" y="5233313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 err="1">
                <a:cs typeface="Arial" panose="020B0604020202020204" pitchFamily="34" charset="0"/>
              </a:rPr>
              <a:t>cacbon</a:t>
            </a: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67640" name="Text Box 24"/>
          <p:cNvSpPr txBox="1">
            <a:spLocks noChangeArrowheads="1"/>
          </p:cNvSpPr>
          <p:nvPr/>
        </p:nvSpPr>
        <p:spPr bwMode="auto">
          <a:xfrm>
            <a:off x="2097407" y="28243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50000">
                      <a:srgbClr val="DCDC00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1479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1358 L -0.375 -0.0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4969 L -0.51076 -0.151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8 0.05987 L -0.42848 0.204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4 0.05062 L -0.42014 0.177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64 0.0784 L -0.65764 0.311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7 0.09815 L -0.70503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3 0.0463 L -0.35104 -0.064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7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02 0.11173 L -0.70052 0.104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1" grpId="0"/>
      <p:bldP spid="367632" grpId="0"/>
      <p:bldP spid="367633" grpId="0"/>
      <p:bldP spid="367634" grpId="0"/>
      <p:bldP spid="367635" grpId="0"/>
      <p:bldP spid="367636" grpId="0"/>
      <p:bldP spid="367638" grpId="0"/>
      <p:bldP spid="3676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0" y="1397000"/>
            <a:ext cx="2844800" cy="91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3733" b="1" dirty="0">
                <a:solidFill>
                  <a:schemeClr val="accent4">
                    <a:lumMod val="50000"/>
                  </a:schemeClr>
                </a:solidFill>
              </a:rPr>
              <a:t>I. </a:t>
            </a:r>
            <a:r>
              <a:rPr lang="en-US" sz="3733" b="1" dirty="0" err="1">
                <a:solidFill>
                  <a:schemeClr val="accent4">
                    <a:lumMod val="50000"/>
                  </a:schemeClr>
                </a:solidFill>
              </a:rPr>
              <a:t>Ánh</a:t>
            </a:r>
            <a:r>
              <a:rPr lang="en-US" sz="3733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733" b="1" dirty="0" err="1">
                <a:solidFill>
                  <a:schemeClr val="accent4">
                    <a:lumMod val="50000"/>
                  </a:schemeClr>
                </a:solidFill>
              </a:rPr>
              <a:t>sáng</a:t>
            </a:r>
            <a:endParaRPr sz="3733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10058400" y="177800"/>
            <a:ext cx="2017016" cy="1911861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9042400" y="177800"/>
            <a:ext cx="1276840" cy="1146221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5600" y="1397000"/>
            <a:ext cx="2946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II</a:t>
            </a:r>
            <a:r>
              <a:rPr lang="en-US" sz="3733" b="1" kern="0" dirty="0">
                <a:solidFill>
                  <a:srgbClr val="666666"/>
                </a:solidFill>
                <a:latin typeface="Arial"/>
                <a:sym typeface="Arial"/>
              </a:rPr>
              <a:t>.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Nồng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CO</a:t>
            </a:r>
            <a:r>
              <a:rPr lang="en-US" sz="2667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2</a:t>
            </a:r>
            <a:endParaRPr lang="en-US" sz="3733" b="1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5600" y="4038600"/>
            <a:ext cx="3454400" cy="162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V.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Nguyên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tố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khoáng</a:t>
            </a:r>
            <a:endParaRPr lang="en-US" sz="3733" b="1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733800"/>
            <a:ext cx="2946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IV.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Nhiệt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endParaRPr lang="en-US" sz="3733" b="1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0" y="4241800"/>
            <a:ext cx="3657600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VI.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Trồng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cây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dưới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ánh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sáng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nhân</a:t>
            </a: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tạo</a:t>
            </a:r>
            <a:endParaRPr lang="en-US" sz="3733" b="1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21600" y="1193800"/>
            <a:ext cx="2946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III. </a:t>
            </a:r>
            <a:r>
              <a:rPr lang="en-US" sz="3733" b="1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Nước</a:t>
            </a:r>
            <a:endParaRPr lang="en-US" sz="3733" b="1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0958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12" grpId="0"/>
      <p:bldP spid="1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727200" y="787400"/>
            <a:ext cx="73508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6400" dirty="0">
                <a:solidFill>
                  <a:schemeClr val="accent1">
                    <a:lumMod val="75000"/>
                  </a:schemeClr>
                </a:solidFill>
              </a:rPr>
              <a:t>I. ÁNH SÁNG </a:t>
            </a:r>
            <a:endParaRPr sz="6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88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304800" y="482600"/>
            <a:ext cx="5283200" cy="11432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733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3733" dirty="0" err="1">
                <a:solidFill>
                  <a:schemeClr val="accent4">
                    <a:lumMod val="75000"/>
                  </a:schemeClr>
                </a:solidFill>
              </a:rPr>
              <a:t>Cường</a:t>
            </a:r>
            <a:r>
              <a:rPr lang="en-US" sz="3733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4">
                    <a:lumMod val="75000"/>
                  </a:schemeClr>
                </a:solidFill>
              </a:rPr>
              <a:t>độ</a:t>
            </a:r>
            <a:r>
              <a:rPr lang="en-US" sz="3733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4">
                    <a:lumMod val="75000"/>
                  </a:schemeClr>
                </a:solidFill>
              </a:rPr>
              <a:t>ánh</a:t>
            </a:r>
            <a:r>
              <a:rPr lang="en-US" sz="3733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4">
                    <a:lumMod val="75000"/>
                  </a:schemeClr>
                </a:solidFill>
              </a:rPr>
              <a:t>sáng</a:t>
            </a:r>
            <a:endParaRPr sz="3733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9154" name="Picture 2" descr="Sinh học 11 Bài 10: Ảnh hưởng của các nhân tố ngoại cảnh đến quang hợ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498600"/>
            <a:ext cx="6197600" cy="535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3200" y="1600200"/>
            <a:ext cx="5283200" cy="40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Khi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nồng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CO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2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tăng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tăng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cường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ánh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sáng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tăng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cường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quang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hợp</a:t>
            </a:r>
            <a:r>
              <a:rPr lang="en-US" sz="3200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.</a:t>
            </a:r>
            <a:endParaRPr lang="en-US" sz="3200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400" y="177800"/>
            <a:ext cx="6197600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Ảnh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hưởng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cường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ánh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sáng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cường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quang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hợp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khi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nồng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độ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 CO2 </a:t>
            </a:r>
            <a:r>
              <a:rPr lang="en-US" sz="2667" kern="0" dirty="0" err="1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tăng</a:t>
            </a:r>
            <a:r>
              <a:rPr lang="en-US" sz="2667" kern="0" dirty="0">
                <a:solidFill>
                  <a:srgbClr val="57A7B5">
                    <a:lumMod val="50000"/>
                  </a:srgbClr>
                </a:solidFill>
                <a:latin typeface="Arial"/>
                <a:sym typeface="Arial"/>
              </a:rPr>
              <a:t>.</a:t>
            </a:r>
            <a:endParaRPr lang="en-US" sz="2667" kern="0" dirty="0">
              <a:solidFill>
                <a:srgbClr val="57A7B5">
                  <a:lumMod val="50000"/>
                </a:srgbClr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43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2336800" y="4927600"/>
            <a:ext cx="9855200" cy="193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667" dirty="0"/>
              <a:t>-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cao</a:t>
            </a:r>
            <a:r>
              <a:rPr lang="en-US" sz="2667" dirty="0"/>
              <a:t> </a:t>
            </a:r>
            <a:r>
              <a:rPr lang="en-US" sz="2667" dirty="0" err="1"/>
              <a:t>hơn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bù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thì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lệ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khi</a:t>
            </a:r>
            <a:r>
              <a:rPr lang="en-US" sz="2667" dirty="0"/>
              <a:t> </a:t>
            </a:r>
            <a:r>
              <a:rPr lang="en-US" sz="2667" dirty="0" err="1"/>
              <a:t>đạt</a:t>
            </a:r>
            <a:r>
              <a:rPr lang="en-US" sz="2667" dirty="0"/>
              <a:t> </a:t>
            </a:r>
            <a:r>
              <a:rPr lang="en-US" sz="2667" dirty="0" err="1"/>
              <a:t>tới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. </a:t>
            </a:r>
            <a:r>
              <a:rPr lang="en-US" sz="2667" dirty="0" err="1"/>
              <a:t>Sau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</a:t>
            </a:r>
            <a:r>
              <a:rPr lang="en-US" sz="2667" dirty="0" err="1"/>
              <a:t>I</a:t>
            </a:r>
            <a:r>
              <a:rPr lang="en-US" sz="1867" dirty="0" err="1"/>
              <a:t>qh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thêm</a:t>
            </a:r>
            <a:r>
              <a:rPr lang="en-US" sz="2667" dirty="0"/>
              <a:t> </a:t>
            </a:r>
            <a:r>
              <a:rPr lang="en-US" sz="2667" dirty="0" err="1"/>
              <a:t>mà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xu</a:t>
            </a:r>
            <a:r>
              <a:rPr lang="en-US" sz="2667" dirty="0"/>
              <a:t> </a:t>
            </a:r>
            <a:r>
              <a:rPr lang="en-US" sz="2667" dirty="0" err="1"/>
              <a:t>hướng</a:t>
            </a:r>
            <a:r>
              <a:rPr lang="en-US" sz="2667" dirty="0"/>
              <a:t> </a:t>
            </a:r>
            <a:r>
              <a:rPr lang="en-US" sz="2667" dirty="0" err="1"/>
              <a:t>giảm</a:t>
            </a:r>
            <a:r>
              <a:rPr lang="en-US" sz="2667" dirty="0"/>
              <a:t>.</a:t>
            </a:r>
            <a:endParaRPr sz="2667" dirty="0"/>
          </a:p>
        </p:txBody>
      </p:sp>
      <p:sp>
        <p:nvSpPr>
          <p:cNvPr id="147" name="Google Shape;147;p17"/>
          <p:cNvSpPr/>
          <p:nvPr/>
        </p:nvSpPr>
        <p:spPr>
          <a:xfrm rot="10286814">
            <a:off x="8665488" y="1888699"/>
            <a:ext cx="236912" cy="226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10514483" y="559118"/>
            <a:ext cx="1199045" cy="119911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8256867" y="2531825"/>
            <a:ext cx="1218832" cy="121876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2" name="Google Shape;152;p17"/>
          <p:cNvGrpSpPr/>
          <p:nvPr/>
        </p:nvGrpSpPr>
        <p:grpSpPr>
          <a:xfrm>
            <a:off x="9241757" y="1924750"/>
            <a:ext cx="895348" cy="89539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9912355" y="649976"/>
            <a:ext cx="373549" cy="3566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/>
          <p:nvPr/>
        </p:nvSpPr>
        <p:spPr>
          <a:xfrm rot="1504353">
            <a:off x="10454952" y="2774053"/>
            <a:ext cx="373568" cy="35669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 rot="1973882">
            <a:off x="10828495" y="1938885"/>
            <a:ext cx="257259" cy="245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106" name="Picture 2" descr="Lý thuyết Sinh học 11 Bài 10: Ảnh hưởng của các nhân tố ngoại cảnh đến  quang hợp | Lý thuyết Sinh học 11 đầy đủ, chi tiết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77800"/>
            <a:ext cx="10261600" cy="474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4749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304800" y="1473200"/>
            <a:ext cx="5689600" cy="538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bù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: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mà</a:t>
            </a:r>
            <a:r>
              <a:rPr lang="en-US" sz="2667" dirty="0"/>
              <a:t> </a:t>
            </a:r>
            <a:r>
              <a:rPr lang="en-US" sz="2667" dirty="0" err="1"/>
              <a:t>tại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cân</a:t>
            </a:r>
            <a:r>
              <a:rPr lang="en-US" sz="2667" dirty="0"/>
              <a:t> </a:t>
            </a:r>
            <a:r>
              <a:rPr lang="en-US" sz="2667" dirty="0" err="1"/>
              <a:t>bằng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hô</a:t>
            </a:r>
            <a:r>
              <a:rPr lang="en-US" sz="2667" dirty="0"/>
              <a:t> </a:t>
            </a:r>
            <a:r>
              <a:rPr lang="en-US" sz="2667" dirty="0" err="1"/>
              <a:t>hấp</a:t>
            </a:r>
            <a:r>
              <a:rPr lang="en-US" sz="2667" dirty="0"/>
              <a:t>.</a:t>
            </a:r>
            <a:endParaRPr lang="en-US" sz="2667" dirty="0"/>
          </a:p>
          <a:p>
            <a:pPr marL="0" indent="0">
              <a:buFont typeface="Wingdings" pitchFamily="2" charset="2"/>
              <a:buChar char="§"/>
            </a:pP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: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trị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mà</a:t>
            </a:r>
            <a:r>
              <a:rPr lang="en-US" sz="2667" dirty="0"/>
              <a:t> </a:t>
            </a:r>
            <a:r>
              <a:rPr lang="en-US" sz="2667" dirty="0" err="1"/>
              <a:t>từ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thêm</a:t>
            </a:r>
            <a:r>
              <a:rPr lang="en-US" sz="2667" dirty="0"/>
              <a:t> </a:t>
            </a:r>
            <a:r>
              <a:rPr lang="en-US" sz="2667" dirty="0" err="1"/>
              <a:t>dù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tiếp</a:t>
            </a:r>
            <a:r>
              <a:rPr lang="en-US" sz="2667" dirty="0"/>
              <a:t> </a:t>
            </a:r>
            <a:r>
              <a:rPr lang="en-US" sz="2667" dirty="0" err="1"/>
              <a:t>tục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khoảng</a:t>
            </a:r>
            <a:r>
              <a:rPr lang="en-US" sz="2667" dirty="0"/>
              <a:t> </a:t>
            </a:r>
            <a:r>
              <a:rPr lang="en-US" sz="2667" dirty="0" err="1"/>
              <a:t>giữa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bù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bão</a:t>
            </a:r>
            <a:r>
              <a:rPr lang="en-US" sz="2667" dirty="0"/>
              <a:t> </a:t>
            </a:r>
            <a:r>
              <a:rPr lang="en-US" sz="2667" dirty="0" err="1"/>
              <a:t>hòa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,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quang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hầu</a:t>
            </a:r>
            <a:r>
              <a:rPr lang="en-US" sz="2667" dirty="0"/>
              <a:t> </a:t>
            </a:r>
            <a:r>
              <a:rPr lang="en-US" sz="2667" dirty="0" err="1"/>
              <a:t>như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lệ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cường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.</a:t>
            </a:r>
          </a:p>
        </p:txBody>
      </p:sp>
      <p:pic>
        <p:nvPicPr>
          <p:cNvPr id="8" name="Picture 2" descr="Lý thuyết Sinh học 11 Bài 10: Ảnh hưởng của các nhân tố ngoại cảnh đến  quang hợp | Lý thuyết Sinh học 11 đầy đủ, chi tiết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1295400"/>
            <a:ext cx="59944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348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98600"/>
            <a:ext cx="5994400" cy="2133600"/>
          </a:xfrm>
        </p:spPr>
        <p:txBody>
          <a:bodyPr/>
          <a:lstStyle/>
          <a:p>
            <a:pPr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    </a:t>
            </a:r>
            <a:r>
              <a:rPr lang="en-US" sz="3200" b="1" i="1" dirty="0" err="1">
                <a:solidFill>
                  <a:srgbClr val="FF0000"/>
                </a:solidFill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bù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ánh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bão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hòa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ánh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sáng</a:t>
            </a:r>
            <a:r>
              <a:rPr lang="en-US" sz="3200" b="1" i="1" dirty="0">
                <a:solidFill>
                  <a:srgbClr val="FF0000"/>
                </a:solidFill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</a:rPr>
              <a:t>cây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ưa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bóng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ưa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nhau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như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thế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nào</a:t>
            </a:r>
            <a:r>
              <a:rPr lang="en-US" sz="3200" b="1" i="1" dirty="0">
                <a:solidFill>
                  <a:srgbClr val="FF0000"/>
                </a:solidFill>
              </a:rPr>
              <a:t>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2"/>
          </p:nvPr>
        </p:nvSpPr>
        <p:spPr>
          <a:xfrm>
            <a:off x="0" y="3733800"/>
            <a:ext cx="5384800" cy="2336800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00B0F0"/>
                </a:solidFill>
              </a:rPr>
              <a:t>    - </a:t>
            </a:r>
            <a:r>
              <a:rPr lang="en-US" sz="3200" b="1" dirty="0" err="1">
                <a:solidFill>
                  <a:srgbClr val="00B0F0"/>
                </a:solidFill>
              </a:rPr>
              <a:t>Cây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ưa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bóng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có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điểm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bù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ánh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sáng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và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điểm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bão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hòa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ánh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sáng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thấp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hơn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cây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ưa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sáng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73730" name="Picture 2" descr="KhÃ´ng cÃ³ mÃ´ táº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685800"/>
            <a:ext cx="6299200" cy="589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55135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" y="0"/>
            <a:ext cx="9827600" cy="114320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Quang</a:t>
            </a:r>
            <a:r>
              <a:rPr lang="en-US" b="1" dirty="0" smtClean="0"/>
              <a:t> </a:t>
            </a:r>
            <a:r>
              <a:rPr lang="en-US" b="1" dirty="0" err="1" smtClean="0"/>
              <a:t>phổ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ánh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8600"/>
            <a:ext cx="5953367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: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Tia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tím</a:t>
            </a:r>
            <a:r>
              <a:rPr lang="en-US" dirty="0" smtClean="0"/>
              <a:t>: </a:t>
            </a:r>
            <a:r>
              <a:rPr lang="en-US" dirty="0" err="1" smtClean="0"/>
              <a:t>axit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, protein.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Tia </a:t>
            </a:r>
            <a:r>
              <a:rPr lang="en-US" dirty="0" err="1" smtClean="0"/>
              <a:t>đỏ</a:t>
            </a:r>
            <a:r>
              <a:rPr lang="en-US" dirty="0" smtClean="0"/>
              <a:t>: </a:t>
            </a:r>
            <a:r>
              <a:rPr lang="en-US" dirty="0" err="1" smtClean="0"/>
              <a:t>cacbohiđrat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-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: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  - </a:t>
            </a:r>
            <a:r>
              <a:rPr lang="en-US" dirty="0" err="1" smtClean="0"/>
              <a:t>Trưa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tím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tán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tầng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rệt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2706" name="Picture 2" descr="Bài 10. Ảnh hưởng của các nhân tố ngoại cảnh đến quang hợp | Học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79400"/>
            <a:ext cx="6096000" cy="56896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604000" y="6070600"/>
            <a:ext cx="5384800" cy="78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Cường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độ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hấp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thụ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ánh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sáng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của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các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loại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sắc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tố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quang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Arial"/>
                <a:sym typeface="Arial"/>
              </a:rPr>
              <a:t>hợp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sym typeface="Arial"/>
              </a:rPr>
              <a:t>.</a:t>
            </a:r>
            <a:endParaRPr lang="en-US" sz="2400" i="1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2898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Widescreen</PresentationFormat>
  <Paragraphs>70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</vt:lpstr>
      <vt:lpstr>Arial</vt:lpstr>
      <vt:lpstr>Calibri</vt:lpstr>
      <vt:lpstr>Calibri Light</vt:lpstr>
      <vt:lpstr>Courier New</vt:lpstr>
      <vt:lpstr>Montserrat</vt:lpstr>
      <vt:lpstr>Proxima Nova Semibold</vt:lpstr>
      <vt:lpstr>Times New Roman</vt:lpstr>
      <vt:lpstr>VNtimes new roman</vt:lpstr>
      <vt:lpstr>Wingdings</vt:lpstr>
      <vt:lpstr>Office Theme</vt:lpstr>
      <vt:lpstr>PowerPoint Presentation</vt:lpstr>
      <vt:lpstr>BÀI 11: Ảnh hưởng của các nhân tố ngoại cảnh  đến quang hợp.</vt:lpstr>
      <vt:lpstr>PowerPoint Presentation</vt:lpstr>
      <vt:lpstr>I. ÁNH SÁNG </vt:lpstr>
      <vt:lpstr>1. Cường độ ánh sáng</vt:lpstr>
      <vt:lpstr>PowerPoint Presentation</vt:lpstr>
      <vt:lpstr>PowerPoint Presentation</vt:lpstr>
      <vt:lpstr>PowerPoint Presentation</vt:lpstr>
      <vt:lpstr>2. Quang phổ của ánh sáng</vt:lpstr>
      <vt:lpstr>Nắm được sự ảnh hưởng của ánh sáng đến quá trình quang hợp có ý nghĩa gì trong thực tiễn ?</vt:lpstr>
      <vt:lpstr>II. NỒNG ĐỘ CO2</vt:lpstr>
      <vt:lpstr>PowerPoint Presentation</vt:lpstr>
      <vt:lpstr>PowerPoint Presentation</vt:lpstr>
      <vt:lpstr>III. Nước</vt:lpstr>
      <vt:lpstr>Nhu cầu nước của cây phụ thuộc vào những yếu tố: </vt:lpstr>
      <vt:lpstr>PowerPoint Presentation</vt:lpstr>
      <vt:lpstr>PowerPoint Presentation</vt:lpstr>
      <vt:lpstr>PowerPoint Presentation</vt:lpstr>
      <vt:lpstr>V. NGUYÊN TỐ KHOÁNG</vt:lpstr>
      <vt:lpstr>VI. TRỒNG CÂY DƯỚI ÁNH SÁNG NHÂN TẠO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Tho</dc:creator>
  <cp:lastModifiedBy>Thu Tho</cp:lastModifiedBy>
  <cp:revision>1</cp:revision>
  <dcterms:created xsi:type="dcterms:W3CDTF">2021-09-25T13:24:59Z</dcterms:created>
  <dcterms:modified xsi:type="dcterms:W3CDTF">2021-09-25T13:25:09Z</dcterms:modified>
</cp:coreProperties>
</file>