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1B5EC-AA9E-4BC4-89CA-0CB18762C3AF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7DCD1-20F1-4C00-AE40-513969592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02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1835653-DB6D-468C-9CF3-304BE9CF2622}" type="slidenum">
              <a:rPr lang="en-US" sz="1200" smtClean="0">
                <a:solidFill>
                  <a:schemeClr val="tx1"/>
                </a:solidFill>
              </a:rPr>
              <a:pPr/>
              <a:t>9</a:t>
            </a:fld>
            <a:endParaRPr 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86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5043CF0-1931-49BB-A3B6-8BE522F8B38E}" type="slidenum">
              <a:rPr lang="vi-VN" smtClean="0"/>
              <a:pPr>
                <a:spcBef>
                  <a:spcPct val="0"/>
                </a:spcBef>
              </a:pPr>
              <a:t>16</a:t>
            </a:fld>
            <a:endParaRPr lang="vi-VN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354554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3D74-4FED-4ECE-B7F1-61A64AEFFF8A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CE18-4DA2-4E71-9343-812A1D79A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64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3D74-4FED-4ECE-B7F1-61A64AEFFF8A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CE18-4DA2-4E71-9343-812A1D79A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09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3D74-4FED-4ECE-B7F1-61A64AEFFF8A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CE18-4DA2-4E71-9343-812A1D79A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67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81000"/>
            <a:ext cx="1016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22400" y="1752600"/>
            <a:ext cx="4978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4000" y="1752600"/>
            <a:ext cx="4978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FB0B9-E9E9-4BB8-8848-C8D128973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1755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2E620-C439-4BB0-8965-39B3A5F31F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932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3D74-4FED-4ECE-B7F1-61A64AEFFF8A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CE18-4DA2-4E71-9343-812A1D79A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9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3D74-4FED-4ECE-B7F1-61A64AEFFF8A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CE18-4DA2-4E71-9343-812A1D79A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35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3D74-4FED-4ECE-B7F1-61A64AEFFF8A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CE18-4DA2-4E71-9343-812A1D79A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8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3D74-4FED-4ECE-B7F1-61A64AEFFF8A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CE18-4DA2-4E71-9343-812A1D79A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76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3D74-4FED-4ECE-B7F1-61A64AEFFF8A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CE18-4DA2-4E71-9343-812A1D79A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30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3D74-4FED-4ECE-B7F1-61A64AEFFF8A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CE18-4DA2-4E71-9343-812A1D79A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3D74-4FED-4ECE-B7F1-61A64AEFFF8A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CE18-4DA2-4E71-9343-812A1D79A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00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3D74-4FED-4ECE-B7F1-61A64AEFFF8A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CE18-4DA2-4E71-9343-812A1D79A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22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C3D74-4FED-4ECE-B7F1-61A64AEFFF8A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4CE18-4DA2-4E71-9343-812A1D79A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9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nguyen%20phan.flv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PHAM%20VAN%20TUAN\My%20Documents\phan%20bao\Ky%20dau.mpg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giam%20phan.flv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171" name="Picture 2" descr="LÃ½ thuyáº¿t nhiá»m sáº¯c thá» sinh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2713" y="28575"/>
            <a:ext cx="10301288" cy="3911600"/>
          </a:xfrm>
          <a:noFill/>
        </p:spPr>
      </p:pic>
      <p:pic>
        <p:nvPicPr>
          <p:cNvPr id="7172" name="Picture 4" descr="Tá»« thÃ´ng tin cÃ³ trong hÃ¬nh 15.3, hÃ£y mÃ´ táº£ cÃ¡c má»©c Äá» xoáº¯n vÃ  cho biáº¿t  thÃ nh pháº§n hÃ³a há»c cá»§a NST lÃ  gÃ¬? | Khoa há»c tá»± nhiÃªn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6" y="2963863"/>
            <a:ext cx="26193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92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H1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6400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52600" y="3581400"/>
            <a:ext cx="8915400" cy="53340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Điều gì xảy ra nếu tế bào không vượt qua điểm kiểm soát R?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643063" y="4229100"/>
            <a:ext cx="8610600" cy="533400"/>
          </a:xfrm>
        </p:spPr>
        <p:txBody>
          <a:bodyPr rtlCol="0">
            <a:noAutofit/>
          </a:bodyPr>
          <a:lstStyle/>
          <a:p>
            <a:pPr>
              <a:buNone/>
              <a:defRPr/>
            </a:pPr>
            <a:r>
              <a:rPr lang="en-US" dirty="0" smtClean="0">
                <a:solidFill>
                  <a:srgbClr val="25160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dirty="0" err="1" smtClean="0">
                <a:solidFill>
                  <a:srgbClr val="25160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srgbClr val="2516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251601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dirty="0" smtClean="0">
                <a:solidFill>
                  <a:srgbClr val="25160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 smtClean="0">
                <a:solidFill>
                  <a:srgbClr val="25160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 smtClean="0">
                <a:solidFill>
                  <a:srgbClr val="2516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2516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kiểm</a:t>
            </a:r>
            <a:r>
              <a:rPr lang="en-US" dirty="0" smtClean="0">
                <a:solidFill>
                  <a:srgbClr val="2516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2516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soát</a:t>
            </a:r>
            <a:r>
              <a:rPr lang="en-US" dirty="0" smtClean="0">
                <a:solidFill>
                  <a:srgbClr val="251601"/>
                </a:solidFill>
                <a:latin typeface="Times New Roman" pitchFamily="18" charset="0"/>
                <a:cs typeface="Times New Roman" pitchFamily="18" charset="0"/>
              </a:rPr>
              <a:t> R </a:t>
            </a:r>
            <a:r>
              <a:rPr lang="en-US" dirty="0" smtClean="0">
                <a:solidFill>
                  <a:srgbClr val="25160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rgbClr val="25160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tế</a:t>
            </a:r>
            <a:r>
              <a:rPr lang="en-US" dirty="0" smtClean="0">
                <a:solidFill>
                  <a:srgbClr val="25160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25160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bào</a:t>
            </a:r>
            <a:r>
              <a:rPr lang="en-US" dirty="0" smtClean="0">
                <a:solidFill>
                  <a:srgbClr val="25160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25160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biệt</a:t>
            </a:r>
            <a:r>
              <a:rPr lang="en-US" dirty="0" smtClean="0">
                <a:solidFill>
                  <a:srgbClr val="25160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25160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hóa</a:t>
            </a:r>
            <a:r>
              <a:rPr lang="en-US" dirty="0" smtClean="0">
                <a:solidFill>
                  <a:srgbClr val="251601"/>
                </a:solidFill>
              </a:rPr>
              <a:t> </a:t>
            </a:r>
          </a:p>
        </p:txBody>
      </p:sp>
      <p:sp>
        <p:nvSpPr>
          <p:cNvPr id="9" name="Oval 8"/>
          <p:cNvSpPr/>
          <p:nvPr/>
        </p:nvSpPr>
        <p:spPr>
          <a:xfrm>
            <a:off x="6172200" y="2438400"/>
            <a:ext cx="762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676400" y="5334001"/>
            <a:ext cx="8991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>
                <a:solidFill>
                  <a:srgbClr val="251601"/>
                </a:solidFill>
                <a:latin typeface="Times New Roman" panose="02020603050405020304" pitchFamily="18" charset="0"/>
              </a:rPr>
              <a:t>Ví dụ: TB thần kinh,TB sợi cơ vân,TB hồng cầu, bạch cầu, tiểu cầu,…</a:t>
            </a:r>
          </a:p>
        </p:txBody>
      </p:sp>
    </p:spTree>
    <p:extLst>
      <p:ext uri="{BB962C8B-B14F-4D97-AF65-F5344CB8AC3E}">
        <p14:creationId xmlns:p14="http://schemas.microsoft.com/office/powerpoint/2010/main" val="393891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animBg="1"/>
      <p:bldP spid="194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524000" y="304800"/>
            <a:ext cx="8686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sz="2800">
                <a:solidFill>
                  <a:srgbClr val="251601"/>
                </a:solidFill>
                <a:latin typeface="Times New Roman" panose="02020603050405020304" pitchFamily="18" charset="0"/>
              </a:rPr>
              <a:t>Tế bào gốc là những tế bào có khả năng </a:t>
            </a:r>
            <a:r>
              <a:rPr lang="vi-VN" sz="2800" i="1" u="sng">
                <a:solidFill>
                  <a:srgbClr val="251601"/>
                </a:solidFill>
                <a:latin typeface="Times New Roman" panose="02020603050405020304" pitchFamily="18" charset="0"/>
              </a:rPr>
              <a:t>tự tăng sinh, biệt hóa</a:t>
            </a:r>
            <a:r>
              <a:rPr lang="vi-VN" sz="2800" i="1">
                <a:solidFill>
                  <a:srgbClr val="251601"/>
                </a:solidFill>
                <a:latin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251601"/>
                </a:solidFill>
                <a:latin typeface="Times New Roman" panose="02020603050405020304" pitchFamily="18" charset="0"/>
              </a:rPr>
              <a:t>thành nhiều loại tế bào, các mô, các cơ quan khác nhau của cơ thể.</a:t>
            </a:r>
            <a:endParaRPr lang="en-US" sz="2800">
              <a:solidFill>
                <a:srgbClr val="25160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667000" y="3313114"/>
            <a:ext cx="6858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solidFill>
                  <a:srgbClr val="251601"/>
                </a:solidFill>
                <a:latin typeface="Times New Roman" panose="02020603050405020304" pitchFamily="18" charset="0"/>
              </a:rPr>
              <a:t>Trong y học: phục hồi não, cơ quan nội tạng bị tổn thương, tạo máu, điều trị bỏng,..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743200" y="4456114"/>
            <a:ext cx="5715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solidFill>
                  <a:srgbClr val="251601"/>
                </a:solidFill>
                <a:latin typeface="Times New Roman" panose="02020603050405020304" pitchFamily="18" charset="0"/>
              </a:rPr>
              <a:t>Trong thẩm mĩ: chăm sóc da, trẻ hóa làn da, làm trắng,… </a:t>
            </a:r>
          </a:p>
        </p:txBody>
      </p:sp>
      <p:sp>
        <p:nvSpPr>
          <p:cNvPr id="8" name="Down Arrow 7"/>
          <p:cNvSpPr/>
          <p:nvPr/>
        </p:nvSpPr>
        <p:spPr>
          <a:xfrm>
            <a:off x="4648200" y="1600200"/>
            <a:ext cx="1752600" cy="16002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/>
              <a:t>ứng dụng</a:t>
            </a:r>
          </a:p>
        </p:txBody>
      </p:sp>
    </p:spTree>
    <p:extLst>
      <p:ext uri="{BB962C8B-B14F-4D97-AF65-F5344CB8AC3E}">
        <p14:creationId xmlns:p14="http://schemas.microsoft.com/office/powerpoint/2010/main" val="168743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H1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6400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11"/>
          <p:cNvSpPr txBox="1">
            <a:spLocks noChangeArrowheads="1"/>
          </p:cNvSpPr>
          <p:nvPr/>
        </p:nvSpPr>
        <p:spPr bwMode="auto">
          <a:xfrm>
            <a:off x="1524000" y="4953000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b="1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86000" y="3352800"/>
            <a:ext cx="7848600" cy="83820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Điều gì xảy ra nếu điểm kiểm soát R mất tác dụng? (Tế bào không kiểm soát được quá trình phân bào).</a:t>
            </a:r>
          </a:p>
        </p:txBody>
      </p: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2257426" y="4810126"/>
            <a:ext cx="7972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TB phân chia liên tục tạo thành khối u 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ung thư.</a:t>
            </a:r>
            <a:endParaRPr 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172200" y="2438400"/>
            <a:ext cx="762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7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2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HO SO DAY HOC CUA TU\Giao an\DE KIEM TRA\SINH 10 - NC\hoc kì 1\DE KT 45P KI I_ 2014- 2015\te-bao-goc-da-ngu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9144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114800" y="5038726"/>
            <a:ext cx="449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</a:rPr>
              <a:t>Khối u chụp dưới kính hiển vi</a:t>
            </a:r>
          </a:p>
        </p:txBody>
      </p:sp>
    </p:spTree>
    <p:extLst>
      <p:ext uri="{BB962C8B-B14F-4D97-AF65-F5344CB8AC3E}">
        <p14:creationId xmlns:p14="http://schemas.microsoft.com/office/powerpoint/2010/main" val="169448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ChangeArrowheads="1"/>
          </p:cNvSpPr>
          <p:nvPr/>
        </p:nvSpPr>
        <p:spPr bwMode="auto">
          <a:xfrm>
            <a:off x="1752600" y="-103188"/>
            <a:ext cx="8229600" cy="106680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251601"/>
                </a:solidFill>
                <a:latin typeface="Times New Roman" panose="02020603050405020304" pitchFamily="18" charset="0"/>
              </a:rPr>
              <a:t>II. QUÁ TRÌNH NGUYÊN PHÂN.</a:t>
            </a:r>
            <a:endParaRPr lang="en-US">
              <a:solidFill>
                <a:srgbClr val="25160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2743200" y="1676400"/>
            <a:ext cx="7162800" cy="350520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>
                <a:solidFill>
                  <a:srgbClr val="FF0000"/>
                </a:solidFill>
              </a:rPr>
              <a:t>Quan sát đoạn phim </a:t>
            </a:r>
            <a:r>
              <a:rPr lang="en-US" sz="3200">
                <a:solidFill>
                  <a:srgbClr val="FF0000"/>
                </a:solidFill>
                <a:hlinkClick r:id="rId2" action="ppaction://hlinkfile"/>
              </a:rPr>
              <a:t>nguyên phân</a:t>
            </a:r>
            <a:r>
              <a:rPr lang="en-US" sz="3200">
                <a:solidFill>
                  <a:srgbClr val="FF0000"/>
                </a:solidFill>
              </a:rPr>
              <a:t>, giảm phân, nêu đặc điểm quá trình phân bào ở tế bào nhân thực?</a:t>
            </a:r>
          </a:p>
        </p:txBody>
      </p:sp>
      <p:pic>
        <p:nvPicPr>
          <p:cNvPr id="4" name="Picture 3" descr="Chu ki NP-su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63614"/>
            <a:ext cx="7543800" cy="520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367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838200"/>
          </a:xfrm>
        </p:spPr>
        <p:txBody>
          <a:bodyPr/>
          <a:lstStyle/>
          <a:p>
            <a:pPr algn="l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II. QUÁ TRÌNH NGUYÊN PHÂN</a:t>
            </a:r>
            <a:endParaRPr lang="en-US" sz="3200" b="1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87525" y="4800600"/>
            <a:ext cx="845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Diễn biến: Gồm 2 giai đoạn: Phân chia nhân và phân chia tế bào chất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09764" y="1951039"/>
            <a:ext cx="83708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Là hình thức phân chia  tế bào sinh dưỡng và sinh dục sơ khai, xảy ra phổ biến ở sinh vật nhân thực.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81201" y="914401"/>
            <a:ext cx="82280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nguyên phân  xảy ra ở loại tế bào nào, phổ biến ở sinh vật nào?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74850" y="3846514"/>
            <a:ext cx="82994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nguyên phân chia làm mấy giai đoạn? Đó là những giai đoạn nào?</a:t>
            </a:r>
          </a:p>
        </p:txBody>
      </p:sp>
    </p:spTree>
    <p:extLst>
      <p:ext uri="{BB962C8B-B14F-4D97-AF65-F5344CB8AC3E}">
        <p14:creationId xmlns:p14="http://schemas.microsoft.com/office/powerpoint/2010/main" val="107896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4" grpId="1"/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6" name="Picture 2" descr="chuthich N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7900" y="2058988"/>
            <a:ext cx="4343400" cy="3408362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2627" name="Text Box 3"/>
          <p:cNvSpPr txBox="1">
            <a:spLocks noChangeArrowheads="1"/>
          </p:cNvSpPr>
          <p:nvPr/>
        </p:nvSpPr>
        <p:spPr bwMode="auto">
          <a:xfrm>
            <a:off x="3101976" y="6126164"/>
            <a:ext cx="1704975" cy="5238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thể</a:t>
            </a:r>
          </a:p>
        </p:txBody>
      </p:sp>
      <p:sp>
        <p:nvSpPr>
          <p:cNvPr id="282629" name="Text Box 5"/>
          <p:cNvSpPr txBox="1">
            <a:spLocks noChangeArrowheads="1"/>
          </p:cNvSpPr>
          <p:nvPr/>
        </p:nvSpPr>
        <p:spPr bwMode="auto">
          <a:xfrm>
            <a:off x="8045450" y="6092825"/>
            <a:ext cx="2338388" cy="5222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 sắc thể</a:t>
            </a:r>
          </a:p>
        </p:txBody>
      </p:sp>
      <p:sp>
        <p:nvSpPr>
          <p:cNvPr id="282631" name="Text Box 7"/>
          <p:cNvSpPr txBox="1">
            <a:spLocks noChangeArrowheads="1"/>
          </p:cNvSpPr>
          <p:nvPr/>
        </p:nvSpPr>
        <p:spPr bwMode="auto">
          <a:xfrm>
            <a:off x="8328026" y="1460500"/>
            <a:ext cx="1762125" cy="5222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>
                <a:solidFill>
                  <a:srgbClr val="0000FF"/>
                </a:solidFill>
                <a:latin typeface=".VnArial" panose="020B7200000000000000" pitchFamily="34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</p:txBody>
      </p:sp>
      <p:sp>
        <p:nvSpPr>
          <p:cNvPr id="282633" name="Text Box 9"/>
          <p:cNvSpPr txBox="1">
            <a:spLocks noChangeArrowheads="1"/>
          </p:cNvSpPr>
          <p:nvPr/>
        </p:nvSpPr>
        <p:spPr bwMode="auto">
          <a:xfrm>
            <a:off x="5365751" y="1460500"/>
            <a:ext cx="1952625" cy="5222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 nhân</a:t>
            </a:r>
          </a:p>
        </p:txBody>
      </p:sp>
      <p:sp>
        <p:nvSpPr>
          <p:cNvPr id="282635" name="Text Box 11"/>
          <p:cNvSpPr txBox="1">
            <a:spLocks noChangeArrowheads="1"/>
          </p:cNvSpPr>
          <p:nvPr/>
        </p:nvSpPr>
        <p:spPr bwMode="auto">
          <a:xfrm>
            <a:off x="5492750" y="6102351"/>
            <a:ext cx="2008188" cy="5238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 vô sắc 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667000" y="1460500"/>
            <a:ext cx="1676400" cy="5222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con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351589" y="1982788"/>
            <a:ext cx="1360487" cy="9064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82635" idx="0"/>
          </p:cNvCxnSpPr>
          <p:nvPr/>
        </p:nvCxnSpPr>
        <p:spPr>
          <a:xfrm flipV="1">
            <a:off x="6497639" y="4267200"/>
            <a:ext cx="1012825" cy="1835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8229601" y="1982789"/>
            <a:ext cx="923925" cy="10620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8328026" y="3875088"/>
            <a:ext cx="881063" cy="21780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Ky dau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922463" y="2058988"/>
            <a:ext cx="4064000" cy="3408362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57" name="Straight Arrow Connector 56"/>
          <p:cNvCxnSpPr/>
          <p:nvPr/>
        </p:nvCxnSpPr>
        <p:spPr>
          <a:xfrm flipH="1">
            <a:off x="4441826" y="1982789"/>
            <a:ext cx="1909763" cy="10620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3973513" y="3875089"/>
            <a:ext cx="3255962" cy="22510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 flipV="1">
            <a:off x="3657600" y="4495800"/>
            <a:ext cx="344488" cy="15573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417889" y="1982788"/>
            <a:ext cx="174625" cy="11985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0" name="Title 1"/>
          <p:cNvSpPr txBox="1">
            <a:spLocks/>
          </p:cNvSpPr>
          <p:nvPr/>
        </p:nvSpPr>
        <p:spPr bwMode="auto">
          <a:xfrm>
            <a:off x="17526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II. QUÁ TRÌNH NGUYÊN PHÂN</a:t>
            </a:r>
            <a:endParaRPr lang="en-US" b="1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524000" y="698500"/>
            <a:ext cx="929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Sự phân chia nhân (phân chia vật chất di truyền) </a:t>
            </a:r>
          </a:p>
        </p:txBody>
      </p:sp>
    </p:spTree>
    <p:extLst>
      <p:ext uri="{BB962C8B-B14F-4D97-AF65-F5344CB8AC3E}">
        <p14:creationId xmlns:p14="http://schemas.microsoft.com/office/powerpoint/2010/main" val="1754487306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2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2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2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2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2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2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82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2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3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video>
          </p:childTnLst>
        </p:cTn>
      </p:par>
    </p:tnLst>
    <p:bldLst>
      <p:bldP spid="282627" grpId="0" animBg="1"/>
      <p:bldP spid="282629" grpId="0" animBg="1"/>
      <p:bldP spid="282631" grpId="0" animBg="1"/>
      <p:bldP spid="282633" grpId="0" animBg="1"/>
      <p:bldP spid="282635" grpId="0" animBg="1"/>
      <p:bldP spid="18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78" name="Group 90"/>
          <p:cNvGraphicFramePr>
            <a:graphicFrameLocks noGrp="1"/>
          </p:cNvGraphicFramePr>
          <p:nvPr/>
        </p:nvGraphicFramePr>
        <p:xfrm>
          <a:off x="2057400" y="3975101"/>
          <a:ext cx="8305800" cy="3522663"/>
        </p:xfrm>
        <a:graphic>
          <a:graphicData uri="http://schemas.openxmlformats.org/drawingml/2006/table">
            <a:tbl>
              <a:tblPr/>
              <a:tblGrid>
                <a:gridCol w="1524000"/>
                <a:gridCol w="6781800"/>
              </a:tblGrid>
              <a:tr h="10538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Diễn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biến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8813">
                <a:tc>
                  <a:txBody>
                    <a:bodyPr/>
                    <a:lstStyle/>
                    <a:p>
                      <a:endParaRPr lang="en-US" sz="2800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8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400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57600" y="5041900"/>
            <a:ext cx="67818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vi-VN" sz="2800" b="1" dirty="0">
                <a:solidFill>
                  <a:srgbClr val="0000FF"/>
                </a:solidFill>
                <a:latin typeface="+mj-lt"/>
                <a:cs typeface="Arial" charset="0"/>
              </a:rPr>
              <a:t>- NST kép bắt đầu co xoắn</a:t>
            </a:r>
            <a:r>
              <a:rPr lang="en-US" sz="2800" b="1" dirty="0">
                <a:solidFill>
                  <a:srgbClr val="0000FF"/>
                </a:solidFill>
                <a:latin typeface="+mj-lt"/>
                <a:cs typeface="Arial" charset="0"/>
              </a:rPr>
              <a:t>.</a:t>
            </a:r>
            <a:endParaRPr lang="vi-VN" sz="2800" b="1" dirty="0">
              <a:solidFill>
                <a:srgbClr val="0000FF"/>
              </a:solidFill>
              <a:latin typeface="+mj-lt"/>
              <a:cs typeface="Arial" charset="0"/>
            </a:endParaRPr>
          </a:p>
          <a:p>
            <a:pPr eaLnBrk="1" hangingPunct="1">
              <a:defRPr/>
            </a:pPr>
            <a:r>
              <a:rPr lang="vi-VN" sz="2800" b="1" dirty="0">
                <a:solidFill>
                  <a:srgbClr val="0000FF"/>
                </a:solidFill>
                <a:latin typeface="+mj-lt"/>
                <a:cs typeface="Arial" charset="0"/>
              </a:rPr>
              <a:t>- Trung tử tiến về 2 cực của tế bào, </a:t>
            </a:r>
            <a:r>
              <a:rPr lang="en-US" sz="2800" b="1" dirty="0" err="1">
                <a:solidFill>
                  <a:srgbClr val="0000FF"/>
                </a:solidFill>
                <a:cs typeface="Times New Roman" pitchFamily="18" charset="0"/>
              </a:rPr>
              <a:t>thoi</a:t>
            </a:r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Times New Roman" pitchFamily="18" charset="0"/>
              </a:rPr>
              <a:t>bào</a:t>
            </a:r>
            <a:r>
              <a:rPr lang="vi-VN" sz="2800" b="1" dirty="0">
                <a:solidFill>
                  <a:srgbClr val="0000FF"/>
                </a:solidFill>
                <a:latin typeface="+mj-lt"/>
                <a:cs typeface="Arial" charset="0"/>
              </a:rPr>
              <a:t> hình thành</a:t>
            </a:r>
            <a:r>
              <a:rPr lang="en-US" sz="2800" b="1" dirty="0">
                <a:solidFill>
                  <a:srgbClr val="0000FF"/>
                </a:solidFill>
                <a:latin typeface="+mj-lt"/>
                <a:cs typeface="Arial" charset="0"/>
              </a:rPr>
              <a:t>.</a:t>
            </a:r>
            <a:endParaRPr lang="vi-VN" sz="2800" b="1" dirty="0">
              <a:solidFill>
                <a:srgbClr val="0000FF"/>
              </a:solidFill>
              <a:latin typeface="+mj-lt"/>
              <a:cs typeface="Arial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vi-VN" sz="2800" b="1" dirty="0">
                <a:solidFill>
                  <a:srgbClr val="0000FF"/>
                </a:solidFill>
                <a:latin typeface="+mj-lt"/>
                <a:cs typeface="Arial" charset="0"/>
              </a:rPr>
              <a:t>Màng nhân và nhân con biến mất.</a:t>
            </a:r>
            <a:endParaRPr lang="en-US" sz="2800" b="1" dirty="0">
              <a:solidFill>
                <a:srgbClr val="0000FF"/>
              </a:solidFill>
              <a:latin typeface="+mj-lt"/>
              <a:cs typeface="Arial" charset="0"/>
            </a:endParaRPr>
          </a:p>
        </p:txBody>
      </p:sp>
      <p:pic>
        <p:nvPicPr>
          <p:cNvPr id="8" name="Picture 54" descr="Ki dau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-228600"/>
            <a:ext cx="6227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36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78" name="Group 90"/>
          <p:cNvGraphicFramePr>
            <a:graphicFrameLocks noGrp="1"/>
          </p:cNvGraphicFramePr>
          <p:nvPr/>
        </p:nvGraphicFramePr>
        <p:xfrm>
          <a:off x="1524000" y="3581400"/>
          <a:ext cx="9067800" cy="3119438"/>
        </p:xfrm>
        <a:graphic>
          <a:graphicData uri="http://schemas.openxmlformats.org/drawingml/2006/table">
            <a:tbl>
              <a:tblPr/>
              <a:tblGrid>
                <a:gridCol w="1584760"/>
                <a:gridCol w="7483040"/>
              </a:tblGrid>
              <a:tr h="4874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Diễn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biến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2033"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8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124200" y="4038601"/>
            <a:ext cx="7543800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Tx/>
              <a:buChar char="-"/>
              <a:defRPr/>
            </a:pPr>
            <a:r>
              <a:rPr lang="vi-VN" sz="2800" b="1" dirty="0">
                <a:solidFill>
                  <a:srgbClr val="0000FF"/>
                </a:solidFill>
                <a:latin typeface="+mj-lt"/>
                <a:cs typeface="Arial" charset="0"/>
              </a:rPr>
              <a:t>NST kép co xoắn cực đại và tập trung thành một hàng trên </a:t>
            </a:r>
            <a:r>
              <a:rPr 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MPXĐ</a:t>
            </a:r>
            <a:r>
              <a:rPr lang="vi-VN" sz="2800" b="1" dirty="0">
                <a:solidFill>
                  <a:srgbClr val="0000FF"/>
                </a:solidFill>
                <a:latin typeface="+mj-lt"/>
                <a:cs typeface="Arial" charset="0"/>
              </a:rPr>
              <a:t> của thoi </a:t>
            </a:r>
            <a:r>
              <a:rPr lang="en-US" sz="2800" b="1" dirty="0" err="1">
                <a:solidFill>
                  <a:srgbClr val="0000FF"/>
                </a:solidFill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Times New Roman" pitchFamily="18" charset="0"/>
              </a:rPr>
              <a:t>bào</a:t>
            </a:r>
            <a:r>
              <a:rPr lang="vi-VN" sz="2800" b="1" dirty="0">
                <a:solidFill>
                  <a:srgbClr val="0000FF"/>
                </a:solidFill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cs typeface="Times New Roman" pitchFamily="18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2 </a:t>
            </a:r>
            <a:r>
              <a:rPr lang="en-US" sz="2800" b="1" dirty="0" err="1">
                <a:solidFill>
                  <a:srgbClr val="0000FF"/>
                </a:solidFill>
                <a:cs typeface="Times New Roman" pitchFamily="18" charset="0"/>
              </a:rPr>
              <a:t>thoi</a:t>
            </a:r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Times New Roman" pitchFamily="18" charset="0"/>
              </a:rPr>
              <a:t>bào</a:t>
            </a:r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Times New Roman" pitchFamily="18" charset="0"/>
              </a:rPr>
              <a:t>đính</a:t>
            </a:r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 2 </a:t>
            </a:r>
            <a:r>
              <a:rPr lang="en-US" sz="2800" b="1" dirty="0" err="1">
                <a:solidFill>
                  <a:srgbClr val="0000FF"/>
                </a:solidFill>
                <a:cs typeface="Times New Roman" pitchFamily="18" charset="0"/>
              </a:rPr>
              <a:t>phía</a:t>
            </a:r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 1 </a:t>
            </a:r>
            <a:r>
              <a:rPr lang="en-US" sz="2800" b="1" dirty="0" err="1">
                <a:solidFill>
                  <a:srgbClr val="0000FF"/>
                </a:solidFill>
                <a:cs typeface="Times New Roman" pitchFamily="18" charset="0"/>
              </a:rPr>
              <a:t>NST</a:t>
            </a:r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Times New Roman" pitchFamily="18" charset="0"/>
              </a:rPr>
              <a:t>kép</a:t>
            </a:r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Times New Roman" pitchFamily="18" charset="0"/>
              </a:rPr>
              <a:t>tại</a:t>
            </a:r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Times New Roman" pitchFamily="18" charset="0"/>
              </a:rPr>
              <a:t>tâm</a:t>
            </a:r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Times New Roman" pitchFamily="18" charset="0"/>
              </a:rPr>
              <a:t>động</a:t>
            </a:r>
            <a:endParaRPr lang="vi-VN" sz="2800" b="1" dirty="0">
              <a:solidFill>
                <a:srgbClr val="0000FF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vi-VN" sz="2800" b="1" dirty="0">
                <a:solidFill>
                  <a:srgbClr val="0000FF"/>
                </a:solidFill>
                <a:latin typeface="+mj-lt"/>
                <a:cs typeface="Arial" charset="0"/>
              </a:rPr>
              <a:t>- NST có hình dạng và kích thước đặc trưng cho loài.</a:t>
            </a:r>
          </a:p>
        </p:txBody>
      </p:sp>
      <p:pic>
        <p:nvPicPr>
          <p:cNvPr id="12" name="Picture 22" descr="Ki giu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-304800"/>
            <a:ext cx="60579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24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78" name="Group 90"/>
          <p:cNvGraphicFramePr>
            <a:graphicFrameLocks noGrp="1"/>
          </p:cNvGraphicFramePr>
          <p:nvPr/>
        </p:nvGraphicFramePr>
        <p:xfrm>
          <a:off x="1981201" y="4724401"/>
          <a:ext cx="8399463" cy="2925763"/>
        </p:xfrm>
        <a:graphic>
          <a:graphicData uri="http://schemas.openxmlformats.org/drawingml/2006/table">
            <a:tbl>
              <a:tblPr/>
              <a:tblGrid>
                <a:gridCol w="1535362"/>
                <a:gridCol w="6864101"/>
              </a:tblGrid>
              <a:tr h="4571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694" marB="456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Diễn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biến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8643"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8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79814" y="5181600"/>
            <a:ext cx="6554787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vi-VN" sz="3200" b="1" dirty="0">
                <a:latin typeface="+mj-lt"/>
                <a:cs typeface="Arial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+mj-lt"/>
                <a:cs typeface="Arial" charset="0"/>
              </a:rPr>
              <a:t>Mỗi NST kép tách nhau ra ở tâm động</a:t>
            </a:r>
            <a:r>
              <a:rPr lang="en-US" sz="3200" b="1" dirty="0">
                <a:solidFill>
                  <a:srgbClr val="0000FF"/>
                </a:solidFill>
                <a:latin typeface="+mj-lt"/>
                <a:cs typeface="Arial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+mj-lt"/>
                <a:cs typeface="Arial" charset="0"/>
              </a:rPr>
              <a:t>thành 2 NST đơn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li 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đều</a:t>
            </a:r>
            <a:r>
              <a:rPr lang="vi-VN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+mj-lt"/>
                <a:cs typeface="Arial" charset="0"/>
              </a:rPr>
              <a:t>về 2 cực của tế bào.</a:t>
            </a:r>
          </a:p>
        </p:txBody>
      </p:sp>
      <p:pic>
        <p:nvPicPr>
          <p:cNvPr id="12" name="Picture 29" descr="Ki sau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-152400"/>
            <a:ext cx="6858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59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sz="4000" b="1">
              <a:solidFill>
                <a:srgbClr val="0000FF"/>
              </a:solidFill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2286000" y="609600"/>
            <a:ext cx="7772400" cy="5105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0D0C0B"/>
                </a:solidFill>
              </a:rPr>
              <a:t>Khi</a:t>
            </a:r>
            <a:r>
              <a:rPr lang="en-US" dirty="0">
                <a:solidFill>
                  <a:srgbClr val="0D0C0B"/>
                </a:solidFill>
              </a:rPr>
              <a:t> </a:t>
            </a:r>
            <a:r>
              <a:rPr lang="en-US" dirty="0" err="1">
                <a:solidFill>
                  <a:srgbClr val="0D0C0B"/>
                </a:solidFill>
              </a:rPr>
              <a:t>tế</a:t>
            </a:r>
            <a:r>
              <a:rPr lang="en-US" dirty="0">
                <a:solidFill>
                  <a:srgbClr val="0D0C0B"/>
                </a:solidFill>
              </a:rPr>
              <a:t> </a:t>
            </a:r>
            <a:r>
              <a:rPr lang="en-US" dirty="0" err="1">
                <a:solidFill>
                  <a:srgbClr val="0D0C0B"/>
                </a:solidFill>
              </a:rPr>
              <a:t>bào</a:t>
            </a:r>
            <a:r>
              <a:rPr lang="en-US" dirty="0">
                <a:solidFill>
                  <a:srgbClr val="0D0C0B"/>
                </a:solidFill>
              </a:rPr>
              <a:t> </a:t>
            </a:r>
            <a:r>
              <a:rPr lang="en-US" dirty="0" err="1">
                <a:solidFill>
                  <a:srgbClr val="0D0C0B"/>
                </a:solidFill>
              </a:rPr>
              <a:t>lớn</a:t>
            </a:r>
            <a:r>
              <a:rPr lang="en-US" dirty="0">
                <a:solidFill>
                  <a:srgbClr val="0D0C0B"/>
                </a:solidFill>
              </a:rPr>
              <a:t> </a:t>
            </a:r>
            <a:r>
              <a:rPr lang="en-US" dirty="0" err="1">
                <a:solidFill>
                  <a:srgbClr val="0D0C0B"/>
                </a:solidFill>
              </a:rPr>
              <a:t>lên</a:t>
            </a:r>
            <a:r>
              <a:rPr lang="en-US" dirty="0">
                <a:solidFill>
                  <a:srgbClr val="0D0C0B"/>
                </a:solidFill>
              </a:rPr>
              <a:t> </a:t>
            </a:r>
            <a:r>
              <a:rPr lang="en-US" dirty="0" err="1">
                <a:solidFill>
                  <a:srgbClr val="0D0C0B"/>
                </a:solidFill>
              </a:rPr>
              <a:t>mức</a:t>
            </a:r>
            <a:r>
              <a:rPr lang="en-US" dirty="0">
                <a:solidFill>
                  <a:srgbClr val="0D0C0B"/>
                </a:solidFill>
              </a:rPr>
              <a:t> </a:t>
            </a:r>
            <a:r>
              <a:rPr lang="en-US" dirty="0" err="1">
                <a:solidFill>
                  <a:srgbClr val="0D0C0B"/>
                </a:solidFill>
              </a:rPr>
              <a:t>nhất</a:t>
            </a:r>
            <a:r>
              <a:rPr lang="en-US" dirty="0">
                <a:solidFill>
                  <a:srgbClr val="0D0C0B"/>
                </a:solidFill>
              </a:rPr>
              <a:t> </a:t>
            </a:r>
            <a:r>
              <a:rPr lang="en-US" dirty="0" err="1">
                <a:solidFill>
                  <a:srgbClr val="0D0C0B"/>
                </a:solidFill>
              </a:rPr>
              <a:t>định</a:t>
            </a:r>
            <a:r>
              <a:rPr lang="en-US" dirty="0">
                <a:solidFill>
                  <a:srgbClr val="0D0C0B"/>
                </a:solidFill>
              </a:rPr>
              <a:t> </a:t>
            </a:r>
            <a:r>
              <a:rPr lang="en-US" dirty="0" err="1">
                <a:solidFill>
                  <a:srgbClr val="0D0C0B"/>
                </a:solidFill>
              </a:rPr>
              <a:t>thì</a:t>
            </a:r>
            <a:r>
              <a:rPr lang="en-US" dirty="0">
                <a:solidFill>
                  <a:srgbClr val="0D0C0B"/>
                </a:solidFill>
              </a:rPr>
              <a:t> </a:t>
            </a:r>
            <a:r>
              <a:rPr lang="en-US" dirty="0" err="1">
                <a:solidFill>
                  <a:srgbClr val="0D0C0B"/>
                </a:solidFill>
              </a:rPr>
              <a:t>có</a:t>
            </a:r>
            <a:r>
              <a:rPr lang="en-US" dirty="0">
                <a:solidFill>
                  <a:srgbClr val="0D0C0B"/>
                </a:solidFill>
              </a:rPr>
              <a:t> </a:t>
            </a:r>
            <a:r>
              <a:rPr lang="en-US" dirty="0" err="1">
                <a:solidFill>
                  <a:srgbClr val="0D0C0B"/>
                </a:solidFill>
                <a:hlinkClick r:id="rId2" action="ppaction://hlinkfile"/>
              </a:rPr>
              <a:t>hiện</a:t>
            </a:r>
            <a:r>
              <a:rPr lang="en-US" dirty="0">
                <a:solidFill>
                  <a:srgbClr val="0D0C0B"/>
                </a:solidFill>
                <a:hlinkClick r:id="rId2" action="ppaction://hlinkfile"/>
              </a:rPr>
              <a:t> </a:t>
            </a:r>
            <a:r>
              <a:rPr lang="en-US" dirty="0" err="1">
                <a:solidFill>
                  <a:srgbClr val="0D0C0B"/>
                </a:solidFill>
                <a:hlinkClick r:id="rId2" action="ppaction://hlinkfile"/>
              </a:rPr>
              <a:t>tượng</a:t>
            </a:r>
            <a:r>
              <a:rPr lang="en-US" dirty="0">
                <a:solidFill>
                  <a:srgbClr val="0D0C0B"/>
                </a:solidFill>
                <a:hlinkClick r:id="rId2" action="ppaction://hlinkfile"/>
              </a:rPr>
              <a:t> </a:t>
            </a:r>
            <a:r>
              <a:rPr lang="en-US" dirty="0" err="1">
                <a:solidFill>
                  <a:srgbClr val="0D0C0B"/>
                </a:solidFill>
                <a:hlinkClick r:id="rId2" action="ppaction://hlinkfile"/>
              </a:rPr>
              <a:t>gì</a:t>
            </a:r>
            <a:r>
              <a:rPr lang="en-US" dirty="0">
                <a:solidFill>
                  <a:srgbClr val="0D0C0B"/>
                </a:solidFill>
              </a:rPr>
              <a:t>?</a:t>
            </a:r>
            <a:endParaRPr lang="en-US" dirty="0"/>
          </a:p>
        </p:txBody>
      </p:sp>
      <p:pic>
        <p:nvPicPr>
          <p:cNvPr id="5" name="Picture 3" descr="Chu ki NP-su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6248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08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/>
      <p:bldP spid="4" grpId="0" animBg="1"/>
      <p:bldP spid="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78" name="Group 90"/>
          <p:cNvGraphicFramePr>
            <a:graphicFrameLocks noGrp="1"/>
          </p:cNvGraphicFramePr>
          <p:nvPr/>
        </p:nvGraphicFramePr>
        <p:xfrm>
          <a:off x="1905000" y="4648201"/>
          <a:ext cx="8458200" cy="3078163"/>
        </p:xfrm>
        <a:graphic>
          <a:graphicData uri="http://schemas.openxmlformats.org/drawingml/2006/table">
            <a:tbl>
              <a:tblPr/>
              <a:tblGrid>
                <a:gridCol w="1524000"/>
                <a:gridCol w="6934200"/>
              </a:tblGrid>
              <a:tr h="609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1" marB="457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Diễn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biến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8735"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8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cuối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81400" y="5334000"/>
            <a:ext cx="61722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- NST </a:t>
            </a:r>
            <a:r>
              <a:rPr lang="en-US" sz="2800" b="1" dirty="0" err="1">
                <a:solidFill>
                  <a:srgbClr val="0000FF"/>
                </a:solidFill>
                <a:cs typeface="Times New Roman" pitchFamily="18" charset="0"/>
              </a:rPr>
              <a:t>dãn</a:t>
            </a:r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Times New Roman" pitchFamily="18" charset="0"/>
              </a:rPr>
              <a:t>xoắn</a:t>
            </a:r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Times New Roman" pitchFamily="18" charset="0"/>
              </a:rPr>
              <a:t>dần</a:t>
            </a:r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. 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cs typeface="Times New Roman" pitchFamily="18" charset="0"/>
              </a:rPr>
              <a:t>Màng</a:t>
            </a:r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0000FF"/>
                </a:solidFill>
                <a:cs typeface="Times New Roman" pitchFamily="18" charset="0"/>
              </a:rPr>
              <a:t>xuất</a:t>
            </a:r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; 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cs typeface="Times New Roman" pitchFamily="18" charset="0"/>
              </a:rPr>
              <a:t>Thoi</a:t>
            </a:r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Times New Roman" pitchFamily="18" charset="0"/>
              </a:rPr>
              <a:t>bào</a:t>
            </a:r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Times New Roman" pitchFamily="18" charset="0"/>
              </a:rPr>
              <a:t>mất</a:t>
            </a:r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r>
              <a:rPr lang="vi-VN" sz="2800" b="1" dirty="0">
                <a:latin typeface="+mj-lt"/>
                <a:cs typeface="Arial" charset="0"/>
              </a:rPr>
              <a:t> </a:t>
            </a:r>
            <a:endParaRPr lang="en-US" sz="2800" b="1" dirty="0">
              <a:latin typeface="+mj-lt"/>
              <a:cs typeface="Arial" charset="0"/>
            </a:endParaRPr>
          </a:p>
        </p:txBody>
      </p:sp>
      <p:pic>
        <p:nvPicPr>
          <p:cNvPr id="11" name="Picture 92" descr="Ki cu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-304800"/>
            <a:ext cx="76231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59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1892300" y="533400"/>
            <a:ext cx="8534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 bào của Ruồi Giấm có bộ NST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 = 8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Hãy xác định số lượng NST đơn, NST kép, số cromatit, số tâm động  qua các kì trong  tế bào.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73263" y="2362200"/>
          <a:ext cx="8229602" cy="40846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45920"/>
                <a:gridCol w="1478281"/>
                <a:gridCol w="1524000"/>
                <a:gridCol w="1828800"/>
                <a:gridCol w="1752601"/>
              </a:tblGrid>
              <a:tr h="944954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NST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NST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kép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cromatit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1577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2059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2059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3989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cuối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10013" y="3352800"/>
            <a:ext cx="83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016750" y="5746750"/>
            <a:ext cx="83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010400" y="4953000"/>
            <a:ext cx="83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48113" y="4117975"/>
            <a:ext cx="83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54638" y="5715000"/>
            <a:ext cx="83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81625" y="4953000"/>
            <a:ext cx="83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81625" y="3373438"/>
            <a:ext cx="83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434014" y="4108451"/>
            <a:ext cx="725487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010400" y="4108450"/>
            <a:ext cx="838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010400" y="3363914"/>
            <a:ext cx="838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910013" y="5746750"/>
            <a:ext cx="83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910013" y="4911725"/>
            <a:ext cx="83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763000" y="5746750"/>
            <a:ext cx="83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763000" y="4911725"/>
            <a:ext cx="83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763000" y="4132264"/>
            <a:ext cx="838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763000" y="3378200"/>
            <a:ext cx="83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51445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24" name="Picture 3" descr="Káº¿t quáº£ hÃ¬nh áº£nh cho sá» NST ÄÆ¡n kÃ©p trong giáº£m phÃ¢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9296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54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1676400" y="228601"/>
            <a:ext cx="6896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Sự phân chia tế bào chất.</a:t>
            </a:r>
          </a:p>
        </p:txBody>
      </p:sp>
      <p:pic>
        <p:nvPicPr>
          <p:cNvPr id="31747" name="Picture 20" descr="Picture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91001"/>
            <a:ext cx="7939088" cy="252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8" name="Picture 21" descr="Picture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144589"/>
            <a:ext cx="7177088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5600700" y="879476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 bào động vật</a:t>
            </a:r>
          </a:p>
        </p:txBody>
      </p:sp>
      <p:sp>
        <p:nvSpPr>
          <p:cNvPr id="31750" name="TextBox 8"/>
          <p:cNvSpPr txBox="1">
            <a:spLocks noChangeArrowheads="1"/>
          </p:cNvSpPr>
          <p:nvPr/>
        </p:nvSpPr>
        <p:spPr bwMode="auto">
          <a:xfrm>
            <a:off x="5622925" y="3551239"/>
            <a:ext cx="2514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 bào thực vật</a:t>
            </a:r>
          </a:p>
        </p:txBody>
      </p:sp>
    </p:spTree>
    <p:extLst>
      <p:ext uri="{BB962C8B-B14F-4D97-AF65-F5344CB8AC3E}">
        <p14:creationId xmlns:p14="http://schemas.microsoft.com/office/powerpoint/2010/main" val="388355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52389"/>
            <a:ext cx="8229600" cy="6048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5002" name="Picture 10" descr="Picture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838200"/>
            <a:ext cx="6019800" cy="454183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38289" y="5540375"/>
            <a:ext cx="2238375" cy="9540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tế bào mẹ ban đầu (2n) 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>
            <a:stCxn id="3" idx="3"/>
            <a:endCxn id="7" idx="1"/>
          </p:cNvCxnSpPr>
          <p:nvPr/>
        </p:nvCxnSpPr>
        <p:spPr>
          <a:xfrm>
            <a:off x="3776663" y="6016626"/>
            <a:ext cx="3289300" cy="238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84601" y="5502276"/>
            <a:ext cx="3101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lần nguyên phân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65964" y="5562600"/>
            <a:ext cx="3754437" cy="9540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tế bào con (2n) giống nhau và giống mẹ.</a:t>
            </a:r>
          </a:p>
        </p:txBody>
      </p:sp>
    </p:spTree>
    <p:extLst>
      <p:ext uri="{BB962C8B-B14F-4D97-AF65-F5344CB8AC3E}">
        <p14:creationId xmlns:p14="http://schemas.microsoft.com/office/powerpoint/2010/main" val="28117430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927" name="Group 111"/>
          <p:cNvGrpSpPr>
            <a:grpSpLocks/>
          </p:cNvGrpSpPr>
          <p:nvPr/>
        </p:nvGrpSpPr>
        <p:grpSpPr bwMode="auto">
          <a:xfrm>
            <a:off x="5181600" y="533401"/>
            <a:ext cx="2286000" cy="5248275"/>
            <a:chOff x="2304" y="336"/>
            <a:chExt cx="1440" cy="3306"/>
          </a:xfrm>
        </p:grpSpPr>
        <p:sp>
          <p:nvSpPr>
            <p:cNvPr id="33841" name="Text Box 32"/>
            <p:cNvSpPr txBox="1">
              <a:spLocks noChangeArrowheads="1"/>
            </p:cNvSpPr>
            <p:nvPr/>
          </p:nvSpPr>
          <p:spPr bwMode="auto">
            <a:xfrm>
              <a:off x="2304" y="720"/>
              <a:ext cx="720" cy="1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440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NP lần 2</a:t>
              </a:r>
            </a:p>
          </p:txBody>
        </p:sp>
        <p:sp>
          <p:nvSpPr>
            <p:cNvPr id="33842" name="Text Box 31"/>
            <p:cNvSpPr txBox="1">
              <a:spLocks noChangeArrowheads="1"/>
            </p:cNvSpPr>
            <p:nvPr/>
          </p:nvSpPr>
          <p:spPr bwMode="auto">
            <a:xfrm>
              <a:off x="2304" y="2304"/>
              <a:ext cx="768" cy="1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440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NP lần 2</a:t>
              </a:r>
            </a:p>
          </p:txBody>
        </p:sp>
        <p:grpSp>
          <p:nvGrpSpPr>
            <p:cNvPr id="33843" name="Group 96"/>
            <p:cNvGrpSpPr>
              <a:grpSpLocks/>
            </p:cNvGrpSpPr>
            <p:nvPr/>
          </p:nvGrpSpPr>
          <p:grpSpPr bwMode="auto">
            <a:xfrm>
              <a:off x="2352" y="336"/>
              <a:ext cx="1392" cy="2784"/>
              <a:chOff x="2352" y="864"/>
              <a:chExt cx="1392" cy="2784"/>
            </a:xfrm>
          </p:grpSpPr>
          <p:grpSp>
            <p:nvGrpSpPr>
              <p:cNvPr id="33844" name="Group 74"/>
              <p:cNvGrpSpPr>
                <a:grpSpLocks/>
              </p:cNvGrpSpPr>
              <p:nvPr/>
            </p:nvGrpSpPr>
            <p:grpSpPr bwMode="auto">
              <a:xfrm>
                <a:off x="2352" y="1104"/>
                <a:ext cx="1008" cy="768"/>
                <a:chOff x="2352" y="1536"/>
                <a:chExt cx="1008" cy="576"/>
              </a:xfrm>
            </p:grpSpPr>
            <p:sp>
              <p:nvSpPr>
                <p:cNvPr id="33852" name="Line 24"/>
                <p:cNvSpPr>
                  <a:spLocks noChangeShapeType="1"/>
                </p:cNvSpPr>
                <p:nvPr/>
              </p:nvSpPr>
              <p:spPr bwMode="auto">
                <a:xfrm>
                  <a:off x="2352" y="1824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53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880" y="1536"/>
                  <a:ext cx="48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54" name="Line 27"/>
                <p:cNvSpPr>
                  <a:spLocks noChangeShapeType="1"/>
                </p:cNvSpPr>
                <p:nvPr/>
              </p:nvSpPr>
              <p:spPr bwMode="auto">
                <a:xfrm>
                  <a:off x="2880" y="1824"/>
                  <a:ext cx="48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3845" name="Oval 28"/>
              <p:cNvSpPr>
                <a:spLocks noChangeArrowheads="1"/>
              </p:cNvSpPr>
              <p:nvPr/>
            </p:nvSpPr>
            <p:spPr bwMode="auto">
              <a:xfrm>
                <a:off x="3408" y="864"/>
                <a:ext cx="288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440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846" name="Oval 29"/>
              <p:cNvSpPr>
                <a:spLocks noChangeArrowheads="1"/>
              </p:cNvSpPr>
              <p:nvPr/>
            </p:nvSpPr>
            <p:spPr bwMode="auto">
              <a:xfrm>
                <a:off x="3456" y="1824"/>
                <a:ext cx="288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440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847" name="Line 18"/>
              <p:cNvSpPr>
                <a:spLocks noChangeShapeType="1"/>
              </p:cNvSpPr>
              <p:nvPr/>
            </p:nvSpPr>
            <p:spPr bwMode="auto">
              <a:xfrm flipV="1">
                <a:off x="2352" y="3072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8" name="Line 20"/>
              <p:cNvSpPr>
                <a:spLocks noChangeShapeType="1"/>
              </p:cNvSpPr>
              <p:nvPr/>
            </p:nvSpPr>
            <p:spPr bwMode="auto">
              <a:xfrm flipV="1">
                <a:off x="2880" y="2736"/>
                <a:ext cx="528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9" name="Oval 23"/>
              <p:cNvSpPr>
                <a:spLocks noChangeArrowheads="1"/>
              </p:cNvSpPr>
              <p:nvPr/>
            </p:nvSpPr>
            <p:spPr bwMode="auto">
              <a:xfrm>
                <a:off x="3456" y="3408"/>
                <a:ext cx="288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440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850" name="Line 57"/>
              <p:cNvSpPr>
                <a:spLocks noChangeShapeType="1"/>
              </p:cNvSpPr>
              <p:nvPr/>
            </p:nvSpPr>
            <p:spPr bwMode="auto">
              <a:xfrm>
                <a:off x="2880" y="3072"/>
                <a:ext cx="52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1" name="Oval 68"/>
              <p:cNvSpPr>
                <a:spLocks noChangeArrowheads="1"/>
              </p:cNvSpPr>
              <p:nvPr/>
            </p:nvSpPr>
            <p:spPr bwMode="auto">
              <a:xfrm>
                <a:off x="3456" y="2592"/>
                <a:ext cx="288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440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2928" name="Group 112"/>
          <p:cNvGrpSpPr>
            <a:grpSpLocks/>
          </p:cNvGrpSpPr>
          <p:nvPr/>
        </p:nvGrpSpPr>
        <p:grpSpPr bwMode="auto">
          <a:xfrm>
            <a:off x="7467600" y="152400"/>
            <a:ext cx="2286000" cy="5257800"/>
            <a:chOff x="3744" y="96"/>
            <a:chExt cx="1440" cy="3312"/>
          </a:xfrm>
        </p:grpSpPr>
        <p:grpSp>
          <p:nvGrpSpPr>
            <p:cNvPr id="33812" name="Group 97"/>
            <p:cNvGrpSpPr>
              <a:grpSpLocks/>
            </p:cNvGrpSpPr>
            <p:nvPr/>
          </p:nvGrpSpPr>
          <p:grpSpPr bwMode="auto">
            <a:xfrm>
              <a:off x="3792" y="96"/>
              <a:ext cx="1392" cy="3312"/>
              <a:chOff x="3840" y="624"/>
              <a:chExt cx="1392" cy="3312"/>
            </a:xfrm>
          </p:grpSpPr>
          <p:sp>
            <p:nvSpPr>
              <p:cNvPr id="33817" name="Oval 22"/>
              <p:cNvSpPr>
                <a:spLocks noChangeArrowheads="1"/>
              </p:cNvSpPr>
              <p:nvPr/>
            </p:nvSpPr>
            <p:spPr bwMode="auto">
              <a:xfrm>
                <a:off x="4944" y="2448"/>
                <a:ext cx="288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440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818" name="Oval 66"/>
              <p:cNvSpPr>
                <a:spLocks noChangeArrowheads="1"/>
              </p:cNvSpPr>
              <p:nvPr/>
            </p:nvSpPr>
            <p:spPr bwMode="auto">
              <a:xfrm>
                <a:off x="4944" y="1584"/>
                <a:ext cx="288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440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819" name="Oval 67"/>
              <p:cNvSpPr>
                <a:spLocks noChangeArrowheads="1"/>
              </p:cNvSpPr>
              <p:nvPr/>
            </p:nvSpPr>
            <p:spPr bwMode="auto">
              <a:xfrm>
                <a:off x="4944" y="2016"/>
                <a:ext cx="288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440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820" name="AutoShape 69"/>
              <p:cNvSpPr>
                <a:spLocks noChangeArrowheads="1"/>
              </p:cNvSpPr>
              <p:nvPr/>
            </p:nvSpPr>
            <p:spPr bwMode="auto">
              <a:xfrm>
                <a:off x="4944" y="624"/>
                <a:ext cx="288" cy="240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440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821" name="AutoShape 70"/>
              <p:cNvSpPr>
                <a:spLocks noChangeArrowheads="1"/>
              </p:cNvSpPr>
              <p:nvPr/>
            </p:nvSpPr>
            <p:spPr bwMode="auto">
              <a:xfrm>
                <a:off x="4944" y="3216"/>
                <a:ext cx="288" cy="240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440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822" name="AutoShape 71"/>
              <p:cNvSpPr>
                <a:spLocks noChangeArrowheads="1"/>
              </p:cNvSpPr>
              <p:nvPr/>
            </p:nvSpPr>
            <p:spPr bwMode="auto">
              <a:xfrm>
                <a:off x="4944" y="1152"/>
                <a:ext cx="288" cy="240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440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823" name="AutoShape 72"/>
              <p:cNvSpPr>
                <a:spLocks noChangeArrowheads="1"/>
              </p:cNvSpPr>
              <p:nvPr/>
            </p:nvSpPr>
            <p:spPr bwMode="auto">
              <a:xfrm>
                <a:off x="4944" y="2832"/>
                <a:ext cx="288" cy="240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440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824" name="AutoShape 73"/>
              <p:cNvSpPr>
                <a:spLocks noChangeArrowheads="1"/>
              </p:cNvSpPr>
              <p:nvPr/>
            </p:nvSpPr>
            <p:spPr bwMode="auto">
              <a:xfrm>
                <a:off x="4944" y="3696"/>
                <a:ext cx="288" cy="240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440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3825" name="Group 75"/>
              <p:cNvGrpSpPr>
                <a:grpSpLocks/>
              </p:cNvGrpSpPr>
              <p:nvPr/>
            </p:nvGrpSpPr>
            <p:grpSpPr bwMode="auto">
              <a:xfrm>
                <a:off x="3840" y="816"/>
                <a:ext cx="1008" cy="432"/>
                <a:chOff x="2352" y="1536"/>
                <a:chExt cx="1008" cy="576"/>
              </a:xfrm>
            </p:grpSpPr>
            <p:sp>
              <p:nvSpPr>
                <p:cNvPr id="33838" name="Line 76"/>
                <p:cNvSpPr>
                  <a:spLocks noChangeShapeType="1"/>
                </p:cNvSpPr>
                <p:nvPr/>
              </p:nvSpPr>
              <p:spPr bwMode="auto">
                <a:xfrm>
                  <a:off x="2352" y="1824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39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2880" y="1536"/>
                  <a:ext cx="48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40" name="Line 78"/>
                <p:cNvSpPr>
                  <a:spLocks noChangeShapeType="1"/>
                </p:cNvSpPr>
                <p:nvPr/>
              </p:nvSpPr>
              <p:spPr bwMode="auto">
                <a:xfrm>
                  <a:off x="2880" y="1824"/>
                  <a:ext cx="48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826" name="Group 79"/>
              <p:cNvGrpSpPr>
                <a:grpSpLocks/>
              </p:cNvGrpSpPr>
              <p:nvPr/>
            </p:nvGrpSpPr>
            <p:grpSpPr bwMode="auto">
              <a:xfrm>
                <a:off x="3840" y="1728"/>
                <a:ext cx="1008" cy="432"/>
                <a:chOff x="2352" y="1536"/>
                <a:chExt cx="1008" cy="576"/>
              </a:xfrm>
            </p:grpSpPr>
            <p:sp>
              <p:nvSpPr>
                <p:cNvPr id="33835" name="Line 80"/>
                <p:cNvSpPr>
                  <a:spLocks noChangeShapeType="1"/>
                </p:cNvSpPr>
                <p:nvPr/>
              </p:nvSpPr>
              <p:spPr bwMode="auto">
                <a:xfrm>
                  <a:off x="2352" y="1824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36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2880" y="1536"/>
                  <a:ext cx="48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37" name="Line 82"/>
                <p:cNvSpPr>
                  <a:spLocks noChangeShapeType="1"/>
                </p:cNvSpPr>
                <p:nvPr/>
              </p:nvSpPr>
              <p:spPr bwMode="auto">
                <a:xfrm>
                  <a:off x="2880" y="1824"/>
                  <a:ext cx="48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827" name="Group 83"/>
              <p:cNvGrpSpPr>
                <a:grpSpLocks/>
              </p:cNvGrpSpPr>
              <p:nvPr/>
            </p:nvGrpSpPr>
            <p:grpSpPr bwMode="auto">
              <a:xfrm>
                <a:off x="3888" y="2544"/>
                <a:ext cx="1008" cy="432"/>
                <a:chOff x="2352" y="1536"/>
                <a:chExt cx="1008" cy="576"/>
              </a:xfrm>
            </p:grpSpPr>
            <p:sp>
              <p:nvSpPr>
                <p:cNvPr id="33832" name="Line 84"/>
                <p:cNvSpPr>
                  <a:spLocks noChangeShapeType="1"/>
                </p:cNvSpPr>
                <p:nvPr/>
              </p:nvSpPr>
              <p:spPr bwMode="auto">
                <a:xfrm>
                  <a:off x="2352" y="1824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33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2880" y="1536"/>
                  <a:ext cx="48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34" name="Line 86"/>
                <p:cNvSpPr>
                  <a:spLocks noChangeShapeType="1"/>
                </p:cNvSpPr>
                <p:nvPr/>
              </p:nvSpPr>
              <p:spPr bwMode="auto">
                <a:xfrm>
                  <a:off x="2880" y="1824"/>
                  <a:ext cx="48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828" name="Group 87"/>
              <p:cNvGrpSpPr>
                <a:grpSpLocks/>
              </p:cNvGrpSpPr>
              <p:nvPr/>
            </p:nvGrpSpPr>
            <p:grpSpPr bwMode="auto">
              <a:xfrm>
                <a:off x="3888" y="3360"/>
                <a:ext cx="1008" cy="432"/>
                <a:chOff x="2352" y="1536"/>
                <a:chExt cx="1008" cy="576"/>
              </a:xfrm>
            </p:grpSpPr>
            <p:sp>
              <p:nvSpPr>
                <p:cNvPr id="33829" name="Line 88"/>
                <p:cNvSpPr>
                  <a:spLocks noChangeShapeType="1"/>
                </p:cNvSpPr>
                <p:nvPr/>
              </p:nvSpPr>
              <p:spPr bwMode="auto">
                <a:xfrm>
                  <a:off x="2352" y="1824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30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880" y="1536"/>
                  <a:ext cx="48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31" name="Line 90"/>
                <p:cNvSpPr>
                  <a:spLocks noChangeShapeType="1"/>
                </p:cNvSpPr>
                <p:nvPr/>
              </p:nvSpPr>
              <p:spPr bwMode="auto">
                <a:xfrm>
                  <a:off x="2880" y="1824"/>
                  <a:ext cx="48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3813" name="Rectangle 91"/>
            <p:cNvSpPr>
              <a:spLocks noChangeArrowheads="1"/>
            </p:cNvSpPr>
            <p:nvPr/>
          </p:nvSpPr>
          <p:spPr bwMode="auto">
            <a:xfrm>
              <a:off x="3744" y="288"/>
              <a:ext cx="1347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440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NP lần 3</a:t>
              </a:r>
            </a:p>
          </p:txBody>
        </p:sp>
        <p:sp>
          <p:nvSpPr>
            <p:cNvPr id="33814" name="Rectangle 92"/>
            <p:cNvSpPr>
              <a:spLocks noChangeArrowheads="1"/>
            </p:cNvSpPr>
            <p:nvPr/>
          </p:nvSpPr>
          <p:spPr bwMode="auto">
            <a:xfrm>
              <a:off x="3792" y="1152"/>
              <a:ext cx="1347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440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NP lần 3</a:t>
              </a:r>
            </a:p>
          </p:txBody>
        </p:sp>
        <p:sp>
          <p:nvSpPr>
            <p:cNvPr id="33815" name="Rectangle 93"/>
            <p:cNvSpPr>
              <a:spLocks noChangeArrowheads="1"/>
            </p:cNvSpPr>
            <p:nvPr/>
          </p:nvSpPr>
          <p:spPr bwMode="auto">
            <a:xfrm>
              <a:off x="3792" y="2016"/>
              <a:ext cx="1347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440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NP lần 3</a:t>
              </a:r>
            </a:p>
          </p:txBody>
        </p:sp>
        <p:sp>
          <p:nvSpPr>
            <p:cNvPr id="33816" name="Rectangle 94"/>
            <p:cNvSpPr>
              <a:spLocks noChangeArrowheads="1"/>
            </p:cNvSpPr>
            <p:nvPr/>
          </p:nvSpPr>
          <p:spPr bwMode="auto">
            <a:xfrm>
              <a:off x="3792" y="2784"/>
              <a:ext cx="1347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440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NP lần 3</a:t>
              </a:r>
            </a:p>
          </p:txBody>
        </p:sp>
      </p:grpSp>
      <p:grpSp>
        <p:nvGrpSpPr>
          <p:cNvPr id="162926" name="Group 110"/>
          <p:cNvGrpSpPr>
            <a:grpSpLocks/>
          </p:cNvGrpSpPr>
          <p:nvPr/>
        </p:nvGrpSpPr>
        <p:grpSpPr bwMode="auto">
          <a:xfrm>
            <a:off x="1676400" y="990600"/>
            <a:ext cx="3429000" cy="4154488"/>
            <a:chOff x="96" y="624"/>
            <a:chExt cx="2160" cy="2617"/>
          </a:xfrm>
        </p:grpSpPr>
        <p:sp>
          <p:nvSpPr>
            <p:cNvPr id="33805" name="Oval 12"/>
            <p:cNvSpPr>
              <a:spLocks noChangeArrowheads="1"/>
            </p:cNvSpPr>
            <p:nvPr/>
          </p:nvSpPr>
          <p:spPr bwMode="auto">
            <a:xfrm>
              <a:off x="96" y="144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806" name="Line 19"/>
            <p:cNvSpPr>
              <a:spLocks noChangeShapeType="1"/>
            </p:cNvSpPr>
            <p:nvPr/>
          </p:nvSpPr>
          <p:spPr bwMode="auto">
            <a:xfrm>
              <a:off x="528" y="158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7" name="Oval 17"/>
            <p:cNvSpPr>
              <a:spLocks noChangeArrowheads="1"/>
            </p:cNvSpPr>
            <p:nvPr/>
          </p:nvSpPr>
          <p:spPr bwMode="auto">
            <a:xfrm>
              <a:off x="1968" y="864"/>
              <a:ext cx="288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808" name="Line 15"/>
            <p:cNvSpPr>
              <a:spLocks noChangeShapeType="1"/>
            </p:cNvSpPr>
            <p:nvPr/>
          </p:nvSpPr>
          <p:spPr bwMode="auto">
            <a:xfrm>
              <a:off x="1296" y="1584"/>
              <a:ext cx="576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9" name="Oval 56"/>
            <p:cNvSpPr>
              <a:spLocks noChangeArrowheads="1"/>
            </p:cNvSpPr>
            <p:nvPr/>
          </p:nvSpPr>
          <p:spPr bwMode="auto">
            <a:xfrm>
              <a:off x="1968" y="2352"/>
              <a:ext cx="288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810" name="Line 100"/>
            <p:cNvSpPr>
              <a:spLocks noChangeShapeType="1"/>
            </p:cNvSpPr>
            <p:nvPr/>
          </p:nvSpPr>
          <p:spPr bwMode="auto">
            <a:xfrm flipV="1">
              <a:off x="1296" y="1104"/>
              <a:ext cx="62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1" name="Text Box 102"/>
            <p:cNvSpPr txBox="1">
              <a:spLocks noChangeArrowheads="1"/>
            </p:cNvSpPr>
            <p:nvPr/>
          </p:nvSpPr>
          <p:spPr bwMode="auto">
            <a:xfrm>
              <a:off x="384" y="624"/>
              <a:ext cx="864" cy="2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sz="440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NP lần 1</a:t>
              </a:r>
            </a:p>
          </p:txBody>
        </p:sp>
      </p:grpSp>
      <p:sp>
        <p:nvSpPr>
          <p:cNvPr id="162929" name="Text Box 113"/>
          <p:cNvSpPr txBox="1">
            <a:spLocks noChangeArrowheads="1"/>
          </p:cNvSpPr>
          <p:nvPr/>
        </p:nvSpPr>
        <p:spPr bwMode="auto">
          <a:xfrm>
            <a:off x="1828800" y="5334001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</a:rPr>
              <a:t>C = 2</a:t>
            </a:r>
            <a:r>
              <a:rPr lang="en-US" sz="2800" baseline="30000">
                <a:solidFill>
                  <a:srgbClr val="FFFFFF"/>
                </a:solidFill>
                <a:latin typeface="Times New Roman" panose="02020603050405020304" pitchFamily="18" charset="0"/>
              </a:rPr>
              <a:t>1</a:t>
            </a:r>
            <a:endParaRPr lang="en-US" sz="28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2930" name="Text Box 114"/>
          <p:cNvSpPr txBox="1">
            <a:spLocks noChangeArrowheads="1"/>
          </p:cNvSpPr>
          <p:nvPr/>
        </p:nvSpPr>
        <p:spPr bwMode="auto">
          <a:xfrm>
            <a:off x="6057900" y="5334001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N = 2</a:t>
            </a:r>
            <a:r>
              <a:rPr lang="en-US" sz="2800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2931" name="Text Box 115"/>
          <p:cNvSpPr txBox="1">
            <a:spLocks noChangeArrowheads="1"/>
          </p:cNvSpPr>
          <p:nvPr/>
        </p:nvSpPr>
        <p:spPr bwMode="auto">
          <a:xfrm>
            <a:off x="7810500" y="5334001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N = 2</a:t>
            </a:r>
            <a:r>
              <a:rPr lang="en-US" sz="2800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2933" name="Text Box 117"/>
          <p:cNvSpPr txBox="1">
            <a:spLocks noChangeArrowheads="1"/>
          </p:cNvSpPr>
          <p:nvPr/>
        </p:nvSpPr>
        <p:spPr bwMode="auto">
          <a:xfrm>
            <a:off x="1852613" y="6002338"/>
            <a:ext cx="4876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a tế bào trải qua k lần NP</a:t>
            </a:r>
          </a:p>
        </p:txBody>
      </p:sp>
      <p:grpSp>
        <p:nvGrpSpPr>
          <p:cNvPr id="162937" name="Group 121"/>
          <p:cNvGrpSpPr>
            <a:grpSpLocks/>
          </p:cNvGrpSpPr>
          <p:nvPr/>
        </p:nvGrpSpPr>
        <p:grpSpPr bwMode="auto">
          <a:xfrm>
            <a:off x="6858001" y="5956300"/>
            <a:ext cx="3179763" cy="528638"/>
            <a:chOff x="3120" y="3744"/>
            <a:chExt cx="2256" cy="333"/>
          </a:xfrm>
        </p:grpSpPr>
        <p:sp>
          <p:nvSpPr>
            <p:cNvPr id="33803" name="AutoShape 118"/>
            <p:cNvSpPr>
              <a:spLocks noChangeArrowheads="1"/>
            </p:cNvSpPr>
            <p:nvPr/>
          </p:nvSpPr>
          <p:spPr bwMode="auto">
            <a:xfrm>
              <a:off x="3120" y="3888"/>
              <a:ext cx="816" cy="96"/>
            </a:xfrm>
            <a:prstGeom prst="rightArrow">
              <a:avLst>
                <a:gd name="adj1" fmla="val 50000"/>
                <a:gd name="adj2" fmla="val 2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44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04" name="Text Box 119"/>
            <p:cNvSpPr txBox="1">
              <a:spLocks noChangeArrowheads="1"/>
            </p:cNvSpPr>
            <p:nvPr/>
          </p:nvSpPr>
          <p:spPr bwMode="auto">
            <a:xfrm>
              <a:off x="3984" y="3744"/>
              <a:ext cx="1392" cy="33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</a:rPr>
                <a:t>N = a.2</a:t>
              </a:r>
              <a:r>
                <a:rPr lang="en-US" sz="2800" baseline="30000">
                  <a:solidFill>
                    <a:srgbClr val="FF0000"/>
                  </a:solidFill>
                  <a:latin typeface="Times New Roman" panose="02020603050405020304" pitchFamily="18" charset="0"/>
                </a:rPr>
                <a:t>k</a:t>
              </a:r>
              <a:endParaRPr lang="en-US" sz="28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62" name="Text Box 114"/>
          <p:cNvSpPr txBox="1">
            <a:spLocks noChangeArrowheads="1"/>
          </p:cNvSpPr>
          <p:nvPr/>
        </p:nvSpPr>
        <p:spPr bwMode="auto">
          <a:xfrm>
            <a:off x="3771900" y="5334001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N = 2</a:t>
            </a:r>
            <a:r>
              <a:rPr lang="en-US" sz="2800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3469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2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2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2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2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2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2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2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2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2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2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2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2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2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2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929" grpId="0"/>
      <p:bldP spid="162930" grpId="0"/>
      <p:bldP spid="162931" grpId="0"/>
      <p:bldP spid="162933" grpId="0"/>
      <p:bldP spid="6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92288" y="182564"/>
            <a:ext cx="8081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Ý NGHĨA CỦA QUÁ TRÌNH NGUYÊN PHÂN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57401" y="806451"/>
            <a:ext cx="2792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Về mặt lí luận.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2288" y="1487488"/>
            <a:ext cx="8305800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sz="3200" dirty="0">
                <a:solidFill>
                  <a:srgbClr val="0000FF"/>
                </a:solidFill>
                <a:latin typeface="+mj-lt"/>
                <a:cs typeface="Arial" charset="0"/>
              </a:rPr>
              <a:t>-</a:t>
            </a:r>
            <a:r>
              <a:rPr lang="vi-VN" sz="3200" dirty="0">
                <a:solidFill>
                  <a:srgbClr val="0000FF"/>
                </a:solidFill>
                <a:latin typeface="+mj-lt"/>
                <a:cs typeface="Arial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bào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en-US" sz="3200" dirty="0">
                <a:solidFill>
                  <a:srgbClr val="0000FF"/>
                </a:solidFill>
                <a:latin typeface="+mj-lt"/>
                <a:cs typeface="Arial" charset="0"/>
              </a:rPr>
              <a:t>- </a:t>
            </a:r>
            <a:r>
              <a:rPr lang="vi-VN" sz="3200" dirty="0">
                <a:solidFill>
                  <a:srgbClr val="0000FF"/>
                </a:solidFill>
                <a:latin typeface="+mj-lt"/>
                <a:cs typeface="Arial" charset="0"/>
              </a:rPr>
              <a:t>Nhờ nguyên phân mà giúp cho cơ thể đa bào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Arial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n-US" sz="3200" dirty="0">
                <a:solidFill>
                  <a:srgbClr val="0000FF"/>
                </a:solidFill>
                <a:latin typeface="+mj-lt"/>
                <a:cs typeface="Arial" charset="0"/>
              </a:rPr>
              <a:t>-</a:t>
            </a:r>
            <a:r>
              <a:rPr lang="vi-VN" sz="3200" dirty="0">
                <a:solidFill>
                  <a:srgbClr val="0000FF"/>
                </a:solidFill>
                <a:latin typeface="+mj-lt"/>
                <a:cs typeface="Arial" charset="0"/>
              </a:rPr>
              <a:t> Nguyên phân là phương thức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Arial" charset="0"/>
              </a:rPr>
              <a:t> </a:t>
            </a:r>
            <a:r>
              <a:rPr lang="vi-VN" sz="3200" dirty="0">
                <a:solidFill>
                  <a:srgbClr val="0000FF"/>
                </a:solidFill>
                <a:cs typeface="Arial" charset="0"/>
              </a:rPr>
              <a:t>truyền đạt và ổn định </a:t>
            </a:r>
            <a:r>
              <a:rPr lang="vi-VN" sz="3200" dirty="0">
                <a:solidFill>
                  <a:srgbClr val="0000FF"/>
                </a:solidFill>
                <a:latin typeface="+mj-lt"/>
                <a:cs typeface="Arial" charset="0"/>
              </a:rPr>
              <a:t>bộ NST đặc trưng của loài từ tế bào này 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Arial" charset="0"/>
                <a:sym typeface="Wingdings" pitchFamily="2" charset="2"/>
              </a:rPr>
              <a:t></a:t>
            </a:r>
            <a:r>
              <a:rPr lang="vi-VN" sz="3200" dirty="0">
                <a:solidFill>
                  <a:srgbClr val="0000FF"/>
                </a:solidFill>
                <a:latin typeface="+mj-lt"/>
                <a:cs typeface="Arial" charset="0"/>
              </a:rPr>
              <a:t> tế bào khác, từ thế hệ cơ thể này 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Arial" charset="0"/>
                <a:sym typeface="Wingdings" pitchFamily="2" charset="2"/>
              </a:rPr>
              <a:t></a:t>
            </a:r>
            <a:r>
              <a:rPr lang="vi-VN" sz="3200" dirty="0">
                <a:solidFill>
                  <a:srgbClr val="0000FF"/>
                </a:solidFill>
                <a:latin typeface="+mj-lt"/>
                <a:cs typeface="Arial" charset="0"/>
              </a:rPr>
              <a:t> thế hệ cơ thể khác ở loài sinh sản vô tính. </a:t>
            </a:r>
          </a:p>
          <a:p>
            <a:pPr algn="just" eaLnBrk="1" hangingPunct="1">
              <a:defRPr/>
            </a:pPr>
            <a:r>
              <a:rPr lang="en-US" sz="3200" dirty="0">
                <a:solidFill>
                  <a:srgbClr val="0000FF"/>
                </a:solidFill>
                <a:latin typeface="+mj-lt"/>
                <a:cs typeface="Arial" charset="0"/>
              </a:rPr>
              <a:t>-</a:t>
            </a:r>
            <a:r>
              <a:rPr lang="vi-VN" sz="3200" dirty="0">
                <a:solidFill>
                  <a:srgbClr val="0000FF"/>
                </a:solidFill>
                <a:latin typeface="+mj-lt"/>
                <a:cs typeface="Arial" charset="0"/>
              </a:rPr>
              <a:t> Sự sinh trưởng của </a:t>
            </a:r>
            <a:r>
              <a:rPr lang="vi-VN" sz="3200" dirty="0">
                <a:solidFill>
                  <a:srgbClr val="0000FF"/>
                </a:solidFill>
                <a:cs typeface="Times New Roman" pitchFamily="18" charset="0"/>
              </a:rPr>
              <a:t>mô, tái sinh các bộ phận bị tổn thương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Arial" charset="0"/>
              </a:rPr>
              <a:t> </a:t>
            </a:r>
            <a:r>
              <a:rPr lang="vi-VN" sz="3200" dirty="0">
                <a:solidFill>
                  <a:srgbClr val="0000FF"/>
                </a:solidFill>
                <a:latin typeface="+mj-lt"/>
                <a:cs typeface="Arial" charset="0"/>
              </a:rPr>
              <a:t>nhờ quá trình nguyên phân.</a:t>
            </a:r>
            <a:endParaRPr lang="en-US" sz="3200" dirty="0">
              <a:solidFill>
                <a:srgbClr val="0000FF"/>
              </a:solidFill>
              <a:latin typeface="+mj-lt"/>
              <a:cs typeface="Arial" charset="0"/>
            </a:endParaRPr>
          </a:p>
          <a:p>
            <a:pPr algn="just" eaLnBrk="1" hangingPunct="1">
              <a:defRPr/>
            </a:pPr>
            <a:r>
              <a:rPr lang="vi-VN" sz="3200" dirty="0">
                <a:solidFill>
                  <a:srgbClr val="0000FF"/>
                </a:solidFill>
                <a:latin typeface="+mj-lt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137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Kết quả hình ảnh cho trung roi phân đô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295400"/>
            <a:ext cx="841216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88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1855788" y="127001"/>
            <a:ext cx="8081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Ý NGHĨA CỦA QUÁ TRÌNH NGUYÊN PHÂN</a:t>
            </a:r>
          </a:p>
        </p:txBody>
      </p:sp>
      <p:sp>
        <p:nvSpPr>
          <p:cNvPr id="36867" name="TextBox 10"/>
          <p:cNvSpPr txBox="1">
            <a:spLocks noChangeArrowheads="1"/>
          </p:cNvSpPr>
          <p:nvPr/>
        </p:nvSpPr>
        <p:spPr bwMode="auto">
          <a:xfrm>
            <a:off x="1855788" y="625476"/>
            <a:ext cx="4087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Về mặt thực tiễn.</a:t>
            </a:r>
          </a:p>
        </p:txBody>
      </p:sp>
      <p:sp>
        <p:nvSpPr>
          <p:cNvPr id="2" name="Rectangle 1"/>
          <p:cNvSpPr/>
          <p:nvPr/>
        </p:nvSpPr>
        <p:spPr>
          <a:xfrm>
            <a:off x="2136775" y="1357314"/>
            <a:ext cx="8077200" cy="1385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rgbClr val="0000FF"/>
                </a:solidFill>
                <a:latin typeface="+mj-lt"/>
                <a:cs typeface="Arial" charset="0"/>
              </a:rPr>
              <a:t>- </a:t>
            </a:r>
            <a:r>
              <a:rPr lang="vi-VN" sz="2800" dirty="0">
                <a:solidFill>
                  <a:srgbClr val="0000FF"/>
                </a:solidFill>
                <a:latin typeface="+mj-lt"/>
                <a:cs typeface="Arial" charset="0"/>
              </a:rPr>
              <a:t>Phương pháp giâm, chiết, ghép cành và nuôi cấy mô đều dựa trên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cs typeface="Times New Roman" pitchFamily="18" charset="0"/>
              </a:rPr>
              <a:t>cơ sở của quá trình nguyên phân.</a:t>
            </a:r>
          </a:p>
          <a:p>
            <a:pPr eaLnBrk="1" hangingPunct="1">
              <a:defRPr/>
            </a:pPr>
            <a:endParaRPr lang="vi-VN" sz="2800" dirty="0">
              <a:solidFill>
                <a:srgbClr val="0000FF"/>
              </a:solidFill>
              <a:latin typeface="+mj-lt"/>
              <a:cs typeface="Arial" charset="0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6554789" y="3192463"/>
            <a:ext cx="385603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Cừu Dolly và con 04/ 1998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488113" y="4392614"/>
            <a:ext cx="416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0F0F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bản vô tính</a:t>
            </a:r>
          </a:p>
        </p:txBody>
      </p:sp>
      <p:sp>
        <p:nvSpPr>
          <p:cNvPr id="36871" name="AutoShape 2" descr="Kết quả hình ảnh cho cưu doll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2" name="AutoShape 4" descr="Kết quả hình ảnh cho cưu dolly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Picture 13" descr="dolly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2751139"/>
            <a:ext cx="4221163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795760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Pictur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3700"/>
            <a:ext cx="36957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1" name="Picture 2" descr="Pi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3646488"/>
            <a:ext cx="3733800" cy="25384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3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3541714"/>
            <a:ext cx="4191000" cy="25288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4" descr="Picture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"/>
            <a:ext cx="3505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43200" y="3060700"/>
            <a:ext cx="2476500" cy="5857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 cành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067550" y="2997200"/>
            <a:ext cx="2476500" cy="5857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Nuôi cấy mô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43200" y="5891214"/>
            <a:ext cx="2476500" cy="5857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Giâm cành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059613" y="5891214"/>
            <a:ext cx="2476500" cy="5857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Chiết cành</a:t>
            </a:r>
          </a:p>
        </p:txBody>
      </p:sp>
    </p:spTree>
    <p:extLst>
      <p:ext uri="{BB962C8B-B14F-4D97-AF65-F5344CB8AC3E}">
        <p14:creationId xmlns:p14="http://schemas.microsoft.com/office/powerpoint/2010/main" val="51406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219200"/>
            <a:ext cx="8229600" cy="2362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000" b="1">
                <a:solidFill>
                  <a:srgbClr val="0000FF"/>
                </a:solidFill>
              </a:rPr>
              <a:t>Chương IV. PHÂN BÀO</a:t>
            </a:r>
          </a:p>
          <a:p>
            <a:pPr algn="ctr" eaLnBrk="1" hangingPunct="1">
              <a:buFontTx/>
              <a:buNone/>
            </a:pPr>
            <a:r>
              <a:rPr lang="en-US" sz="4000" b="1">
                <a:solidFill>
                  <a:srgbClr val="0000FF"/>
                </a:solidFill>
              </a:rPr>
              <a:t>Bài 18. CHU KÌ TẾ BÀO VÀ QUÁ TRÌNH NGUYÊN PHÂN </a:t>
            </a:r>
          </a:p>
        </p:txBody>
      </p:sp>
    </p:spTree>
    <p:extLst>
      <p:ext uri="{BB962C8B-B14F-4D97-AF65-F5344CB8AC3E}">
        <p14:creationId xmlns:p14="http://schemas.microsoft.com/office/powerpoint/2010/main" val="69153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dost.hanoi.gov.vn/Portals/0/1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1"/>
            <a:ext cx="42672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3"/>
          <p:cNvSpPr txBox="1">
            <a:spLocks noChangeArrowheads="1"/>
          </p:cNvSpPr>
          <p:nvPr/>
        </p:nvSpPr>
        <p:spPr bwMode="auto">
          <a:xfrm>
            <a:off x="1816100" y="5045075"/>
            <a:ext cx="4191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Heo biển đổi gen được tạo ra bằng nhân bản vô tính</a:t>
            </a:r>
          </a:p>
        </p:txBody>
      </p:sp>
      <p:pic>
        <p:nvPicPr>
          <p:cNvPr id="38916" name="Picture 14" descr="images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762001"/>
            <a:ext cx="41148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18"/>
          <p:cNvSpPr>
            <a:spLocks noChangeArrowheads="1"/>
          </p:cNvSpPr>
          <p:nvPr/>
        </p:nvSpPr>
        <p:spPr bwMode="auto">
          <a:xfrm>
            <a:off x="6432551" y="5045075"/>
            <a:ext cx="3757613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3600">
                <a:solidFill>
                  <a:schemeClr val="tx2"/>
                </a:solidFill>
                <a:latin typeface="Times New Roman" panose="02020603050405020304" pitchFamily="18" charset="0"/>
              </a:rPr>
              <a:t>Prometea, con ngựa nhân bản đầu tiên trên thế giới. </a:t>
            </a:r>
          </a:p>
        </p:txBody>
      </p:sp>
    </p:spTree>
    <p:extLst>
      <p:ext uri="{BB962C8B-B14F-4D97-AF65-F5344CB8AC3E}">
        <p14:creationId xmlns:p14="http://schemas.microsoft.com/office/powerpoint/2010/main" val="401010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116"/>
          <p:cNvGrpSpPr>
            <a:grpSpLocks/>
          </p:cNvGrpSpPr>
          <p:nvPr/>
        </p:nvGrpSpPr>
        <p:grpSpPr bwMode="auto">
          <a:xfrm>
            <a:off x="1576389" y="906464"/>
            <a:ext cx="9005887" cy="5070475"/>
            <a:chOff x="69756" y="66114"/>
            <a:chExt cx="12008644" cy="6760811"/>
          </a:xfrm>
        </p:grpSpPr>
        <p:sp>
          <p:nvSpPr>
            <p:cNvPr id="4" name="Rectangle 3"/>
            <p:cNvSpPr/>
            <p:nvPr/>
          </p:nvSpPr>
          <p:spPr>
            <a:xfrm>
              <a:off x="1295386" y="2261154"/>
              <a:ext cx="730299" cy="12340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endPara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Straight Arrow Connector 5"/>
            <p:cNvCxnSpPr>
              <a:stCxn id="4" idx="3"/>
              <a:endCxn id="7" idx="1"/>
            </p:cNvCxnSpPr>
            <p:nvPr/>
          </p:nvCxnSpPr>
          <p:spPr>
            <a:xfrm flipV="1">
              <a:off x="2025685" y="1376364"/>
              <a:ext cx="275185" cy="150075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2300870" y="1067323"/>
              <a:ext cx="2085054" cy="6180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KỲ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300870" y="3960883"/>
              <a:ext cx="1276434" cy="5905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endPara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Arrow Connector 10"/>
            <p:cNvCxnSpPr>
              <a:stCxn id="4" idx="3"/>
              <a:endCxn id="9" idx="1"/>
            </p:cNvCxnSpPr>
            <p:nvPr/>
          </p:nvCxnSpPr>
          <p:spPr>
            <a:xfrm>
              <a:off x="2025685" y="2877121"/>
              <a:ext cx="275185" cy="137798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4821986" y="542376"/>
              <a:ext cx="5300484" cy="52494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PHA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G1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trưởng</a:t>
              </a:r>
              <a:endPara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807169" y="1147758"/>
              <a:ext cx="5315301" cy="5228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PHA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S: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đôi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ADN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NST</a:t>
              </a:r>
              <a:endPara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821986" y="1746791"/>
              <a:ext cx="5300484" cy="52494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PHA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G2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bào</a:t>
              </a:r>
              <a:endPara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882124" y="3158645"/>
              <a:ext cx="1585489" cy="52494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endPara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028185" y="5783380"/>
              <a:ext cx="1587605" cy="91019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BÀO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endPara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1" name="Straight Arrow Connector 30"/>
            <p:cNvCxnSpPr>
              <a:stCxn id="7" idx="3"/>
              <a:endCxn id="17" idx="1"/>
            </p:cNvCxnSpPr>
            <p:nvPr/>
          </p:nvCxnSpPr>
          <p:spPr>
            <a:xfrm flipV="1">
              <a:off x="4385924" y="804849"/>
              <a:ext cx="436062" cy="5715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7" idx="3"/>
              <a:endCxn id="18" idx="1"/>
            </p:cNvCxnSpPr>
            <p:nvPr/>
          </p:nvCxnSpPr>
          <p:spPr>
            <a:xfrm>
              <a:off x="4385924" y="1376364"/>
              <a:ext cx="421245" cy="3386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7" idx="3"/>
              <a:endCxn id="19" idx="1"/>
            </p:cNvCxnSpPr>
            <p:nvPr/>
          </p:nvCxnSpPr>
          <p:spPr>
            <a:xfrm>
              <a:off x="4385924" y="1376364"/>
              <a:ext cx="436062" cy="6329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9" idx="3"/>
              <a:endCxn id="20" idx="1"/>
            </p:cNvCxnSpPr>
            <p:nvPr/>
          </p:nvCxnSpPr>
          <p:spPr>
            <a:xfrm flipV="1">
              <a:off x="3577304" y="3421118"/>
              <a:ext cx="304820" cy="8339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9" idx="3"/>
              <a:endCxn id="21" idx="1"/>
            </p:cNvCxnSpPr>
            <p:nvPr/>
          </p:nvCxnSpPr>
          <p:spPr>
            <a:xfrm>
              <a:off x="3577304" y="4255107"/>
              <a:ext cx="450881" cy="19833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5797835" y="2343707"/>
              <a:ext cx="6280565" cy="82552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KÌ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-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NST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dần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xoắn</a:t>
              </a:r>
              <a:endPara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676275" lvl="1">
                <a:buFontTx/>
                <a:buChar char="-"/>
                <a:defRPr/>
              </a:pP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Màng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dần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endPara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676275" lvl="1">
                <a:buFontTx/>
                <a:buChar char="-"/>
                <a:defRPr/>
              </a:pP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Thoi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bào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dần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797835" y="3256014"/>
              <a:ext cx="6280565" cy="83822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KÌ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-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NST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kép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xoắn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cực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MPXĐ</a:t>
              </a:r>
              <a:endPara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defRPr/>
              </a:pP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  -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Thoi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bào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đính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phía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NST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tạị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935427" y="4174671"/>
              <a:ext cx="6142973" cy="6096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KÌ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NS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tách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di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thoi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bào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cực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TB.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935427" y="4873190"/>
              <a:ext cx="6142973" cy="91019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KÌ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CUỐI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-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NST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dần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dãn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xoắn</a:t>
              </a:r>
              <a:endPara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defRPr/>
              </a:pP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-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Màng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dần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endPara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defRPr/>
              </a:pP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-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Thoi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bào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dần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cxnSp>
          <p:nvCxnSpPr>
            <p:cNvPr id="55" name="Straight Arrow Connector 54"/>
            <p:cNvCxnSpPr>
              <a:stCxn id="20" idx="3"/>
              <a:endCxn id="50" idx="1"/>
            </p:cNvCxnSpPr>
            <p:nvPr/>
          </p:nvCxnSpPr>
          <p:spPr>
            <a:xfrm flipV="1">
              <a:off x="5467613" y="2756467"/>
              <a:ext cx="330222" cy="66465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20" idx="3"/>
              <a:endCxn id="51" idx="1"/>
            </p:cNvCxnSpPr>
            <p:nvPr/>
          </p:nvCxnSpPr>
          <p:spPr>
            <a:xfrm>
              <a:off x="5467613" y="3421118"/>
              <a:ext cx="330222" cy="25400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20" idx="3"/>
              <a:endCxn id="52" idx="1"/>
            </p:cNvCxnSpPr>
            <p:nvPr/>
          </p:nvCxnSpPr>
          <p:spPr>
            <a:xfrm>
              <a:off x="5467613" y="3421118"/>
              <a:ext cx="467814" cy="105836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20" idx="3"/>
              <a:endCxn id="53" idx="1"/>
            </p:cNvCxnSpPr>
            <p:nvPr/>
          </p:nvCxnSpPr>
          <p:spPr>
            <a:xfrm>
              <a:off x="5467613" y="3421118"/>
              <a:ext cx="467814" cy="190716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1458381" y="66114"/>
              <a:ext cx="6233995" cy="429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KHÁI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NIỆM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khoảng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bào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09975" y="1577454"/>
              <a:ext cx="905993" cy="14245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KỲ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BÀO</a:t>
              </a:r>
              <a:endPara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9" name="Straight Arrow Connector 68"/>
            <p:cNvCxnSpPr>
              <a:stCxn id="65" idx="3"/>
              <a:endCxn id="64" idx="1"/>
            </p:cNvCxnSpPr>
            <p:nvPr/>
          </p:nvCxnSpPr>
          <p:spPr>
            <a:xfrm flipV="1">
              <a:off x="1015968" y="282020"/>
              <a:ext cx="442413" cy="20087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65" idx="3"/>
              <a:endCxn id="4" idx="1"/>
            </p:cNvCxnSpPr>
            <p:nvPr/>
          </p:nvCxnSpPr>
          <p:spPr>
            <a:xfrm>
              <a:off x="1015968" y="2290788"/>
              <a:ext cx="279418" cy="5863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5935427" y="6361246"/>
              <a:ext cx="6142973" cy="429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TB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vách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bào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ngay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MPXĐ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935427" y="5899801"/>
              <a:ext cx="6142973" cy="429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TB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eo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thắt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MPXĐ</a:t>
              </a:r>
              <a:endPara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8" name="Straight Arrow Connector 87"/>
            <p:cNvCxnSpPr>
              <a:stCxn id="21" idx="3"/>
              <a:endCxn id="40" idx="1"/>
            </p:cNvCxnSpPr>
            <p:nvPr/>
          </p:nvCxnSpPr>
          <p:spPr>
            <a:xfrm flipV="1">
              <a:off x="5615790" y="6115706"/>
              <a:ext cx="319637" cy="1227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21" idx="3"/>
              <a:endCxn id="38" idx="1"/>
            </p:cNvCxnSpPr>
            <p:nvPr/>
          </p:nvCxnSpPr>
          <p:spPr>
            <a:xfrm>
              <a:off x="5615790" y="6238476"/>
              <a:ext cx="319637" cy="3365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9" idx="2"/>
              <a:endCxn id="95" idx="0"/>
            </p:cNvCxnSpPr>
            <p:nvPr/>
          </p:nvCxnSpPr>
          <p:spPr>
            <a:xfrm flipH="1">
              <a:off x="1943129" y="4551448"/>
              <a:ext cx="994899" cy="1947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94"/>
            <p:cNvSpPr/>
            <p:nvPr/>
          </p:nvSpPr>
          <p:spPr>
            <a:xfrm>
              <a:off x="1151444" y="4746186"/>
              <a:ext cx="1585489" cy="5397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Ý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endPara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308087" y="5592875"/>
              <a:ext cx="2525351" cy="12340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SV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bào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ST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PT.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Tái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thương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SV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SSSD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SS.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9756" y="5592875"/>
              <a:ext cx="1185412" cy="12340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SV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bào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cxnSp>
          <p:nvCxnSpPr>
            <p:cNvPr id="100" name="Straight Arrow Connector 99"/>
            <p:cNvCxnSpPr>
              <a:stCxn id="95" idx="2"/>
              <a:endCxn id="98" idx="0"/>
            </p:cNvCxnSpPr>
            <p:nvPr/>
          </p:nvCxnSpPr>
          <p:spPr>
            <a:xfrm flipH="1">
              <a:off x="662462" y="5285951"/>
              <a:ext cx="1280667" cy="3069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95" idx="2"/>
              <a:endCxn id="97" idx="0"/>
            </p:cNvCxnSpPr>
            <p:nvPr/>
          </p:nvCxnSpPr>
          <p:spPr>
            <a:xfrm>
              <a:off x="1943129" y="5285951"/>
              <a:ext cx="626575" cy="3069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250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2"/>
          <p:cNvSpPr>
            <a:spLocks noChangeArrowheads="1" noChangeShapeType="1" noTextEdit="1"/>
          </p:cNvSpPr>
          <p:nvPr/>
        </p:nvSpPr>
        <p:spPr bwMode="auto">
          <a:xfrm>
            <a:off x="2667000" y="304800"/>
            <a:ext cx="68580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TRÒ CHƠI Ô CHỮ</a:t>
            </a:r>
            <a:endParaRPr lang="en-US" sz="36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352130" y="1295401"/>
          <a:ext cx="8229606" cy="39928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1886"/>
                <a:gridCol w="391886"/>
                <a:gridCol w="391886"/>
                <a:gridCol w="391886"/>
                <a:gridCol w="391886"/>
                <a:gridCol w="391886"/>
                <a:gridCol w="391886"/>
                <a:gridCol w="391886"/>
                <a:gridCol w="391886"/>
                <a:gridCol w="391886"/>
                <a:gridCol w="391886"/>
                <a:gridCol w="391886"/>
                <a:gridCol w="391886"/>
                <a:gridCol w="391886"/>
                <a:gridCol w="391886"/>
                <a:gridCol w="391886"/>
                <a:gridCol w="391886"/>
                <a:gridCol w="391886"/>
                <a:gridCol w="391886"/>
                <a:gridCol w="391886"/>
                <a:gridCol w="391886"/>
              </a:tblGrid>
              <a:tr h="570411">
                <a:tc rowSpan="3"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041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9"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4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9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411">
                <a:tc gridSpan="7"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411"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9"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411">
                <a:tc gridSpan="8"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7"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0411">
                <a:tc gridSpan="5"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Oval 114"/>
          <p:cNvSpPr>
            <a:spLocks noChangeArrowheads="1"/>
          </p:cNvSpPr>
          <p:nvPr/>
        </p:nvSpPr>
        <p:spPr bwMode="auto">
          <a:xfrm>
            <a:off x="1557338" y="942975"/>
            <a:ext cx="614362" cy="609600"/>
          </a:xfrm>
          <a:prstGeom prst="ellipse">
            <a:avLst/>
          </a:prstGeom>
          <a:solidFill>
            <a:srgbClr val="FDA1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Arial" panose="020B0604020202020204" pitchFamily="34" charset="0"/>
              </a:rPr>
              <a:t>?1</a:t>
            </a:r>
          </a:p>
        </p:txBody>
      </p:sp>
      <p:sp>
        <p:nvSpPr>
          <p:cNvPr id="7" name="Text Box 112"/>
          <p:cNvSpPr txBox="1">
            <a:spLocks noChangeArrowheads="1"/>
          </p:cNvSpPr>
          <p:nvPr/>
        </p:nvSpPr>
        <p:spPr bwMode="auto">
          <a:xfrm>
            <a:off x="3267075" y="5486400"/>
            <a:ext cx="62484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Có 12 chữ cái. Đây là quá trình phân chia diễn ra gồm 4 kì.</a:t>
            </a:r>
          </a:p>
        </p:txBody>
      </p:sp>
      <p:sp>
        <p:nvSpPr>
          <p:cNvPr id="8" name="Text Box 123"/>
          <p:cNvSpPr txBox="1">
            <a:spLocks noChangeArrowheads="1"/>
          </p:cNvSpPr>
          <p:nvPr/>
        </p:nvSpPr>
        <p:spPr bwMode="auto">
          <a:xfrm>
            <a:off x="5715000" y="1333500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chemeClr val="tx2"/>
                </a:solidFill>
                <a:latin typeface="Arial" panose="020B0604020202020204" pitchFamily="34" charset="0"/>
              </a:rPr>
              <a:t>  P  H  Â  N  C  H   I   A  N  H  Â  N</a:t>
            </a:r>
          </a:p>
        </p:txBody>
      </p:sp>
      <p:sp>
        <p:nvSpPr>
          <p:cNvPr id="9" name="Oval 115"/>
          <p:cNvSpPr>
            <a:spLocks noChangeArrowheads="1"/>
          </p:cNvSpPr>
          <p:nvPr/>
        </p:nvSpPr>
        <p:spPr bwMode="auto">
          <a:xfrm>
            <a:off x="1503362" y="1571626"/>
            <a:ext cx="669926" cy="561975"/>
          </a:xfrm>
          <a:prstGeom prst="ellipse">
            <a:avLst/>
          </a:prstGeom>
          <a:solidFill>
            <a:srgbClr val="FDA1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Arial" panose="020B0604020202020204" pitchFamily="34" charset="0"/>
              </a:rPr>
              <a:t>?2</a:t>
            </a:r>
          </a:p>
        </p:txBody>
      </p:sp>
      <p:sp>
        <p:nvSpPr>
          <p:cNvPr id="10" name="Text Box 132"/>
          <p:cNvSpPr txBox="1">
            <a:spLocks noChangeArrowheads="1"/>
          </p:cNvSpPr>
          <p:nvPr/>
        </p:nvSpPr>
        <p:spPr bwMode="auto">
          <a:xfrm>
            <a:off x="3260725" y="5487989"/>
            <a:ext cx="67056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Có 8 chữ cái. Nguyên phân là hình thức  diễn ra phổ biến ở nhóm sinh vật nào?</a:t>
            </a:r>
          </a:p>
        </p:txBody>
      </p:sp>
      <p:sp>
        <p:nvSpPr>
          <p:cNvPr id="11" name="Text Box 124"/>
          <p:cNvSpPr txBox="1">
            <a:spLocks noChangeArrowheads="1"/>
          </p:cNvSpPr>
          <p:nvPr/>
        </p:nvSpPr>
        <p:spPr bwMode="auto">
          <a:xfrm>
            <a:off x="3914776" y="1905000"/>
            <a:ext cx="4238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chemeClr val="tx2"/>
                </a:solidFill>
                <a:latin typeface="Arial" panose="020B0604020202020204" pitchFamily="34" charset="0"/>
              </a:rPr>
              <a:t>N  H  Â  N  T   H Ự  C</a:t>
            </a: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3070225" y="5486400"/>
            <a:ext cx="64262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Có 5 chữ cái. Thoi phân bào xuất hiện, màng nhân và nhân con biến mất vào </a:t>
            </a:r>
          </a:p>
        </p:txBody>
      </p:sp>
      <p:sp>
        <p:nvSpPr>
          <p:cNvPr id="13" name="Text Box 125"/>
          <p:cNvSpPr txBox="1">
            <a:spLocks noChangeArrowheads="1"/>
          </p:cNvSpPr>
          <p:nvPr/>
        </p:nvSpPr>
        <p:spPr bwMode="auto">
          <a:xfrm>
            <a:off x="4572000" y="2436813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chemeClr val="tx2"/>
                </a:solidFill>
                <a:latin typeface="Arial" panose="020B0604020202020204" pitchFamily="34" charset="0"/>
              </a:rPr>
              <a:t> K   Ì   Đ   Ầ U</a:t>
            </a:r>
          </a:p>
        </p:txBody>
      </p:sp>
      <p:sp>
        <p:nvSpPr>
          <p:cNvPr id="14" name="Text Box 135"/>
          <p:cNvSpPr txBox="1">
            <a:spLocks noChangeArrowheads="1"/>
          </p:cNvSpPr>
          <p:nvPr/>
        </p:nvSpPr>
        <p:spPr bwMode="auto">
          <a:xfrm>
            <a:off x="3429000" y="5486400"/>
            <a:ext cx="58674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chemeClr val="tx2"/>
                </a:solidFill>
                <a:latin typeface="Arial" panose="020B0604020202020204" pitchFamily="34" charset="0"/>
              </a:rPr>
              <a:t>4. Có 6 chữ cái. Với cơ thể đa bào nguyên phân có ý nghĩa giúp cơ thể</a:t>
            </a:r>
          </a:p>
        </p:txBody>
      </p:sp>
      <p:sp>
        <p:nvSpPr>
          <p:cNvPr id="15" name="Text Box 127"/>
          <p:cNvSpPr txBox="1">
            <a:spLocks noChangeArrowheads="1"/>
          </p:cNvSpPr>
          <p:nvPr/>
        </p:nvSpPr>
        <p:spPr bwMode="auto">
          <a:xfrm>
            <a:off x="4724400" y="298450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chemeClr val="tx2"/>
                </a:solidFill>
                <a:latin typeface="Arial" panose="020B0604020202020204" pitchFamily="34" charset="0"/>
              </a:rPr>
              <a:t>    L   Ớ  N  L  Ê  N</a:t>
            </a:r>
          </a:p>
        </p:txBody>
      </p:sp>
      <p:sp>
        <p:nvSpPr>
          <p:cNvPr id="16" name="Text Box 136"/>
          <p:cNvSpPr txBox="1">
            <a:spLocks noChangeArrowheads="1"/>
          </p:cNvSpPr>
          <p:nvPr/>
        </p:nvSpPr>
        <p:spPr bwMode="auto">
          <a:xfrm>
            <a:off x="2657476" y="5316539"/>
            <a:ext cx="6638925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5.Có 11 chữ cái. Bộ phận giúp nhiễm sắc thể di chuyển về các cực của tế bào</a:t>
            </a:r>
          </a:p>
        </p:txBody>
      </p:sp>
      <p:sp>
        <p:nvSpPr>
          <p:cNvPr id="22" name="Oval 116"/>
          <p:cNvSpPr>
            <a:spLocks noChangeArrowheads="1"/>
          </p:cNvSpPr>
          <p:nvPr/>
        </p:nvSpPr>
        <p:spPr bwMode="auto">
          <a:xfrm>
            <a:off x="1558926" y="2165351"/>
            <a:ext cx="614363" cy="614363"/>
          </a:xfrm>
          <a:prstGeom prst="ellipse">
            <a:avLst/>
          </a:prstGeom>
          <a:solidFill>
            <a:srgbClr val="FDA1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Arial" panose="020B0604020202020204" pitchFamily="34" charset="0"/>
              </a:rPr>
              <a:t>?3</a:t>
            </a:r>
          </a:p>
        </p:txBody>
      </p:sp>
      <p:sp>
        <p:nvSpPr>
          <p:cNvPr id="23" name="Oval 117"/>
          <p:cNvSpPr>
            <a:spLocks noChangeArrowheads="1"/>
          </p:cNvSpPr>
          <p:nvPr/>
        </p:nvSpPr>
        <p:spPr bwMode="auto">
          <a:xfrm>
            <a:off x="1524000" y="2787651"/>
            <a:ext cx="647700" cy="644525"/>
          </a:xfrm>
          <a:prstGeom prst="ellipse">
            <a:avLst/>
          </a:prstGeom>
          <a:solidFill>
            <a:srgbClr val="FDA1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Arial" panose="020B0604020202020204" pitchFamily="34" charset="0"/>
              </a:rPr>
              <a:t>?4</a:t>
            </a:r>
          </a:p>
        </p:txBody>
      </p:sp>
      <p:sp>
        <p:nvSpPr>
          <p:cNvPr id="24" name="Oval 118"/>
          <p:cNvSpPr>
            <a:spLocks noChangeArrowheads="1"/>
          </p:cNvSpPr>
          <p:nvPr/>
        </p:nvSpPr>
        <p:spPr bwMode="auto">
          <a:xfrm>
            <a:off x="1557338" y="3432175"/>
            <a:ext cx="615950" cy="609600"/>
          </a:xfrm>
          <a:prstGeom prst="ellipse">
            <a:avLst/>
          </a:prstGeom>
          <a:solidFill>
            <a:srgbClr val="FDA1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Arial" panose="020B0604020202020204" pitchFamily="34" charset="0"/>
              </a:rPr>
              <a:t>?5</a:t>
            </a:r>
          </a:p>
        </p:txBody>
      </p:sp>
      <p:sp>
        <p:nvSpPr>
          <p:cNvPr id="25" name="Oval 119"/>
          <p:cNvSpPr>
            <a:spLocks noChangeArrowheads="1"/>
          </p:cNvSpPr>
          <p:nvPr/>
        </p:nvSpPr>
        <p:spPr bwMode="auto">
          <a:xfrm>
            <a:off x="1524000" y="4051301"/>
            <a:ext cx="647700" cy="631825"/>
          </a:xfrm>
          <a:prstGeom prst="ellipse">
            <a:avLst/>
          </a:prstGeom>
          <a:solidFill>
            <a:srgbClr val="FDA1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Arial" panose="020B0604020202020204" pitchFamily="34" charset="0"/>
              </a:rPr>
              <a:t>?6</a:t>
            </a:r>
          </a:p>
        </p:txBody>
      </p:sp>
      <p:sp>
        <p:nvSpPr>
          <p:cNvPr id="26" name="Oval 120"/>
          <p:cNvSpPr>
            <a:spLocks noChangeArrowheads="1"/>
          </p:cNvSpPr>
          <p:nvPr/>
        </p:nvSpPr>
        <p:spPr bwMode="auto">
          <a:xfrm>
            <a:off x="1557338" y="4694239"/>
            <a:ext cx="563562" cy="630237"/>
          </a:xfrm>
          <a:prstGeom prst="ellipse">
            <a:avLst/>
          </a:prstGeom>
          <a:solidFill>
            <a:srgbClr val="FDA1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Arial" panose="020B0604020202020204" pitchFamily="34" charset="0"/>
              </a:rPr>
              <a:t>?7</a:t>
            </a:r>
          </a:p>
        </p:txBody>
      </p:sp>
      <p:sp>
        <p:nvSpPr>
          <p:cNvPr id="27" name="Text Box 137"/>
          <p:cNvSpPr txBox="1">
            <a:spLocks noChangeArrowheads="1"/>
          </p:cNvSpPr>
          <p:nvPr/>
        </p:nvSpPr>
        <p:spPr bwMode="auto">
          <a:xfrm>
            <a:off x="2965450" y="5324475"/>
            <a:ext cx="63309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Có 3 chữ cái .Một tế bào mẹ qua một lần nguyên phân sẽ tạo ra bao nhiêu tế bào con?</a:t>
            </a:r>
          </a:p>
        </p:txBody>
      </p:sp>
      <p:sp>
        <p:nvSpPr>
          <p:cNvPr id="28" name="Text Box 128"/>
          <p:cNvSpPr txBox="1">
            <a:spLocks noChangeArrowheads="1"/>
          </p:cNvSpPr>
          <p:nvPr/>
        </p:nvSpPr>
        <p:spPr bwMode="auto">
          <a:xfrm>
            <a:off x="2286000" y="3654426"/>
            <a:ext cx="7239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chemeClr val="tx2"/>
                </a:solidFill>
                <a:latin typeface="Arial" panose="020B0604020202020204" pitchFamily="34" charset="0"/>
              </a:rPr>
              <a:t>     T   H  O   I   P  H  Â  N  B  À  O</a:t>
            </a:r>
          </a:p>
        </p:txBody>
      </p:sp>
      <p:sp>
        <p:nvSpPr>
          <p:cNvPr id="29" name="Text Box 130"/>
          <p:cNvSpPr txBox="1">
            <a:spLocks noChangeArrowheads="1"/>
          </p:cNvSpPr>
          <p:nvPr/>
        </p:nvSpPr>
        <p:spPr bwMode="auto">
          <a:xfrm>
            <a:off x="5165725" y="422592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>
                <a:solidFill>
                  <a:schemeClr val="tx2"/>
                </a:solidFill>
                <a:latin typeface="Arial" panose="020B0604020202020204" pitchFamily="34" charset="0"/>
              </a:rPr>
              <a:t>  H   A   I</a:t>
            </a:r>
          </a:p>
        </p:txBody>
      </p:sp>
      <p:sp>
        <p:nvSpPr>
          <p:cNvPr id="30" name="Text Box 139"/>
          <p:cNvSpPr txBox="1">
            <a:spLocks noChangeArrowheads="1"/>
          </p:cNvSpPr>
          <p:nvPr/>
        </p:nvSpPr>
        <p:spPr bwMode="auto">
          <a:xfrm>
            <a:off x="3351214" y="5380039"/>
            <a:ext cx="6078537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Có 7 chữ cái. Đây là hoạt đông của NST trong kì cuối.</a:t>
            </a:r>
          </a:p>
        </p:txBody>
      </p:sp>
      <p:sp>
        <p:nvSpPr>
          <p:cNvPr id="31" name="Text Box 131"/>
          <p:cNvSpPr txBox="1">
            <a:spLocks noChangeArrowheads="1"/>
          </p:cNvSpPr>
          <p:nvPr/>
        </p:nvSpPr>
        <p:spPr bwMode="auto">
          <a:xfrm>
            <a:off x="4191001" y="4800601"/>
            <a:ext cx="3648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>
                <a:solidFill>
                  <a:schemeClr val="tx2"/>
                </a:solidFill>
                <a:latin typeface="Arial" panose="020B0604020202020204" pitchFamily="34" charset="0"/>
              </a:rPr>
              <a:t>D  Ã   N  X  O  Ắ  N</a:t>
            </a:r>
            <a:endParaRPr lang="en-US" altLang="vi-VN" sz="24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2" name="Group 177"/>
          <p:cNvGraphicFramePr>
            <a:graphicFrameLocks noGrp="1"/>
          </p:cNvGraphicFramePr>
          <p:nvPr/>
        </p:nvGraphicFramePr>
        <p:xfrm>
          <a:off x="2933700" y="5541964"/>
          <a:ext cx="5943600" cy="630237"/>
        </p:xfrm>
        <a:graphic>
          <a:graphicData uri="http://schemas.openxmlformats.org/drawingml/2006/table">
            <a:tbl>
              <a:tblPr/>
              <a:tblGrid>
                <a:gridCol w="849313"/>
                <a:gridCol w="849312"/>
                <a:gridCol w="849313"/>
                <a:gridCol w="847725"/>
                <a:gridCol w="795337"/>
                <a:gridCol w="903288"/>
                <a:gridCol w="849312"/>
              </a:tblGrid>
              <a:tr h="6302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Â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A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309813" y="1190625"/>
          <a:ext cx="565150" cy="40719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5150"/>
              </a:tblGrid>
              <a:tr h="58170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90" marR="91590" marT="45729" marB="4572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170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90" marR="91590" marT="45729" marB="4572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170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90" marR="91590" marT="45729" marB="4572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170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90" marR="91590" marT="45729" marB="4572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170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90" marR="91590" marT="45729" marB="4572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170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90" marR="91590" marT="45729" marB="4572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170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90" marR="91590" marT="45729" marB="4572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2033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8" grpId="0"/>
      <p:bldP spid="9" grpId="0" animBg="1"/>
      <p:bldP spid="10" grpId="0"/>
      <p:bldP spid="10" grpId="1"/>
      <p:bldP spid="11" grpId="0"/>
      <p:bldP spid="12" grpId="0"/>
      <p:bldP spid="12" grpId="1"/>
      <p:bldP spid="13" grpId="0"/>
      <p:bldP spid="14" grpId="0"/>
      <p:bldP spid="14" grpId="1"/>
      <p:bldP spid="15" grpId="0"/>
      <p:bldP spid="16" grpId="0"/>
      <p:bldP spid="16" grpId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7" grpId="1"/>
      <p:bldP spid="28" grpId="0"/>
      <p:bldP spid="29" grpId="0"/>
      <p:bldP spid="30" grpId="0"/>
      <p:bldP spid="30" grpId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81175" y="622300"/>
            <a:ext cx="9144000" cy="52959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1. Khái niệm 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7315200" y="6172201"/>
            <a:ext cx="2667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sz="4800">
              <a:latin typeface="Arial" panose="020B0604020202020204" pitchFamily="34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858000" y="6096001"/>
            <a:ext cx="1981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sz="4800">
              <a:latin typeface="Arial" panose="020B0604020202020204" pitchFamily="34" charset="0"/>
            </a:endParaRPr>
          </a:p>
        </p:txBody>
      </p:sp>
      <p:pic>
        <p:nvPicPr>
          <p:cNvPr id="155655" name="Picture 7" descr="H1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5486400" cy="48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1790700" y="30163"/>
            <a:ext cx="861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0D0C0B"/>
                </a:solidFill>
                <a:latin typeface="Times New Roman" panose="02020603050405020304" pitchFamily="18" charset="0"/>
              </a:rPr>
              <a:t>I. CHU KÌ TẾ BÀO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43200" y="6088064"/>
            <a:ext cx="7391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>
                <a:latin typeface="Times New Roman" panose="02020603050405020304" pitchFamily="18" charset="0"/>
              </a:rPr>
              <a:t>Thế nào là chu kì tế bào?</a:t>
            </a:r>
          </a:p>
        </p:txBody>
      </p:sp>
      <p:pic>
        <p:nvPicPr>
          <p:cNvPr id="8" name="Picture 4" descr="QUANIM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15000"/>
            <a:ext cx="106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367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 build="p" autoUpdateAnimBg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838200"/>
            <a:ext cx="9144000" cy="24384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1. Khái niệm 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7315200" y="6172201"/>
            <a:ext cx="2667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sz="4800">
              <a:latin typeface="Arial" panose="020B0604020202020204" pitchFamily="34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858000" y="6096001"/>
            <a:ext cx="1981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sz="4800">
              <a:latin typeface="Arial" panose="020B0604020202020204" pitchFamily="34" charset="0"/>
            </a:endParaRPr>
          </a:p>
        </p:txBody>
      </p:sp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1524000" y="0"/>
            <a:ext cx="861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0D0C0B"/>
                </a:solidFill>
                <a:latin typeface="Times New Roman" panose="02020603050405020304" pitchFamily="18" charset="0"/>
              </a:rPr>
              <a:t>I.CHU KÌ TẾ BÀO</a:t>
            </a: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2057400" y="1665289"/>
            <a:ext cx="8305800" cy="1385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sz="2800">
                <a:latin typeface="Times New Roman" panose="02020603050405020304" pitchFamily="18" charset="0"/>
              </a:rPr>
              <a:t>-Là một chuỗi các sự kiện có trật tự từ khi </a:t>
            </a:r>
            <a:r>
              <a:rPr lang="en-US" sz="2800" i="1">
                <a:latin typeface="Times New Roman" panose="02020603050405020304" pitchFamily="18" charset="0"/>
              </a:rPr>
              <a:t>1 tế bào phân chia tạo thành 2 tế bào con, cho đến khi các tế bào con này tiếp tục phân chia.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828800" y="3200401"/>
            <a:ext cx="883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Chu kì tế bào là khoảng thời gian giữa 2 lần phân bào liên tiếp. 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1828800" y="5029201"/>
            <a:ext cx="883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400">
                <a:latin typeface="Times New Roman" panose="02020603050405020304" pitchFamily="18" charset="0"/>
              </a:rPr>
              <a:t>V</a:t>
            </a:r>
            <a:r>
              <a:rPr lang="en-GB" sz="2400">
                <a:latin typeface="Times New Roman" panose="02020603050405020304" pitchFamily="18" charset="0"/>
              </a:rPr>
              <a:t>í dụ: - Chu kì của tế bào ở giai đoạn sớm của phôi chỉ 15 – 20 phút.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>
                <a:latin typeface="Times New Roman" panose="02020603050405020304" pitchFamily="18" charset="0"/>
              </a:rPr>
              <a:t>	- T</a:t>
            </a:r>
            <a:r>
              <a:rPr lang="en-GB" sz="2400">
                <a:latin typeface="Times New Roman" panose="02020603050405020304" pitchFamily="18" charset="0"/>
              </a:rPr>
              <a:t>ế bào thần kinh ở người trưởng thành thì không phân chia.</a:t>
            </a:r>
          </a:p>
        </p:txBody>
      </p:sp>
      <p:pic>
        <p:nvPicPr>
          <p:cNvPr id="11273" name="Picture 15" descr="AG00218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447800"/>
            <a:ext cx="68897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7007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1524000" y="0"/>
            <a:ext cx="861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>
                <a:latin typeface="Times New Roman" panose="02020603050405020304" pitchFamily="18" charset="0"/>
              </a:rPr>
              <a:t>I. CHU KÌ TẾ BÀO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24000" y="381000"/>
            <a:ext cx="5410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742950" indent="-74295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defRPr/>
            </a:pP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AutoNum type="arabicPeriod"/>
              <a:defRPr/>
            </a:pP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AutoNum type="arabicPeriod"/>
              <a:defRPr/>
            </a:pP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AutoNum type="arabicPeriod"/>
              <a:defRPr/>
            </a:pP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AutoNum type="arabicPeriod"/>
              <a:defRPr/>
            </a:pP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0" indent="0" eaLnBrk="1" hangingPunct="1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Kì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gian</a:t>
            </a:r>
            <a:endParaRPr lang="en-US" sz="28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76400" y="914400"/>
            <a:ext cx="8382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- Chu kì tế bào là khoảng thời gian giữa 2 lần phân bào liên tiếp.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Chu kì tế bào gồm 2 giai đoạn: Kì trung gian , quá trình nguyên phân.</a:t>
            </a:r>
          </a:p>
        </p:txBody>
      </p:sp>
      <p:sp>
        <p:nvSpPr>
          <p:cNvPr id="12293" name="Rectangle 2"/>
          <p:cNvSpPr txBox="1">
            <a:spLocks noChangeArrowheads="1"/>
          </p:cNvSpPr>
          <p:nvPr/>
        </p:nvSpPr>
        <p:spPr bwMode="auto">
          <a:xfrm>
            <a:off x="1524000" y="533400"/>
            <a:ext cx="556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742950" indent="-7429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Khái niệm </a:t>
            </a:r>
          </a:p>
        </p:txBody>
      </p:sp>
    </p:spTree>
    <p:extLst>
      <p:ext uri="{BB962C8B-B14F-4D97-AF65-F5344CB8AC3E}">
        <p14:creationId xmlns:p14="http://schemas.microsoft.com/office/powerpoint/2010/main" val="369571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1524000" y="0"/>
            <a:ext cx="861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>
                <a:latin typeface="Times New Roman" panose="02020603050405020304" pitchFamily="18" charset="0"/>
              </a:rPr>
              <a:t>I. CHU KÌ TẾ BÀO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24000" y="381000"/>
            <a:ext cx="5410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Kì trung gian</a:t>
            </a:r>
          </a:p>
        </p:txBody>
      </p:sp>
      <p:sp>
        <p:nvSpPr>
          <p:cNvPr id="7172" name="Rectangle 21"/>
          <p:cNvSpPr>
            <a:spLocks noChangeArrowheads="1"/>
          </p:cNvSpPr>
          <p:nvPr/>
        </p:nvSpPr>
        <p:spPr bwMode="auto">
          <a:xfrm>
            <a:off x="2286000" y="1295400"/>
            <a:ext cx="8001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 thời gian dài nhất, là thời kì diễn ra các quá trình chuyển hoá vật chất....đặc biệt là quá trình nhân đôi của ADN. </a:t>
            </a:r>
            <a:endParaRPr lang="en-US" sz="28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17" name="Picture 7" descr="H1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43200"/>
            <a:ext cx="5486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8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05000" y="3200401"/>
          <a:ext cx="7620000" cy="2073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6019800"/>
              </a:tblGrid>
              <a:tr h="518319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pha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Diễn biến</a:t>
                      </a:r>
                      <a:r>
                        <a:rPr lang="en-US" sz="28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cơ bản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G1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G2 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" name="Picture 4" descr="QUANIM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06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6" name="TextBox 3"/>
          <p:cNvSpPr txBox="1">
            <a:spLocks noChangeArrowheads="1"/>
          </p:cNvSpPr>
          <p:nvPr/>
        </p:nvSpPr>
        <p:spPr bwMode="auto">
          <a:xfrm>
            <a:off x="1524000" y="1981200"/>
            <a:ext cx="9144000" cy="954088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Thảo luận nhóm, nghiên cứu nội dung SGK: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Trình bày diễn biến cơ bản các pha của kì trung gian?</a:t>
            </a:r>
          </a:p>
        </p:txBody>
      </p:sp>
    </p:spTree>
    <p:extLst>
      <p:ext uri="{BB962C8B-B14F-4D97-AF65-F5344CB8AC3E}">
        <p14:creationId xmlns:p14="http://schemas.microsoft.com/office/powerpoint/2010/main" val="408585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524000" y="0"/>
            <a:ext cx="861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>
                <a:latin typeface="Times New Roman" panose="02020603050405020304" pitchFamily="18" charset="0"/>
              </a:rPr>
              <a:t>I.CHU KÌ TẾ BÀO</a:t>
            </a:r>
          </a:p>
        </p:txBody>
      </p:sp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1524000" y="381000"/>
            <a:ext cx="5410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Kì trung gian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86000" y="1044576"/>
            <a:ext cx="1543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hlink"/>
              </a:buClr>
              <a:buSzPct val="60000"/>
              <a:buFontTx/>
              <a:buNone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a.Pha G</a:t>
            </a:r>
            <a:r>
              <a:rPr lang="en-US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752600" y="1882776"/>
            <a:ext cx="86868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i="1" u="sng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Là thời kì sinh trưởng chủ yếu của tế bào.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Vào cuối pha G</a:t>
            </a:r>
            <a:r>
              <a:rPr lang="en-US" baseline="-250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1 điểm kiểm soát (R) nếu tế bào vượt qua được mới đi vào pha S và diễn ra quá trình nguyên phân.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86000" y="3810001"/>
            <a:ext cx="1365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hlink"/>
              </a:buClr>
              <a:buSzPct val="60000"/>
              <a:buFontTx/>
              <a:buNone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b.Pha S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81200" y="4305301"/>
            <a:ext cx="8229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i="1" u="sng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Nhân đôi ADN, NST</a:t>
            </a:r>
            <a:r>
              <a:rPr lang="en-US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752600" y="5721350"/>
            <a:ext cx="8991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sz="2800" i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Tổng hợp prôtêin histon, prôtêin của thoi phân bào 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(tubulin...). 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154239" y="5164139"/>
            <a:ext cx="1520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hlink"/>
              </a:buClr>
              <a:buSzPct val="60000"/>
              <a:buFontTx/>
              <a:buNone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c.Pha G</a:t>
            </a:r>
            <a:r>
              <a:rPr lang="en-US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7111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1620</Words>
  <Application>Microsoft Office PowerPoint</Application>
  <PresentationFormat>Widescreen</PresentationFormat>
  <Paragraphs>232</Paragraphs>
  <Slides>32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.VnArial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QUÁ TRÌNH NGUYÊN PHÂN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Kết quả của nguyên phân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Tho</dc:creator>
  <cp:lastModifiedBy>Thu Tho</cp:lastModifiedBy>
  <cp:revision>1</cp:revision>
  <dcterms:created xsi:type="dcterms:W3CDTF">2021-10-10T11:57:50Z</dcterms:created>
  <dcterms:modified xsi:type="dcterms:W3CDTF">2021-10-10T11:58:09Z</dcterms:modified>
</cp:coreProperties>
</file>