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71" r:id="rId13"/>
    <p:sldId id="272" r:id="rId14"/>
    <p:sldId id="273" r:id="rId15"/>
    <p:sldId id="274" r:id="rId16"/>
    <p:sldId id="266" r:id="rId17"/>
    <p:sldId id="267" r:id="rId18"/>
    <p:sldId id="2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66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4F21-ADF9-4386-A09C-9E245000C7DB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0842D-18D5-4AEF-AB78-E75E98187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64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4F21-ADF9-4386-A09C-9E245000C7DB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0842D-18D5-4AEF-AB78-E75E98187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073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4F21-ADF9-4386-A09C-9E245000C7DB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0842D-18D5-4AEF-AB78-E75E98187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830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120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4F21-ADF9-4386-A09C-9E245000C7DB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0842D-18D5-4AEF-AB78-E75E98187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79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4F21-ADF9-4386-A09C-9E245000C7DB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0842D-18D5-4AEF-AB78-E75E98187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202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4F21-ADF9-4386-A09C-9E245000C7DB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0842D-18D5-4AEF-AB78-E75E98187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36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4F21-ADF9-4386-A09C-9E245000C7DB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0842D-18D5-4AEF-AB78-E75E98187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631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4F21-ADF9-4386-A09C-9E245000C7DB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0842D-18D5-4AEF-AB78-E75E98187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351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4F21-ADF9-4386-A09C-9E245000C7DB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0842D-18D5-4AEF-AB78-E75E98187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07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4F21-ADF9-4386-A09C-9E245000C7DB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0842D-18D5-4AEF-AB78-E75E98187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845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4F21-ADF9-4386-A09C-9E245000C7DB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0842D-18D5-4AEF-AB78-E75E98187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96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84F21-ADF9-4386-A09C-9E245000C7DB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0842D-18D5-4AEF-AB78-E75E98187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11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397000"/>
            <a:ext cx="10464800" cy="4064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</a:t>
            </a:r>
            <a:r>
              <a:rPr lang="en-US" sz="6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11 QUANG HỢP VÀ NĂNG SUẤT CÂY TRỒNG</a:t>
            </a:r>
            <a:endParaRPr lang="en-US" sz="6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740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20" name="Group 4"/>
          <p:cNvGrpSpPr>
            <a:grpSpLocks/>
          </p:cNvGrpSpPr>
          <p:nvPr/>
        </p:nvGrpSpPr>
        <p:grpSpPr bwMode="auto">
          <a:xfrm>
            <a:off x="0" y="310776"/>
            <a:ext cx="12183533" cy="6335586"/>
            <a:chOff x="466" y="912"/>
            <a:chExt cx="4922" cy="3183"/>
          </a:xfrm>
        </p:grpSpPr>
        <p:pic>
          <p:nvPicPr>
            <p:cNvPr id="60421" name="Picture 5" descr="13- Cau tao la ca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912"/>
              <a:ext cx="4896" cy="2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422" name="AutoShape 6"/>
            <p:cNvSpPr>
              <a:spLocks noChangeArrowheads="1"/>
            </p:cNvSpPr>
            <p:nvPr/>
          </p:nvSpPr>
          <p:spPr bwMode="auto">
            <a:xfrm>
              <a:off x="466" y="3633"/>
              <a:ext cx="4922" cy="462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 dirty="0" err="1">
                  <a:solidFill>
                    <a:schemeClr val="hlink"/>
                  </a:solidFill>
                  <a:latin typeface="Tahoma" pitchFamily="34" charset="0"/>
                </a:rPr>
                <a:t>Quan</a:t>
              </a:r>
              <a:r>
                <a:rPr lang="en-US" sz="2400" b="1" dirty="0">
                  <a:solidFill>
                    <a:schemeClr val="hlink"/>
                  </a:solidFill>
                  <a:latin typeface="Tahoma" pitchFamily="34" charset="0"/>
                </a:rPr>
                <a:t> </a:t>
              </a:r>
              <a:r>
                <a:rPr lang="en-US" sz="2400" b="1" dirty="0" err="1">
                  <a:solidFill>
                    <a:schemeClr val="hlink"/>
                  </a:solidFill>
                  <a:latin typeface="Tahoma" pitchFamily="34" charset="0"/>
                </a:rPr>
                <a:t>sát</a:t>
              </a:r>
              <a:r>
                <a:rPr lang="en-US" sz="2400" b="1" dirty="0">
                  <a:solidFill>
                    <a:schemeClr val="hlink"/>
                  </a:solidFill>
                  <a:latin typeface="Tahoma" pitchFamily="34" charset="0"/>
                </a:rPr>
                <a:t> </a:t>
              </a:r>
              <a:r>
                <a:rPr lang="en-US" sz="2400" b="1" dirty="0" err="1">
                  <a:solidFill>
                    <a:schemeClr val="hlink"/>
                  </a:solidFill>
                  <a:latin typeface="Tahoma" pitchFamily="34" charset="0"/>
                </a:rPr>
                <a:t>hình</a:t>
              </a:r>
              <a:r>
                <a:rPr lang="en-US" sz="2400" b="1" dirty="0">
                  <a:solidFill>
                    <a:schemeClr val="hlink"/>
                  </a:solidFill>
                  <a:latin typeface="Tahoma" pitchFamily="34" charset="0"/>
                </a:rPr>
                <a:t> </a:t>
              </a:r>
              <a:r>
                <a:rPr lang="en-US" sz="2400" b="1" dirty="0" err="1">
                  <a:solidFill>
                    <a:schemeClr val="hlink"/>
                  </a:solidFill>
                  <a:latin typeface="Tahoma" pitchFamily="34" charset="0"/>
                </a:rPr>
                <a:t>và</a:t>
              </a:r>
              <a:r>
                <a:rPr lang="en-US" sz="2400" b="1" dirty="0">
                  <a:solidFill>
                    <a:schemeClr val="hlink"/>
                  </a:solidFill>
                  <a:latin typeface="Tahoma" pitchFamily="34" charset="0"/>
                </a:rPr>
                <a:t> </a:t>
              </a:r>
              <a:r>
                <a:rPr lang="en-US" sz="2400" b="1" dirty="0" err="1">
                  <a:solidFill>
                    <a:schemeClr val="hlink"/>
                  </a:solidFill>
                  <a:latin typeface="Tahoma" pitchFamily="34" charset="0"/>
                </a:rPr>
                <a:t>cho</a:t>
              </a:r>
              <a:r>
                <a:rPr lang="en-US" sz="2400" b="1" dirty="0">
                  <a:solidFill>
                    <a:schemeClr val="hlink"/>
                  </a:solidFill>
                  <a:latin typeface="Tahoma" pitchFamily="34" charset="0"/>
                </a:rPr>
                <a:t> </a:t>
              </a:r>
              <a:r>
                <a:rPr lang="en-US" sz="2400" b="1" dirty="0" err="1">
                  <a:solidFill>
                    <a:schemeClr val="hlink"/>
                  </a:solidFill>
                  <a:latin typeface="Tahoma" pitchFamily="34" charset="0"/>
                </a:rPr>
                <a:t>biết</a:t>
              </a:r>
              <a:r>
                <a:rPr lang="en-US" sz="2400" b="1" dirty="0">
                  <a:solidFill>
                    <a:schemeClr val="hlink"/>
                  </a:solidFill>
                  <a:latin typeface="Tahoma" pitchFamily="34" charset="0"/>
                </a:rPr>
                <a:t> </a:t>
              </a:r>
              <a:r>
                <a:rPr lang="en-US" sz="2400" b="1" dirty="0" err="1">
                  <a:solidFill>
                    <a:schemeClr val="hlink"/>
                  </a:solidFill>
                  <a:latin typeface="Tahoma" pitchFamily="34" charset="0"/>
                </a:rPr>
                <a:t>vì</a:t>
              </a:r>
              <a:r>
                <a:rPr lang="en-US" sz="2400" b="1" dirty="0">
                  <a:solidFill>
                    <a:schemeClr val="hlink"/>
                  </a:solidFill>
                  <a:latin typeface="Tahoma" pitchFamily="34" charset="0"/>
                </a:rPr>
                <a:t> </a:t>
              </a:r>
              <a:r>
                <a:rPr lang="en-US" sz="2400" b="1" dirty="0" err="1">
                  <a:solidFill>
                    <a:schemeClr val="hlink"/>
                  </a:solidFill>
                  <a:latin typeface="Tahoma" pitchFamily="34" charset="0"/>
                </a:rPr>
                <a:t>sao</a:t>
              </a:r>
              <a:r>
                <a:rPr lang="en-US" sz="2400" b="1" dirty="0">
                  <a:solidFill>
                    <a:schemeClr val="hlink"/>
                  </a:solidFill>
                  <a:latin typeface="Tahoma" pitchFamily="34" charset="0"/>
                </a:rPr>
                <a:t> </a:t>
              </a:r>
              <a:r>
                <a:rPr lang="en-US" sz="2400" b="1" dirty="0" err="1">
                  <a:solidFill>
                    <a:schemeClr val="hlink"/>
                  </a:solidFill>
                  <a:latin typeface="Tahoma" pitchFamily="34" charset="0"/>
                </a:rPr>
                <a:t>tăng</a:t>
              </a:r>
              <a:r>
                <a:rPr lang="en-US" sz="2400" b="1" dirty="0">
                  <a:solidFill>
                    <a:schemeClr val="hlink"/>
                  </a:solidFill>
                  <a:latin typeface="Tahoma" pitchFamily="34" charset="0"/>
                </a:rPr>
                <a:t> </a:t>
              </a:r>
              <a:r>
                <a:rPr lang="en-US" sz="2400" b="1" dirty="0" err="1">
                  <a:solidFill>
                    <a:schemeClr val="hlink"/>
                  </a:solidFill>
                  <a:latin typeface="Tahoma" pitchFamily="34" charset="0"/>
                </a:rPr>
                <a:t>diện</a:t>
              </a:r>
              <a:r>
                <a:rPr lang="en-US" sz="2400" b="1" dirty="0">
                  <a:solidFill>
                    <a:schemeClr val="hlink"/>
                  </a:solidFill>
                  <a:latin typeface="Tahoma" pitchFamily="34" charset="0"/>
                </a:rPr>
                <a:t> </a:t>
              </a:r>
              <a:r>
                <a:rPr lang="en-US" sz="2400" b="1" dirty="0" err="1">
                  <a:solidFill>
                    <a:schemeClr val="hlink"/>
                  </a:solidFill>
                  <a:latin typeface="Tahoma" pitchFamily="34" charset="0"/>
                </a:rPr>
                <a:t>tích</a:t>
              </a:r>
              <a:r>
                <a:rPr lang="en-US" sz="2400" b="1" dirty="0">
                  <a:solidFill>
                    <a:schemeClr val="hlink"/>
                  </a:solidFill>
                  <a:latin typeface="Tahoma" pitchFamily="34" charset="0"/>
                </a:rPr>
                <a:t> </a:t>
              </a:r>
              <a:r>
                <a:rPr lang="en-US" sz="2400" b="1" dirty="0" err="1">
                  <a:solidFill>
                    <a:schemeClr val="hlink"/>
                  </a:solidFill>
                  <a:latin typeface="Tahoma" pitchFamily="34" charset="0"/>
                </a:rPr>
                <a:t>lá</a:t>
              </a:r>
              <a:r>
                <a:rPr lang="en-US" sz="2400" b="1" dirty="0">
                  <a:solidFill>
                    <a:schemeClr val="hlink"/>
                  </a:solidFill>
                  <a:latin typeface="Tahoma" pitchFamily="34" charset="0"/>
                </a:rPr>
                <a:t> </a:t>
              </a:r>
              <a:r>
                <a:rPr lang="en-US" sz="2400" b="1" dirty="0" err="1">
                  <a:solidFill>
                    <a:schemeClr val="hlink"/>
                  </a:solidFill>
                  <a:latin typeface="Tahoma" pitchFamily="34" charset="0"/>
                </a:rPr>
                <a:t>lại</a:t>
              </a:r>
              <a:r>
                <a:rPr lang="en-US" sz="2400" b="1" dirty="0">
                  <a:solidFill>
                    <a:schemeClr val="hlink"/>
                  </a:solidFill>
                  <a:latin typeface="Tahoma" pitchFamily="34" charset="0"/>
                </a:rPr>
                <a:t> </a:t>
              </a:r>
              <a:r>
                <a:rPr lang="en-US" sz="2400" b="1" dirty="0" err="1">
                  <a:solidFill>
                    <a:schemeClr val="hlink"/>
                  </a:solidFill>
                  <a:latin typeface="Tahoma" pitchFamily="34" charset="0"/>
                </a:rPr>
                <a:t>có</a:t>
              </a:r>
              <a:r>
                <a:rPr lang="en-US" sz="2400" b="1" dirty="0">
                  <a:solidFill>
                    <a:schemeClr val="hlink"/>
                  </a:solidFill>
                  <a:latin typeface="Tahoma" pitchFamily="34" charset="0"/>
                </a:rPr>
                <a:t> </a:t>
              </a:r>
              <a:r>
                <a:rPr lang="en-US" sz="2400" b="1" dirty="0" err="1">
                  <a:solidFill>
                    <a:schemeClr val="hlink"/>
                  </a:solidFill>
                  <a:latin typeface="Tahoma" pitchFamily="34" charset="0"/>
                </a:rPr>
                <a:t>thể</a:t>
              </a:r>
              <a:r>
                <a:rPr lang="en-US" sz="2400" b="1" dirty="0">
                  <a:solidFill>
                    <a:schemeClr val="hlink"/>
                  </a:solidFill>
                  <a:latin typeface="Tahoma" pitchFamily="34" charset="0"/>
                </a:rPr>
                <a:t> </a:t>
              </a:r>
              <a:r>
                <a:rPr lang="en-US" sz="2400" b="1" dirty="0" err="1">
                  <a:solidFill>
                    <a:schemeClr val="hlink"/>
                  </a:solidFill>
                  <a:latin typeface="Tahoma" pitchFamily="34" charset="0"/>
                </a:rPr>
                <a:t>điều</a:t>
              </a:r>
              <a:r>
                <a:rPr lang="en-US" sz="2400" b="1" dirty="0">
                  <a:solidFill>
                    <a:schemeClr val="hlink"/>
                  </a:solidFill>
                  <a:latin typeface="Tahoma" pitchFamily="34" charset="0"/>
                </a:rPr>
                <a:t> </a:t>
              </a:r>
              <a:r>
                <a:rPr lang="en-US" sz="2400" b="1" dirty="0" err="1">
                  <a:solidFill>
                    <a:schemeClr val="hlink"/>
                  </a:solidFill>
                  <a:latin typeface="Tahoma" pitchFamily="34" charset="0"/>
                </a:rPr>
                <a:t>tiết</a:t>
              </a:r>
              <a:r>
                <a:rPr lang="en-US" sz="2400" b="1" dirty="0">
                  <a:solidFill>
                    <a:schemeClr val="hlink"/>
                  </a:solidFill>
                  <a:latin typeface="Tahoma" pitchFamily="34" charset="0"/>
                </a:rPr>
                <a:t> </a:t>
              </a:r>
              <a:r>
                <a:rPr lang="en-US" sz="2400" b="1" dirty="0" err="1">
                  <a:solidFill>
                    <a:schemeClr val="hlink"/>
                  </a:solidFill>
                  <a:latin typeface="Tahoma" pitchFamily="34" charset="0"/>
                </a:rPr>
                <a:t>quá</a:t>
              </a:r>
              <a:r>
                <a:rPr lang="en-US" sz="2400" b="1" dirty="0">
                  <a:solidFill>
                    <a:schemeClr val="hlink"/>
                  </a:solidFill>
                  <a:latin typeface="Tahoma" pitchFamily="34" charset="0"/>
                </a:rPr>
                <a:t> </a:t>
              </a:r>
              <a:r>
                <a:rPr lang="en-US" sz="2400" b="1" dirty="0" err="1">
                  <a:solidFill>
                    <a:schemeClr val="hlink"/>
                  </a:solidFill>
                  <a:latin typeface="Tahoma" pitchFamily="34" charset="0"/>
                </a:rPr>
                <a:t>trình</a:t>
              </a:r>
              <a:r>
                <a:rPr lang="en-US" sz="2400" b="1" dirty="0">
                  <a:solidFill>
                    <a:schemeClr val="hlink"/>
                  </a:solidFill>
                  <a:latin typeface="Tahoma" pitchFamily="34" charset="0"/>
                </a:rPr>
                <a:t> </a:t>
              </a:r>
              <a:r>
                <a:rPr lang="en-US" sz="2400" b="1" dirty="0" err="1">
                  <a:solidFill>
                    <a:schemeClr val="hlink"/>
                  </a:solidFill>
                  <a:latin typeface="Tahoma" pitchFamily="34" charset="0"/>
                </a:rPr>
                <a:t>quang</a:t>
              </a:r>
              <a:r>
                <a:rPr lang="en-US" sz="2400" b="1" dirty="0">
                  <a:solidFill>
                    <a:schemeClr val="hlink"/>
                  </a:solidFill>
                  <a:latin typeface="Tahoma" pitchFamily="34" charset="0"/>
                </a:rPr>
                <a:t> </a:t>
              </a:r>
              <a:r>
                <a:rPr lang="en-US" sz="2400" b="1" dirty="0" err="1">
                  <a:solidFill>
                    <a:schemeClr val="hlink"/>
                  </a:solidFill>
                  <a:latin typeface="Tahoma" pitchFamily="34" charset="0"/>
                </a:rPr>
                <a:t>hợp</a:t>
              </a:r>
              <a:r>
                <a:rPr lang="en-US" sz="2400" b="1" dirty="0">
                  <a:solidFill>
                    <a:schemeClr val="hlink"/>
                  </a:solidFill>
                  <a:latin typeface="Tahoma" pitchFamily="34" charset="0"/>
                </a:rPr>
                <a:t>?</a:t>
              </a:r>
            </a:p>
          </p:txBody>
        </p:sp>
      </p:grpSp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320996" y="18388"/>
            <a:ext cx="5384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1. </a:t>
            </a:r>
            <a:r>
              <a:rPr lang="en-US" sz="3200" dirty="0" err="1"/>
              <a:t>Tăng</a:t>
            </a:r>
            <a:r>
              <a:rPr lang="en-US" sz="3200" dirty="0"/>
              <a:t> </a:t>
            </a:r>
            <a:r>
              <a:rPr lang="en-US" sz="3200" dirty="0" err="1"/>
              <a:t>diện</a:t>
            </a:r>
            <a:r>
              <a:rPr lang="en-US" sz="3200" dirty="0"/>
              <a:t> </a:t>
            </a:r>
            <a:r>
              <a:rPr lang="en-US" sz="3200" dirty="0" err="1"/>
              <a:t>tích</a:t>
            </a:r>
            <a:r>
              <a:rPr lang="en-US" sz="3200" dirty="0"/>
              <a:t> </a:t>
            </a:r>
            <a:r>
              <a:rPr lang="en-US" sz="3200" dirty="0" err="1"/>
              <a:t>lá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1946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252369" y="365125"/>
            <a:ext cx="7518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2. </a:t>
            </a:r>
            <a:r>
              <a:rPr lang="en-US" sz="3200" dirty="0" err="1"/>
              <a:t>Tăng</a:t>
            </a:r>
            <a:r>
              <a:rPr lang="en-US" sz="3200" dirty="0"/>
              <a:t> </a:t>
            </a:r>
            <a:r>
              <a:rPr lang="en-US" sz="3200" dirty="0" err="1"/>
              <a:t>cường</a:t>
            </a:r>
            <a:r>
              <a:rPr lang="en-US" sz="3200" dirty="0"/>
              <a:t> </a:t>
            </a:r>
            <a:r>
              <a:rPr lang="en-US" sz="3200" dirty="0" err="1"/>
              <a:t>độ</a:t>
            </a:r>
            <a:r>
              <a:rPr lang="en-US" sz="3200" dirty="0"/>
              <a:t> </a:t>
            </a:r>
            <a:r>
              <a:rPr lang="en-US" sz="3200" dirty="0" err="1"/>
              <a:t>quang</a:t>
            </a:r>
            <a:r>
              <a:rPr lang="en-US" sz="3200" dirty="0"/>
              <a:t> </a:t>
            </a:r>
            <a:r>
              <a:rPr lang="en-US" sz="3200" dirty="0" err="1"/>
              <a:t>hợp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1754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3"/>
          <p:cNvSpPr txBox="1">
            <a:spLocks noChangeArrowheads="1"/>
          </p:cNvSpPr>
          <p:nvPr/>
        </p:nvSpPr>
        <p:spPr bwMode="auto">
          <a:xfrm>
            <a:off x="427181" y="221401"/>
            <a:ext cx="3657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3. </a:t>
            </a:r>
            <a:r>
              <a:rPr lang="en-US" sz="3200" dirty="0" err="1"/>
              <a:t>Tăng</a:t>
            </a:r>
            <a:r>
              <a:rPr lang="en-US" sz="3200" dirty="0"/>
              <a:t> </a:t>
            </a:r>
            <a:r>
              <a:rPr lang="en-US" sz="3200" dirty="0" err="1"/>
              <a:t>hệ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kinh</a:t>
            </a:r>
            <a:r>
              <a:rPr lang="en-US" sz="3200" dirty="0"/>
              <a:t> </a:t>
            </a:r>
            <a:r>
              <a:rPr lang="en-US" sz="3200" dirty="0" err="1"/>
              <a:t>tế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255981" y="2017060"/>
                <a:ext cx="7866528" cy="9860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 </a:t>
                </a:r>
                <a:r>
                  <a:rPr lang="en-US" sz="3600" dirty="0" err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kinh</a:t>
                </a:r>
                <a:r>
                  <a:rPr lang="en-US" sz="36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tế</a:t>
                </a:r>
                <a:r>
                  <a:rPr lang="en-US" sz="36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3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ă</m:t>
                        </m:r>
                        <m:r>
                          <a:rPr lang="en-US" sz="3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𝑛𝑔</m:t>
                        </m:r>
                        <m:r>
                          <a:rPr lang="en-US" sz="3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𝑠𝑢</m:t>
                        </m:r>
                        <m:r>
                          <a:rPr lang="en-US" sz="3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ấ</m:t>
                        </m:r>
                        <m:r>
                          <a:rPr lang="en-US" sz="3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𝑘𝑖𝑛h</m:t>
                        </m:r>
                        <m:r>
                          <a:rPr lang="en-US" sz="3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ế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3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ă</m:t>
                        </m:r>
                        <m:r>
                          <a:rPr lang="en-US" sz="3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𝑛𝑔</m:t>
                        </m:r>
                        <m:r>
                          <a:rPr lang="en-US" sz="3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𝑠𝑢</m:t>
                        </m:r>
                        <m:r>
                          <a:rPr lang="en-US" sz="3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ấ</m:t>
                        </m:r>
                        <m:r>
                          <a:rPr lang="en-US" sz="3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func>
                          <m:funcPr>
                            <m:ctrlPr>
                              <a:rPr lang="en-US" sz="36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sinh</m:t>
                            </m:r>
                          </m:fName>
                          <m:e>
                            <m:r>
                              <a:rPr lang="en-US" sz="36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36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ọ</m:t>
                            </m:r>
                            <m:r>
                              <a:rPr lang="en-US" sz="36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func>
                      </m:den>
                    </m:f>
                    <m:r>
                      <a:rPr lang="en-US" sz="3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981" y="2017060"/>
                <a:ext cx="7866528" cy="986039"/>
              </a:xfrm>
              <a:prstGeom prst="rect">
                <a:avLst/>
              </a:prstGeom>
              <a:blipFill rotWithShape="0">
                <a:blip r:embed="rId2"/>
                <a:stretch>
                  <a:fillRect l="-2324" b="-3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926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155575" y="47631"/>
            <a:ext cx="3657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3. </a:t>
            </a:r>
            <a:r>
              <a:rPr lang="en-US" sz="3200" dirty="0" err="1"/>
              <a:t>Tăng</a:t>
            </a:r>
            <a:r>
              <a:rPr lang="en-US" sz="3200" dirty="0"/>
              <a:t> </a:t>
            </a:r>
            <a:r>
              <a:rPr lang="en-US" sz="3200" dirty="0" err="1"/>
              <a:t>hệ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kinh</a:t>
            </a:r>
            <a:r>
              <a:rPr lang="en-US" sz="3200" dirty="0"/>
              <a:t> </a:t>
            </a:r>
            <a:r>
              <a:rPr lang="en-US" sz="3200" dirty="0" err="1"/>
              <a:t>tế</a:t>
            </a:r>
            <a:endParaRPr lang="en-US" sz="3200" dirty="0"/>
          </a:p>
        </p:txBody>
      </p:sp>
      <p:pic>
        <p:nvPicPr>
          <p:cNvPr id="2052" name="Picture 4" descr="Báº¿n Tre: Trá»ng dá»«a láº¥y máº­t tá»« hoa nÃ´ng dÃ¢n &amp;quot;sá»ng khá»e&amp;quot; | BÃ¡o DÃ¢n trÃ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162" y="660980"/>
            <a:ext cx="6096000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1 Máº­t Hoa Dá»«a SokFarm lÃ  gÃ¬ ? TÃ¬m hiá»u vá» máº­t hoa dá»«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Tin tá»©c, sá»± kiá»n liÃªn quan Äáº¿n máº­t hoa dá»«a lÃ  gÃ¬ | DÃ¢n Viá»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38" y="632406"/>
            <a:ext cx="6096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Máº­t Hoa Dá»«a SokFarm - Äáº·c Sáº£n TrÃ  Vinh - GiÃ u khoÃ¡ng cháº¥t - Thay tháº¿ cho máº­t  ong ráº¥t tá»t | Shopee Viá»t N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343" y="624362"/>
            <a:ext cx="6233637" cy="623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29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155575" y="47631"/>
            <a:ext cx="3657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3. </a:t>
            </a:r>
            <a:r>
              <a:rPr lang="en-US" sz="3200" dirty="0" err="1"/>
              <a:t>Tăng</a:t>
            </a:r>
            <a:r>
              <a:rPr lang="en-US" sz="3200" dirty="0"/>
              <a:t> </a:t>
            </a:r>
            <a:r>
              <a:rPr lang="en-US" sz="3200" dirty="0" err="1"/>
              <a:t>hệ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kinh</a:t>
            </a:r>
            <a:r>
              <a:rPr lang="en-US" sz="3200" dirty="0"/>
              <a:t> </a:t>
            </a:r>
            <a:r>
              <a:rPr lang="en-US" sz="3200" dirty="0" err="1"/>
              <a:t>tế</a:t>
            </a:r>
            <a:endParaRPr lang="en-US" sz="3200" dirty="0"/>
          </a:p>
        </p:txBody>
      </p:sp>
      <p:sp>
        <p:nvSpPr>
          <p:cNvPr id="5" name="AutoShape 6" descr="1 Máº­t Hoa Dá»«a SokFarm lÃ  gÃ¬ ? TÃ¬m hiá»u vá» máº­t hoa dá»«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NÆ¯á»C ÃP THANH LONG - K2 Goat Mil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2" t="12816" r="30169" b="11992"/>
          <a:stretch/>
        </p:blipFill>
        <p:spPr bwMode="auto">
          <a:xfrm>
            <a:off x="414882" y="1078173"/>
            <a:ext cx="2437499" cy="517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Æ°á»c dá»«a cÃ³ cÆ¡m dá»«a ÄÃ³ng chai 500ml - ThÆ°Æ¡ng Hiá»u JOY - 8379 | Hotelmart.v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9" t="11791" r="34185" b="7970"/>
          <a:stretch/>
        </p:blipFill>
        <p:spPr bwMode="auto">
          <a:xfrm>
            <a:off x="3140121" y="1227157"/>
            <a:ext cx="2182506" cy="502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Váº£i Sáº¥y KhÃ´ Vinafruits 500g - Vina Fruit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 descr="Váº£i Sáº¥y KhÃ´ 1Kg â Safefruits - TrÃ¡i CÃ¢y An ToÃ 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006" y="1405719"/>
            <a:ext cx="5935286" cy="395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21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hÃ¡t triá»n du lá»ch nÃ´ng thÃ´n - giáº£i phÃ¡p cÄn cÆ¡ nÃ¢ng cao giÃ¡ trá» sáº£n xuáº¥t nÃ´ng  nghiá»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0249"/>
            <a:ext cx="542925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Æ°á»n dÆ°a lÆ°á»i cá»§a chÃ ng tháº¡c sÄ© nÃ´ng nghiá»p thu hÃºt ÄÃ´ng báº¡n tráº» check-in  dá»p Táº¿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692577"/>
            <a:ext cx="6334125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155575" y="47631"/>
            <a:ext cx="3657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3. </a:t>
            </a:r>
            <a:r>
              <a:rPr lang="en-US" sz="3200" dirty="0" err="1"/>
              <a:t>Tăng</a:t>
            </a:r>
            <a:r>
              <a:rPr lang="en-US" sz="3200" dirty="0"/>
              <a:t> </a:t>
            </a:r>
            <a:r>
              <a:rPr lang="en-US" sz="3200" dirty="0" err="1"/>
              <a:t>hệ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kinh</a:t>
            </a:r>
            <a:r>
              <a:rPr lang="en-US" sz="3200" dirty="0"/>
              <a:t> </a:t>
            </a:r>
            <a:r>
              <a:rPr lang="en-US" sz="3200" dirty="0" err="1"/>
              <a:t>tế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7987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381000"/>
            <a:ext cx="2743200" cy="685800"/>
          </a:xfrm>
        </p:spPr>
        <p:txBody>
          <a:bodyPr/>
          <a:lstStyle/>
          <a:p>
            <a:pPr algn="l" eaLnBrk="1" hangingPunct="1"/>
            <a:r>
              <a:rPr lang="en-US" sz="4267" b="1">
                <a:solidFill>
                  <a:srgbClr val="CC3300"/>
                </a:solidFill>
              </a:rPr>
              <a:t>Củng cố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76" y="1089819"/>
            <a:ext cx="10972800" cy="4525963"/>
          </a:xfrm>
        </p:spPr>
        <p:txBody>
          <a:bodyPr/>
          <a:lstStyle/>
          <a:p>
            <a:pPr marL="463539" indent="-463539">
              <a:buNone/>
            </a:pPr>
            <a:r>
              <a:rPr lang="en-US" dirty="0"/>
              <a:t>   </a:t>
            </a:r>
            <a:r>
              <a:rPr lang="en-US" dirty="0" err="1">
                <a:solidFill>
                  <a:srgbClr val="D60093"/>
                </a:solidFill>
              </a:rPr>
              <a:t>Câu</a:t>
            </a:r>
            <a:r>
              <a:rPr lang="en-US" dirty="0">
                <a:solidFill>
                  <a:srgbClr val="D60093"/>
                </a:solidFill>
              </a:rPr>
              <a:t> 1.  </a:t>
            </a:r>
            <a:r>
              <a:rPr lang="en-US" dirty="0" err="1">
                <a:solidFill>
                  <a:srgbClr val="D60093"/>
                </a:solidFill>
              </a:rPr>
              <a:t>Đối</a:t>
            </a:r>
            <a:r>
              <a:rPr lang="en-US" dirty="0">
                <a:solidFill>
                  <a:srgbClr val="D60093"/>
                </a:solidFill>
              </a:rPr>
              <a:t> </a:t>
            </a:r>
            <a:r>
              <a:rPr lang="en-US" dirty="0" err="1">
                <a:solidFill>
                  <a:srgbClr val="D60093"/>
                </a:solidFill>
              </a:rPr>
              <a:t>với</a:t>
            </a:r>
            <a:r>
              <a:rPr lang="en-US" dirty="0">
                <a:solidFill>
                  <a:srgbClr val="D60093"/>
                </a:solidFill>
              </a:rPr>
              <a:t> </a:t>
            </a:r>
            <a:r>
              <a:rPr lang="en-US" dirty="0" err="1">
                <a:solidFill>
                  <a:srgbClr val="D60093"/>
                </a:solidFill>
              </a:rPr>
              <a:t>các</a:t>
            </a:r>
            <a:r>
              <a:rPr lang="en-US" dirty="0">
                <a:solidFill>
                  <a:srgbClr val="D60093"/>
                </a:solidFill>
              </a:rPr>
              <a:t> </a:t>
            </a:r>
            <a:r>
              <a:rPr lang="en-US" dirty="0" err="1">
                <a:solidFill>
                  <a:srgbClr val="D60093"/>
                </a:solidFill>
              </a:rPr>
              <a:t>loài</a:t>
            </a:r>
            <a:r>
              <a:rPr lang="en-US" dirty="0">
                <a:solidFill>
                  <a:srgbClr val="D60093"/>
                </a:solidFill>
              </a:rPr>
              <a:t> </a:t>
            </a:r>
            <a:r>
              <a:rPr lang="en-US" dirty="0" err="1">
                <a:solidFill>
                  <a:srgbClr val="D60093"/>
                </a:solidFill>
              </a:rPr>
              <a:t>thực</a:t>
            </a:r>
            <a:r>
              <a:rPr lang="en-US" dirty="0">
                <a:solidFill>
                  <a:srgbClr val="D60093"/>
                </a:solidFill>
              </a:rPr>
              <a:t> </a:t>
            </a:r>
            <a:r>
              <a:rPr lang="en-US" dirty="0" err="1">
                <a:solidFill>
                  <a:srgbClr val="D60093"/>
                </a:solidFill>
              </a:rPr>
              <a:t>vật</a:t>
            </a:r>
            <a:r>
              <a:rPr lang="en-US" dirty="0">
                <a:solidFill>
                  <a:srgbClr val="D60093"/>
                </a:solidFill>
              </a:rPr>
              <a:t> </a:t>
            </a:r>
            <a:r>
              <a:rPr lang="en-US" dirty="0" err="1">
                <a:solidFill>
                  <a:srgbClr val="D60093"/>
                </a:solidFill>
              </a:rPr>
              <a:t>như</a:t>
            </a:r>
            <a:r>
              <a:rPr lang="en-US" dirty="0">
                <a:solidFill>
                  <a:srgbClr val="D60093"/>
                </a:solidFill>
              </a:rPr>
              <a:t> </a:t>
            </a:r>
            <a:r>
              <a:rPr lang="en-US" dirty="0" err="1">
                <a:solidFill>
                  <a:srgbClr val="D60093"/>
                </a:solidFill>
              </a:rPr>
              <a:t>bèo</a:t>
            </a:r>
            <a:r>
              <a:rPr lang="en-US" dirty="0">
                <a:solidFill>
                  <a:srgbClr val="D60093"/>
                </a:solidFill>
              </a:rPr>
              <a:t> </a:t>
            </a:r>
            <a:r>
              <a:rPr lang="en-US" dirty="0" err="1">
                <a:solidFill>
                  <a:srgbClr val="D60093"/>
                </a:solidFill>
              </a:rPr>
              <a:t>hoa</a:t>
            </a:r>
            <a:r>
              <a:rPr lang="en-US" dirty="0">
                <a:solidFill>
                  <a:srgbClr val="D60093"/>
                </a:solidFill>
              </a:rPr>
              <a:t> </a:t>
            </a:r>
            <a:r>
              <a:rPr lang="en-US" dirty="0" err="1">
                <a:solidFill>
                  <a:srgbClr val="D60093"/>
                </a:solidFill>
              </a:rPr>
              <a:t>dâu</a:t>
            </a:r>
            <a:r>
              <a:rPr lang="en-US" dirty="0">
                <a:solidFill>
                  <a:srgbClr val="D60093"/>
                </a:solidFill>
              </a:rPr>
              <a:t> </a:t>
            </a:r>
            <a:r>
              <a:rPr lang="en-US" dirty="0" err="1">
                <a:solidFill>
                  <a:srgbClr val="D60093"/>
                </a:solidFill>
              </a:rPr>
              <a:t>và</a:t>
            </a:r>
            <a:r>
              <a:rPr lang="en-US" dirty="0">
                <a:solidFill>
                  <a:srgbClr val="D60093"/>
                </a:solidFill>
              </a:rPr>
              <a:t> </a:t>
            </a:r>
            <a:r>
              <a:rPr lang="en-US" dirty="0" err="1">
                <a:solidFill>
                  <a:srgbClr val="D60093"/>
                </a:solidFill>
              </a:rPr>
              <a:t>tảo</a:t>
            </a:r>
            <a:r>
              <a:rPr lang="en-US" dirty="0">
                <a:solidFill>
                  <a:srgbClr val="D60093"/>
                </a:solidFill>
              </a:rPr>
              <a:t> </a:t>
            </a:r>
            <a:r>
              <a:rPr lang="en-US" dirty="0" err="1">
                <a:solidFill>
                  <a:srgbClr val="D60093"/>
                </a:solidFill>
              </a:rPr>
              <a:t>thì</a:t>
            </a:r>
            <a:r>
              <a:rPr lang="en-US" dirty="0">
                <a:solidFill>
                  <a:srgbClr val="D60093"/>
                </a:solidFill>
              </a:rPr>
              <a:t> </a:t>
            </a:r>
            <a:r>
              <a:rPr lang="en-US" dirty="0" err="1">
                <a:solidFill>
                  <a:srgbClr val="D60093"/>
                </a:solidFill>
              </a:rPr>
              <a:t>năng</a:t>
            </a:r>
            <a:r>
              <a:rPr lang="en-US" dirty="0">
                <a:solidFill>
                  <a:srgbClr val="D60093"/>
                </a:solidFill>
              </a:rPr>
              <a:t> </a:t>
            </a:r>
            <a:r>
              <a:rPr lang="en-US" dirty="0" err="1">
                <a:solidFill>
                  <a:srgbClr val="D60093"/>
                </a:solidFill>
              </a:rPr>
              <a:t>suất</a:t>
            </a:r>
            <a:r>
              <a:rPr lang="en-US" dirty="0">
                <a:solidFill>
                  <a:srgbClr val="D60093"/>
                </a:solidFill>
              </a:rPr>
              <a:t> </a:t>
            </a:r>
            <a:r>
              <a:rPr lang="en-US" dirty="0" err="1">
                <a:solidFill>
                  <a:srgbClr val="D60093"/>
                </a:solidFill>
              </a:rPr>
              <a:t>kinh</a:t>
            </a:r>
            <a:r>
              <a:rPr lang="en-US" dirty="0">
                <a:solidFill>
                  <a:srgbClr val="D60093"/>
                </a:solidFill>
              </a:rPr>
              <a:t> </a:t>
            </a:r>
            <a:r>
              <a:rPr lang="en-US" dirty="0" err="1">
                <a:solidFill>
                  <a:srgbClr val="D60093"/>
                </a:solidFill>
              </a:rPr>
              <a:t>tế</a:t>
            </a:r>
            <a:r>
              <a:rPr lang="en-US" dirty="0">
                <a:solidFill>
                  <a:srgbClr val="D60093"/>
                </a:solidFill>
              </a:rPr>
              <a:t> </a:t>
            </a:r>
            <a:r>
              <a:rPr lang="en-US" dirty="0" err="1">
                <a:solidFill>
                  <a:srgbClr val="D60093"/>
                </a:solidFill>
              </a:rPr>
              <a:t>bằng</a:t>
            </a:r>
            <a:r>
              <a:rPr lang="en-US" dirty="0">
                <a:solidFill>
                  <a:srgbClr val="D60093"/>
                </a:solidFill>
              </a:rPr>
              <a:t> </a:t>
            </a:r>
            <a:r>
              <a:rPr lang="en-US" dirty="0" err="1">
                <a:solidFill>
                  <a:srgbClr val="D60093"/>
                </a:solidFill>
              </a:rPr>
              <a:t>bao</a:t>
            </a:r>
            <a:r>
              <a:rPr lang="en-US" dirty="0">
                <a:solidFill>
                  <a:srgbClr val="D60093"/>
                </a:solidFill>
              </a:rPr>
              <a:t> </a:t>
            </a:r>
            <a:r>
              <a:rPr lang="en-US" dirty="0" err="1">
                <a:solidFill>
                  <a:srgbClr val="D60093"/>
                </a:solidFill>
              </a:rPr>
              <a:t>nhiêu</a:t>
            </a:r>
            <a:r>
              <a:rPr lang="en-US" dirty="0">
                <a:solidFill>
                  <a:srgbClr val="D60093"/>
                </a:solidFill>
              </a:rPr>
              <a:t> % </a:t>
            </a:r>
            <a:r>
              <a:rPr lang="en-US" dirty="0" err="1">
                <a:solidFill>
                  <a:srgbClr val="D60093"/>
                </a:solidFill>
              </a:rPr>
              <a:t>của</a:t>
            </a:r>
            <a:r>
              <a:rPr lang="en-US" dirty="0">
                <a:solidFill>
                  <a:srgbClr val="D60093"/>
                </a:solidFill>
              </a:rPr>
              <a:t> </a:t>
            </a:r>
            <a:r>
              <a:rPr lang="en-US" dirty="0" err="1">
                <a:solidFill>
                  <a:srgbClr val="D60093"/>
                </a:solidFill>
              </a:rPr>
              <a:t>năng</a:t>
            </a:r>
            <a:r>
              <a:rPr lang="en-US" dirty="0">
                <a:solidFill>
                  <a:srgbClr val="D60093"/>
                </a:solidFill>
              </a:rPr>
              <a:t> </a:t>
            </a:r>
            <a:r>
              <a:rPr lang="en-US" dirty="0" err="1">
                <a:solidFill>
                  <a:srgbClr val="D60093"/>
                </a:solidFill>
              </a:rPr>
              <a:t>suất</a:t>
            </a:r>
            <a:r>
              <a:rPr lang="en-US" dirty="0">
                <a:solidFill>
                  <a:srgbClr val="D60093"/>
                </a:solidFill>
              </a:rPr>
              <a:t> </a:t>
            </a:r>
            <a:r>
              <a:rPr lang="en-US" dirty="0" err="1">
                <a:solidFill>
                  <a:srgbClr val="D60093"/>
                </a:solidFill>
              </a:rPr>
              <a:t>sinh</a:t>
            </a:r>
            <a:r>
              <a:rPr lang="en-US" dirty="0">
                <a:solidFill>
                  <a:srgbClr val="D60093"/>
                </a:solidFill>
              </a:rPr>
              <a:t> </a:t>
            </a:r>
            <a:r>
              <a:rPr lang="en-US" dirty="0" err="1">
                <a:solidFill>
                  <a:srgbClr val="D60093"/>
                </a:solidFill>
              </a:rPr>
              <a:t>học</a:t>
            </a:r>
            <a:r>
              <a:rPr lang="en-US" dirty="0">
                <a:solidFill>
                  <a:srgbClr val="D60093"/>
                </a:solidFill>
              </a:rPr>
              <a:t>?</a:t>
            </a:r>
          </a:p>
          <a:p>
            <a:pPr marL="463539" indent="-463539">
              <a:buNone/>
            </a:pPr>
            <a:endParaRPr lang="en-US" dirty="0">
              <a:solidFill>
                <a:srgbClr val="D60093"/>
              </a:solidFill>
            </a:endParaRPr>
          </a:p>
          <a:p>
            <a:pPr marL="463539" indent="-463539">
              <a:buNone/>
            </a:pPr>
            <a:r>
              <a:rPr lang="en-US" dirty="0"/>
              <a:t>   </a:t>
            </a:r>
          </a:p>
        </p:txBody>
      </p:sp>
      <p:pic>
        <p:nvPicPr>
          <p:cNvPr id="20484" name="Picture 4" descr="WaterHyacinthWFPR_DcP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533935"/>
            <a:ext cx="5914907" cy="392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 descr="News_azollacaroliniana3i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107" y="2533935"/>
            <a:ext cx="5906085" cy="392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42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609600"/>
            <a:ext cx="10972800" cy="1676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/>
              <a:t>100% . Vì đối với các loài này người ta sự dụng toàn bộ sinh khối của cơ thể (rễ, thân, lá)</a:t>
            </a:r>
          </a:p>
          <a:p>
            <a:pPr eaLnBrk="1" hangingPunct="1"/>
            <a:endParaRPr lang="en-US"/>
          </a:p>
        </p:txBody>
      </p:sp>
      <p:pic>
        <p:nvPicPr>
          <p:cNvPr id="21508" name="Picture 4" descr="Azolla_carolinian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2209800"/>
            <a:ext cx="5283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WaterHyacinthWFPR_DcP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208214"/>
            <a:ext cx="6096000" cy="428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0695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3411" y="279400"/>
            <a:ext cx="11635320" cy="1117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733" dirty="0" err="1"/>
              <a:t>Câu</a:t>
            </a:r>
            <a:r>
              <a:rPr lang="en-US" sz="3733" dirty="0"/>
              <a:t> 1: </a:t>
            </a:r>
            <a:r>
              <a:rPr lang="en-US" sz="3733" dirty="0" err="1"/>
              <a:t>Tại</a:t>
            </a:r>
            <a:r>
              <a:rPr lang="en-US" sz="3733" dirty="0"/>
              <a:t> </a:t>
            </a:r>
            <a:r>
              <a:rPr lang="en-US" sz="3733" dirty="0" err="1"/>
              <a:t>sao</a:t>
            </a:r>
            <a:r>
              <a:rPr lang="en-US" sz="3733" dirty="0"/>
              <a:t> </a:t>
            </a:r>
            <a:r>
              <a:rPr lang="en-US" sz="3733" dirty="0" err="1"/>
              <a:t>ánh</a:t>
            </a:r>
            <a:r>
              <a:rPr lang="en-US" sz="3733" dirty="0"/>
              <a:t> </a:t>
            </a:r>
            <a:r>
              <a:rPr lang="en-US" sz="3733" dirty="0" err="1"/>
              <a:t>sáng</a:t>
            </a:r>
            <a:r>
              <a:rPr lang="en-US" sz="3733" dirty="0"/>
              <a:t> </a:t>
            </a:r>
            <a:r>
              <a:rPr lang="en-US" sz="3733" dirty="0" err="1"/>
              <a:t>đỏ</a:t>
            </a:r>
            <a:r>
              <a:rPr lang="en-US" sz="3733" dirty="0"/>
              <a:t> </a:t>
            </a:r>
            <a:r>
              <a:rPr lang="en-US" sz="3733" dirty="0" err="1"/>
              <a:t>có</a:t>
            </a:r>
            <a:r>
              <a:rPr lang="en-US" sz="3733" dirty="0"/>
              <a:t> </a:t>
            </a:r>
            <a:r>
              <a:rPr lang="en-US" sz="3733" dirty="0" err="1"/>
              <a:t>hiệu</a:t>
            </a:r>
            <a:r>
              <a:rPr lang="en-US" sz="3733" dirty="0"/>
              <a:t> </a:t>
            </a:r>
            <a:r>
              <a:rPr lang="en-US" sz="3733" dirty="0" err="1"/>
              <a:t>quả</a:t>
            </a:r>
            <a:r>
              <a:rPr lang="en-US" sz="3733" dirty="0"/>
              <a:t> </a:t>
            </a:r>
            <a:r>
              <a:rPr lang="en-US" sz="3733" dirty="0" err="1"/>
              <a:t>quang</a:t>
            </a:r>
            <a:r>
              <a:rPr lang="en-US" sz="3733" dirty="0"/>
              <a:t> </a:t>
            </a:r>
            <a:r>
              <a:rPr lang="en-US" sz="3733" dirty="0" err="1"/>
              <a:t>hợp</a:t>
            </a:r>
            <a:r>
              <a:rPr lang="en-US" sz="3733" dirty="0"/>
              <a:t> </a:t>
            </a:r>
            <a:r>
              <a:rPr lang="en-US" sz="3733" dirty="0" err="1"/>
              <a:t>cao</a:t>
            </a:r>
            <a:r>
              <a:rPr lang="en-US" sz="3733" dirty="0"/>
              <a:t> </a:t>
            </a:r>
            <a:r>
              <a:rPr lang="en-US" sz="3733" dirty="0" err="1"/>
              <a:t>nhất</a:t>
            </a:r>
            <a:r>
              <a:rPr lang="en-US" sz="3733" dirty="0"/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283411" y="1563623"/>
            <a:ext cx="11635320" cy="1117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467" dirty="0" err="1"/>
              <a:t>Câu</a:t>
            </a:r>
            <a:r>
              <a:rPr lang="en-US" sz="3467" dirty="0"/>
              <a:t> 2: </a:t>
            </a:r>
            <a:r>
              <a:rPr lang="en-US" sz="3467" dirty="0" err="1"/>
              <a:t>Những</a:t>
            </a:r>
            <a:r>
              <a:rPr lang="en-US" sz="3467" dirty="0"/>
              <a:t> </a:t>
            </a:r>
            <a:r>
              <a:rPr lang="en-US" sz="3467" dirty="0" err="1"/>
              <a:t>cây</a:t>
            </a:r>
            <a:r>
              <a:rPr lang="en-US" sz="3467" dirty="0"/>
              <a:t> </a:t>
            </a:r>
            <a:r>
              <a:rPr lang="en-US" sz="3467" dirty="0" err="1"/>
              <a:t>dưới</a:t>
            </a:r>
            <a:r>
              <a:rPr lang="en-US" sz="3467" dirty="0"/>
              <a:t> </a:t>
            </a:r>
            <a:r>
              <a:rPr lang="en-US" sz="3467" dirty="0" err="1"/>
              <a:t>tán</a:t>
            </a:r>
            <a:r>
              <a:rPr lang="en-US" sz="3467" dirty="0"/>
              <a:t> </a:t>
            </a:r>
            <a:r>
              <a:rPr lang="en-US" sz="3467" dirty="0" err="1"/>
              <a:t>rừng</a:t>
            </a:r>
            <a:r>
              <a:rPr lang="en-US" sz="3467" dirty="0"/>
              <a:t> </a:t>
            </a:r>
            <a:r>
              <a:rPr lang="en-US" sz="3467" dirty="0" err="1"/>
              <a:t>thường</a:t>
            </a:r>
            <a:r>
              <a:rPr lang="en-US" sz="3467" dirty="0"/>
              <a:t> </a:t>
            </a:r>
            <a:r>
              <a:rPr lang="en-US" sz="3467" dirty="0" err="1"/>
              <a:t>có</a:t>
            </a:r>
            <a:r>
              <a:rPr lang="en-US" sz="3467" dirty="0"/>
              <a:t> </a:t>
            </a:r>
            <a:r>
              <a:rPr lang="en-US" sz="3467" dirty="0" err="1"/>
              <a:t>nhiều</a:t>
            </a:r>
            <a:r>
              <a:rPr lang="en-US" sz="3467" dirty="0"/>
              <a:t> </a:t>
            </a:r>
            <a:r>
              <a:rPr lang="en-US" sz="3467" dirty="0" err="1"/>
              <a:t>loại</a:t>
            </a:r>
            <a:r>
              <a:rPr lang="en-US" sz="3467" dirty="0"/>
              <a:t> </a:t>
            </a:r>
            <a:r>
              <a:rPr lang="en-US" sz="3467" dirty="0" err="1"/>
              <a:t>diệp</a:t>
            </a:r>
            <a:r>
              <a:rPr lang="en-US" sz="3467" dirty="0"/>
              <a:t> </a:t>
            </a:r>
            <a:r>
              <a:rPr lang="en-US" sz="3467" dirty="0" err="1"/>
              <a:t>lục</a:t>
            </a:r>
            <a:r>
              <a:rPr lang="en-US" sz="3467" dirty="0"/>
              <a:t> </a:t>
            </a:r>
            <a:r>
              <a:rPr lang="en-US" sz="3467" dirty="0" err="1"/>
              <a:t>nào</a:t>
            </a:r>
            <a:r>
              <a:rPr lang="en-US" sz="3467" dirty="0"/>
              <a:t>? </a:t>
            </a:r>
            <a:r>
              <a:rPr lang="en-US" sz="3467" dirty="0" err="1"/>
              <a:t>Tại</a:t>
            </a:r>
            <a:r>
              <a:rPr lang="en-US" sz="3467" dirty="0"/>
              <a:t> </a:t>
            </a:r>
            <a:r>
              <a:rPr lang="en-US" sz="3467" dirty="0" err="1"/>
              <a:t>sao</a:t>
            </a:r>
            <a:r>
              <a:rPr lang="en-US" sz="3467" dirty="0"/>
              <a:t>? </a:t>
            </a:r>
          </a:p>
        </p:txBody>
      </p:sp>
      <p:sp>
        <p:nvSpPr>
          <p:cNvPr id="7" name="Rectangle 6"/>
          <p:cNvSpPr/>
          <p:nvPr/>
        </p:nvSpPr>
        <p:spPr>
          <a:xfrm>
            <a:off x="283411" y="2884423"/>
            <a:ext cx="11635320" cy="1117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467" dirty="0" err="1"/>
              <a:t>Câu</a:t>
            </a:r>
            <a:r>
              <a:rPr lang="en-US" sz="3467" dirty="0"/>
              <a:t> 3: </a:t>
            </a:r>
            <a:r>
              <a:rPr lang="en-US" sz="3467" dirty="0" err="1"/>
              <a:t>Trình</a:t>
            </a:r>
            <a:r>
              <a:rPr lang="en-US" sz="3467" dirty="0"/>
              <a:t> </a:t>
            </a:r>
            <a:r>
              <a:rPr lang="en-US" sz="3467" dirty="0" err="1"/>
              <a:t>bày</a:t>
            </a:r>
            <a:r>
              <a:rPr lang="en-US" sz="3467" dirty="0"/>
              <a:t> </a:t>
            </a:r>
            <a:r>
              <a:rPr lang="en-US" sz="3467" dirty="0" err="1"/>
              <a:t>sự</a:t>
            </a:r>
            <a:r>
              <a:rPr lang="en-US" sz="3467" dirty="0"/>
              <a:t> </a:t>
            </a:r>
            <a:r>
              <a:rPr lang="en-US" sz="3467" dirty="0" err="1"/>
              <a:t>phụ</a:t>
            </a:r>
            <a:r>
              <a:rPr lang="en-US" sz="3467" dirty="0"/>
              <a:t> </a:t>
            </a:r>
            <a:r>
              <a:rPr lang="en-US" sz="3467" dirty="0" err="1"/>
              <a:t>thuộc</a:t>
            </a:r>
            <a:r>
              <a:rPr lang="en-US" sz="3467" dirty="0"/>
              <a:t> </a:t>
            </a:r>
            <a:r>
              <a:rPr lang="en-US" sz="3467" dirty="0" err="1"/>
              <a:t>của</a:t>
            </a:r>
            <a:r>
              <a:rPr lang="en-US" sz="3467" dirty="0"/>
              <a:t> </a:t>
            </a:r>
            <a:r>
              <a:rPr lang="en-US" sz="3467" dirty="0" err="1"/>
              <a:t>quang</a:t>
            </a:r>
            <a:r>
              <a:rPr lang="en-US" sz="3467" dirty="0"/>
              <a:t> </a:t>
            </a:r>
            <a:r>
              <a:rPr lang="en-US" sz="3467" dirty="0" err="1"/>
              <a:t>hợp</a:t>
            </a:r>
            <a:r>
              <a:rPr lang="en-US" sz="3467" dirty="0"/>
              <a:t> </a:t>
            </a:r>
            <a:r>
              <a:rPr lang="en-US" sz="3467" dirty="0" err="1"/>
              <a:t>vào</a:t>
            </a:r>
            <a:r>
              <a:rPr lang="en-US" sz="3467" dirty="0"/>
              <a:t> </a:t>
            </a:r>
            <a:r>
              <a:rPr lang="en-US" sz="3467" dirty="0" err="1"/>
              <a:t>nhiệt</a:t>
            </a:r>
            <a:r>
              <a:rPr lang="en-US" sz="3467" dirty="0"/>
              <a:t> </a:t>
            </a:r>
            <a:r>
              <a:rPr lang="en-US" sz="3467" dirty="0" err="1"/>
              <a:t>độ</a:t>
            </a:r>
            <a:r>
              <a:rPr lang="en-US" sz="3467" dirty="0"/>
              <a:t>? </a:t>
            </a:r>
          </a:p>
        </p:txBody>
      </p:sp>
      <p:sp>
        <p:nvSpPr>
          <p:cNvPr id="6" name="Rectangle 5"/>
          <p:cNvSpPr/>
          <p:nvPr/>
        </p:nvSpPr>
        <p:spPr>
          <a:xfrm>
            <a:off x="283411" y="4176776"/>
            <a:ext cx="11635320" cy="1117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733" dirty="0" err="1"/>
              <a:t>Câu</a:t>
            </a:r>
            <a:r>
              <a:rPr lang="en-US" sz="3733" dirty="0"/>
              <a:t> 4: </a:t>
            </a:r>
            <a:r>
              <a:rPr lang="en-US" sz="3733" dirty="0" err="1"/>
              <a:t>Tại</a:t>
            </a:r>
            <a:r>
              <a:rPr lang="en-US" sz="3733" dirty="0"/>
              <a:t> </a:t>
            </a:r>
            <a:r>
              <a:rPr lang="en-US" sz="3733" dirty="0" err="1"/>
              <a:t>sao</a:t>
            </a:r>
            <a:r>
              <a:rPr lang="en-US" sz="3733" dirty="0"/>
              <a:t> </a:t>
            </a:r>
            <a:r>
              <a:rPr lang="en-US" sz="3733" dirty="0" err="1"/>
              <a:t>nói</a:t>
            </a:r>
            <a:r>
              <a:rPr lang="en-US" sz="3733" dirty="0"/>
              <a:t> </a:t>
            </a:r>
            <a:r>
              <a:rPr lang="en-US" sz="3733" dirty="0" err="1"/>
              <a:t>quang</a:t>
            </a:r>
            <a:r>
              <a:rPr lang="en-US" sz="3733" dirty="0"/>
              <a:t> </a:t>
            </a:r>
            <a:r>
              <a:rPr lang="en-US" sz="3733" dirty="0" err="1"/>
              <a:t>hợp</a:t>
            </a:r>
            <a:r>
              <a:rPr lang="en-US" sz="3733" dirty="0"/>
              <a:t> </a:t>
            </a:r>
            <a:r>
              <a:rPr lang="en-US" sz="3733" dirty="0" err="1"/>
              <a:t>quyết</a:t>
            </a:r>
            <a:r>
              <a:rPr lang="en-US" sz="3733" dirty="0"/>
              <a:t> </a:t>
            </a:r>
            <a:r>
              <a:rPr lang="en-US" sz="3733" dirty="0" err="1"/>
              <a:t>định</a:t>
            </a:r>
            <a:r>
              <a:rPr lang="en-US" sz="3733" dirty="0"/>
              <a:t> </a:t>
            </a:r>
            <a:r>
              <a:rPr lang="en-US" sz="3733" dirty="0" err="1"/>
              <a:t>năng</a:t>
            </a:r>
            <a:r>
              <a:rPr lang="en-US" sz="3733" dirty="0"/>
              <a:t> </a:t>
            </a:r>
            <a:r>
              <a:rPr lang="en-US" sz="3733" dirty="0" err="1"/>
              <a:t>suất</a:t>
            </a:r>
            <a:r>
              <a:rPr lang="en-US" sz="3733" dirty="0"/>
              <a:t> </a:t>
            </a:r>
            <a:r>
              <a:rPr lang="en-US" sz="3733" dirty="0" err="1"/>
              <a:t>cây</a:t>
            </a:r>
            <a:r>
              <a:rPr lang="en-US" sz="3733" dirty="0"/>
              <a:t> </a:t>
            </a:r>
            <a:r>
              <a:rPr lang="en-US" sz="3733" dirty="0" err="1"/>
              <a:t>trồng</a:t>
            </a:r>
            <a:r>
              <a:rPr lang="en-US" sz="3733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283411" y="5460999"/>
            <a:ext cx="11635320" cy="1117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467" dirty="0" err="1"/>
              <a:t>Câu</a:t>
            </a:r>
            <a:r>
              <a:rPr lang="en-US" sz="3467" dirty="0"/>
              <a:t> 5: </a:t>
            </a:r>
            <a:r>
              <a:rPr lang="en-US" sz="3467" dirty="0" err="1"/>
              <a:t>Nêu</a:t>
            </a:r>
            <a:r>
              <a:rPr lang="en-US" sz="3467" dirty="0"/>
              <a:t> </a:t>
            </a:r>
            <a:r>
              <a:rPr lang="en-US" sz="3467" dirty="0" err="1"/>
              <a:t>những</a:t>
            </a:r>
            <a:r>
              <a:rPr lang="en-US" sz="3467" dirty="0"/>
              <a:t> </a:t>
            </a:r>
            <a:r>
              <a:rPr lang="en-US" sz="3467" dirty="0" err="1"/>
              <a:t>biện</a:t>
            </a:r>
            <a:r>
              <a:rPr lang="en-US" sz="3467" dirty="0"/>
              <a:t> </a:t>
            </a:r>
            <a:r>
              <a:rPr lang="en-US" sz="3467" dirty="0" err="1"/>
              <a:t>pháp</a:t>
            </a:r>
            <a:r>
              <a:rPr lang="en-US" sz="3467" dirty="0"/>
              <a:t> </a:t>
            </a:r>
            <a:r>
              <a:rPr lang="en-US" sz="3467" dirty="0" err="1"/>
              <a:t>tăng</a:t>
            </a:r>
            <a:r>
              <a:rPr lang="en-US" sz="3467" dirty="0"/>
              <a:t> </a:t>
            </a:r>
            <a:r>
              <a:rPr lang="en-US" sz="3467" dirty="0" err="1"/>
              <a:t>năng</a:t>
            </a:r>
            <a:r>
              <a:rPr lang="en-US" sz="3467" dirty="0"/>
              <a:t> </a:t>
            </a:r>
            <a:r>
              <a:rPr lang="en-US" sz="3467" dirty="0" err="1"/>
              <a:t>suất</a:t>
            </a:r>
            <a:r>
              <a:rPr lang="en-US" sz="3467" dirty="0"/>
              <a:t> </a:t>
            </a:r>
            <a:r>
              <a:rPr lang="en-US" sz="3467" dirty="0" err="1"/>
              <a:t>cây</a:t>
            </a:r>
            <a:r>
              <a:rPr lang="en-US" sz="3467" dirty="0"/>
              <a:t> </a:t>
            </a:r>
            <a:r>
              <a:rPr lang="en-US" sz="3467" dirty="0" err="1"/>
              <a:t>trồng</a:t>
            </a:r>
            <a:r>
              <a:rPr lang="en-US" sz="3467" dirty="0"/>
              <a:t> </a:t>
            </a:r>
            <a:r>
              <a:rPr lang="en-US" sz="3467" dirty="0" err="1"/>
              <a:t>thông</a:t>
            </a:r>
            <a:r>
              <a:rPr lang="en-US" sz="3467" dirty="0"/>
              <a:t> qua </a:t>
            </a:r>
            <a:r>
              <a:rPr lang="en-US" sz="3467" dirty="0" err="1"/>
              <a:t>sự</a:t>
            </a:r>
            <a:r>
              <a:rPr lang="en-US" sz="3467" dirty="0"/>
              <a:t> </a:t>
            </a:r>
            <a:r>
              <a:rPr lang="en-US" sz="3467" dirty="0" err="1"/>
              <a:t>điều</a:t>
            </a:r>
            <a:r>
              <a:rPr lang="en-US" sz="3467" dirty="0"/>
              <a:t> </a:t>
            </a:r>
            <a:r>
              <a:rPr lang="en-US" sz="3467" dirty="0" err="1"/>
              <a:t>khiển</a:t>
            </a:r>
            <a:r>
              <a:rPr lang="en-US" sz="3467" dirty="0"/>
              <a:t> </a:t>
            </a:r>
            <a:r>
              <a:rPr lang="en-US" sz="3467" dirty="0" err="1"/>
              <a:t>quang</a:t>
            </a:r>
            <a:r>
              <a:rPr lang="en-US" sz="3467" dirty="0"/>
              <a:t> </a:t>
            </a:r>
            <a:r>
              <a:rPr lang="en-US" sz="3467" dirty="0" err="1"/>
              <a:t>hợp</a:t>
            </a:r>
            <a:r>
              <a:rPr lang="en-US" sz="3467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20890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Ã i 11. Quang há»£p vÃ  nÄng suáº¥t cÃ¢y trá»ng bai 11 quang hop va nang suat cay  trong pp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8"/>
          <a:stretch/>
        </p:blipFill>
        <p:spPr bwMode="auto">
          <a:xfrm>
            <a:off x="1809561" y="161365"/>
            <a:ext cx="9163238" cy="619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906871" y="672353"/>
            <a:ext cx="3388658" cy="31735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809561" y="5338481"/>
            <a:ext cx="9163238" cy="11743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2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279400"/>
            <a:ext cx="9956800" cy="6858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/>
          <a:p>
            <a:r>
              <a:rPr lang="en-US" sz="4267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I/ </a:t>
            </a:r>
            <a:r>
              <a:rPr lang="en-US" sz="4267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Quang</a:t>
            </a:r>
            <a:r>
              <a:rPr lang="en-US" sz="4267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hơp</a:t>
            </a:r>
            <a:r>
              <a:rPr lang="en-US" sz="4267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quyết</a:t>
            </a:r>
            <a:r>
              <a:rPr lang="en-US" sz="4267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định</a:t>
            </a:r>
            <a:r>
              <a:rPr lang="en-US" sz="4267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năng</a:t>
            </a:r>
            <a:r>
              <a:rPr lang="en-US" sz="4267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suất</a:t>
            </a:r>
            <a:r>
              <a:rPr lang="en-US" sz="4267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cây</a:t>
            </a:r>
            <a:r>
              <a:rPr lang="en-US" sz="4267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trồng</a:t>
            </a:r>
            <a:endParaRPr lang="en-US" sz="4267" dirty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7569200" y="1218184"/>
            <a:ext cx="5384800" cy="1954529"/>
          </a:xfrm>
          <a:prstGeom prst="cloudCallout">
            <a:avLst>
              <a:gd name="adj1" fmla="val -61542"/>
              <a:gd name="adj2" fmla="val 4962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Thế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năng</a:t>
            </a:r>
            <a:r>
              <a:rPr lang="en-US" sz="3200" dirty="0"/>
              <a:t> </a:t>
            </a:r>
            <a:r>
              <a:rPr lang="en-US" sz="3200" dirty="0" err="1"/>
              <a:t>suất</a:t>
            </a:r>
            <a:r>
              <a:rPr lang="en-US" sz="3200" dirty="0"/>
              <a:t> </a:t>
            </a:r>
            <a:r>
              <a:rPr lang="en-US" sz="3200" dirty="0" err="1"/>
              <a:t>cây</a:t>
            </a:r>
            <a:r>
              <a:rPr lang="en-US" sz="3200" dirty="0"/>
              <a:t> </a:t>
            </a:r>
            <a:r>
              <a:rPr lang="en-US" sz="3200" dirty="0" err="1"/>
              <a:t>trồng</a:t>
            </a:r>
            <a:r>
              <a:rPr lang="nl-NL" sz="3200" dirty="0"/>
              <a:t>?</a:t>
            </a:r>
            <a:endParaRPr lang="en-US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1654680"/>
            <a:ext cx="5689600" cy="15180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/>
          <a:p>
            <a:r>
              <a:rPr lang="en-US" sz="3733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Năng</a:t>
            </a:r>
            <a:r>
              <a:rPr lang="en-US" sz="3733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suất</a:t>
            </a:r>
            <a:r>
              <a:rPr lang="en-US" sz="3733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cây</a:t>
            </a:r>
            <a:r>
              <a:rPr lang="en-US" sz="3733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trồng</a:t>
            </a:r>
            <a:r>
              <a:rPr lang="en-US" sz="3733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là</a:t>
            </a:r>
            <a:r>
              <a:rPr lang="en-US" sz="3733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sản</a:t>
            </a:r>
            <a:r>
              <a:rPr lang="en-US" sz="3733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phẩm</a:t>
            </a:r>
            <a:r>
              <a:rPr lang="en-US" sz="3733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mà</a:t>
            </a:r>
            <a:r>
              <a:rPr lang="en-US" sz="3733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cây</a:t>
            </a:r>
            <a:r>
              <a:rPr lang="en-US" sz="3733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trồng</a:t>
            </a:r>
            <a:r>
              <a:rPr lang="en-US" sz="3733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tạo</a:t>
            </a:r>
            <a:r>
              <a:rPr lang="en-US" sz="3733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ra.</a:t>
            </a:r>
            <a:endParaRPr lang="en-US" sz="3733" dirty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304800" y="4163569"/>
            <a:ext cx="5994400" cy="1954529"/>
          </a:xfrm>
          <a:prstGeom prst="cloudCallout">
            <a:avLst>
              <a:gd name="adj1" fmla="val 80949"/>
              <a:gd name="adj2" fmla="val -1940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Năng</a:t>
            </a:r>
            <a:r>
              <a:rPr lang="en-US" sz="3200" dirty="0"/>
              <a:t> </a:t>
            </a:r>
            <a:r>
              <a:rPr lang="en-US" sz="3200" dirty="0" err="1"/>
              <a:t>suất</a:t>
            </a:r>
            <a:r>
              <a:rPr lang="en-US" sz="3200" dirty="0"/>
              <a:t> </a:t>
            </a:r>
            <a:r>
              <a:rPr lang="en-US" sz="3200" dirty="0" err="1"/>
              <a:t>cây</a:t>
            </a:r>
            <a:r>
              <a:rPr lang="en-US" sz="3200" dirty="0"/>
              <a:t> </a:t>
            </a:r>
            <a:r>
              <a:rPr lang="en-US" sz="3200" dirty="0" err="1"/>
              <a:t>trồng</a:t>
            </a:r>
            <a:r>
              <a:rPr lang="en-US" sz="3200" dirty="0"/>
              <a:t> </a:t>
            </a:r>
            <a:r>
              <a:rPr lang="en-US" sz="3200" dirty="0" err="1"/>
              <a:t>thu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nhờ</a:t>
            </a:r>
            <a:r>
              <a:rPr lang="en-US" sz="3200" dirty="0"/>
              <a:t> </a:t>
            </a:r>
            <a:r>
              <a:rPr lang="en-US" sz="3200" dirty="0" err="1"/>
              <a:t>vào</a:t>
            </a:r>
            <a:r>
              <a:rPr lang="en-US" sz="3200" dirty="0"/>
              <a:t> </a:t>
            </a:r>
            <a:r>
              <a:rPr lang="en-US" sz="3200" dirty="0" err="1"/>
              <a:t>quá</a:t>
            </a:r>
            <a:r>
              <a:rPr lang="en-US" sz="3200" dirty="0"/>
              <a:t> </a:t>
            </a:r>
            <a:r>
              <a:rPr lang="en-US" sz="3200" dirty="0" err="1"/>
              <a:t>trình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nl-NL" sz="3200" dirty="0"/>
              <a:t>?</a:t>
            </a:r>
            <a:endParaRPr lang="en-US" sz="32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31200" y="3937000"/>
            <a:ext cx="3019552" cy="15180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/>
          <a:p>
            <a:r>
              <a:rPr lang="en-US" sz="3733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Quang</a:t>
            </a:r>
            <a:r>
              <a:rPr lang="en-US" sz="3733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hợp</a:t>
            </a:r>
            <a:r>
              <a:rPr lang="en-US" sz="3733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369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ky-thuat-trong-chuoi-cho-nang-suat-cao-vuot-tr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5689600" cy="341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Picture 5" descr="Cafe ch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1905000"/>
            <a:ext cx="5689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406400" y="5410200"/>
            <a:ext cx="5588000" cy="995016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933">
                <a:solidFill>
                  <a:srgbClr val="0000CC"/>
                </a:solidFill>
                <a:latin typeface="Times New Roman" pitchFamily="18" charset="0"/>
              </a:rPr>
              <a:t>CHUỐI PHÁT TRIỂN TỐT, NĂNG SUẤT CAO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6299201" y="5410200"/>
            <a:ext cx="4676345" cy="995016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933">
                <a:solidFill>
                  <a:srgbClr val="0000CC"/>
                </a:solidFill>
                <a:latin typeface="Times New Roman" pitchFamily="18" charset="0"/>
              </a:rPr>
              <a:t>CÀ PHÊ PHÁT TRIỂN TỐT </a:t>
            </a:r>
          </a:p>
          <a:p>
            <a:r>
              <a:rPr lang="en-US" sz="2933">
                <a:solidFill>
                  <a:srgbClr val="0000CC"/>
                </a:solidFill>
                <a:latin typeface="Times New Roman" pitchFamily="18" charset="0"/>
              </a:rPr>
              <a:t>TĂNG NĂNG SUẤT </a:t>
            </a: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203200" y="457200"/>
            <a:ext cx="11670168" cy="10772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90% - 95%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sản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phẩm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thu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hoạch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cây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lấy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từ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CO2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và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H2O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thông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qua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hoạt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động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quang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hợp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300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 animBg="1"/>
      <p:bldP spid="27655" grpId="0" animBg="1"/>
      <p:bldP spid="276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Group 17"/>
          <p:cNvGrpSpPr>
            <a:grpSpLocks/>
          </p:cNvGrpSpPr>
          <p:nvPr/>
        </p:nvGrpSpPr>
        <p:grpSpPr bwMode="auto">
          <a:xfrm>
            <a:off x="4064" y="1325753"/>
            <a:ext cx="11749616" cy="4343400"/>
            <a:chOff x="179388" y="1470025"/>
            <a:chExt cx="8812212" cy="4343400"/>
          </a:xfrm>
        </p:grpSpPr>
        <p:pic>
          <p:nvPicPr>
            <p:cNvPr id="28677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88" y="1470025"/>
              <a:ext cx="4826000" cy="434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78" name="Line 6"/>
            <p:cNvSpPr>
              <a:spLocks noChangeShapeType="1"/>
            </p:cNvSpPr>
            <p:nvPr/>
          </p:nvSpPr>
          <p:spPr bwMode="auto">
            <a:xfrm>
              <a:off x="5638800" y="1524000"/>
              <a:ext cx="0" cy="4086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8679" name="Line 9"/>
            <p:cNvSpPr>
              <a:spLocks noChangeShapeType="1"/>
            </p:cNvSpPr>
            <p:nvPr/>
          </p:nvSpPr>
          <p:spPr bwMode="auto">
            <a:xfrm>
              <a:off x="5638800" y="3390900"/>
              <a:ext cx="4572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8680" name="Text Box 10"/>
            <p:cNvSpPr txBox="1">
              <a:spLocks noChangeArrowheads="1"/>
            </p:cNvSpPr>
            <p:nvPr/>
          </p:nvSpPr>
          <p:spPr bwMode="auto">
            <a:xfrm>
              <a:off x="6127750" y="3124200"/>
              <a:ext cx="286385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>
                  <a:solidFill>
                    <a:srgbClr val="000099"/>
                  </a:solidFill>
                  <a:cs typeface="Arial" charset="0"/>
                </a:rPr>
                <a:t>Năng suất sinh học</a:t>
              </a:r>
            </a:p>
          </p:txBody>
        </p:sp>
        <p:sp>
          <p:nvSpPr>
            <p:cNvPr id="28681" name="Line 11"/>
            <p:cNvSpPr>
              <a:spLocks noChangeShapeType="1"/>
            </p:cNvSpPr>
            <p:nvPr/>
          </p:nvSpPr>
          <p:spPr bwMode="auto">
            <a:xfrm>
              <a:off x="1676400" y="3962400"/>
              <a:ext cx="2743200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8682" name="Line 12"/>
            <p:cNvSpPr>
              <a:spLocks noChangeShapeType="1"/>
            </p:cNvSpPr>
            <p:nvPr/>
          </p:nvSpPr>
          <p:spPr bwMode="auto">
            <a:xfrm flipV="1">
              <a:off x="5181600" y="5067300"/>
              <a:ext cx="1219200" cy="381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8683" name="Text Box 13"/>
            <p:cNvSpPr txBox="1">
              <a:spLocks noChangeArrowheads="1"/>
            </p:cNvSpPr>
            <p:nvPr/>
          </p:nvSpPr>
          <p:spPr bwMode="auto">
            <a:xfrm>
              <a:off x="6332538" y="4800600"/>
              <a:ext cx="2590800" cy="625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467">
                  <a:solidFill>
                    <a:srgbClr val="000099"/>
                  </a:solidFill>
                  <a:latin typeface="Times New Roman" pitchFamily="18" charset="0"/>
                  <a:cs typeface="Arial" charset="0"/>
                </a:rPr>
                <a:t>Năng suất kinh tế</a:t>
              </a:r>
            </a:p>
          </p:txBody>
        </p:sp>
        <p:sp>
          <p:nvSpPr>
            <p:cNvPr id="28684" name="Line 7"/>
            <p:cNvSpPr>
              <a:spLocks noChangeShapeType="1"/>
            </p:cNvSpPr>
            <p:nvPr/>
          </p:nvSpPr>
          <p:spPr bwMode="auto">
            <a:xfrm flipH="1">
              <a:off x="5334000" y="5610225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8685" name="Line 8"/>
            <p:cNvSpPr>
              <a:spLocks noChangeShapeType="1"/>
            </p:cNvSpPr>
            <p:nvPr/>
          </p:nvSpPr>
          <p:spPr bwMode="auto">
            <a:xfrm flipH="1">
              <a:off x="5257800" y="152400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pic>
          <p:nvPicPr>
            <p:cNvPr id="28686" name="Picture 5" descr="BOWLTOM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5029200"/>
              <a:ext cx="1219200" cy="568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2599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00" name="Group 4"/>
          <p:cNvGraphicFramePr>
            <a:graphicFrameLocks noGrp="1"/>
          </p:cNvGraphicFramePr>
          <p:nvPr>
            <p:extLst/>
          </p:nvPr>
        </p:nvGraphicFramePr>
        <p:xfrm>
          <a:off x="508000" y="1295401"/>
          <a:ext cx="11277600" cy="4759452"/>
        </p:xfrm>
        <a:graphic>
          <a:graphicData uri="http://schemas.openxmlformats.org/drawingml/2006/table">
            <a:tbl>
              <a:tblPr/>
              <a:tblGrid>
                <a:gridCol w="56409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366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suất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suất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879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tổng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lượng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luỹ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mỗi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ngày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 ha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gieo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trồng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suốt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trưởng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phần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năng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suất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luỹ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lá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hạt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..)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giá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trị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con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317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633984" y="2438400"/>
            <a:ext cx="7315200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189" indent="-457189">
              <a:spcBef>
                <a:spcPct val="20000"/>
              </a:spcBef>
            </a:pPr>
            <a:r>
              <a:rPr lang="en-US" sz="3733" b="1" dirty="0" err="1">
                <a:solidFill>
                  <a:srgbClr val="D60093"/>
                </a:solidFill>
              </a:rPr>
              <a:t>Năng</a:t>
            </a:r>
            <a:r>
              <a:rPr lang="en-US" sz="3733" b="1" dirty="0">
                <a:solidFill>
                  <a:srgbClr val="D60093"/>
                </a:solidFill>
              </a:rPr>
              <a:t> </a:t>
            </a:r>
            <a:r>
              <a:rPr lang="en-US" sz="3733" b="1" dirty="0" err="1">
                <a:solidFill>
                  <a:srgbClr val="D60093"/>
                </a:solidFill>
              </a:rPr>
              <a:t>suất</a:t>
            </a:r>
            <a:r>
              <a:rPr lang="en-US" sz="3733" b="1" dirty="0">
                <a:solidFill>
                  <a:srgbClr val="D60093"/>
                </a:solidFill>
              </a:rPr>
              <a:t> </a:t>
            </a:r>
            <a:r>
              <a:rPr lang="en-US" sz="3733" b="1" dirty="0" err="1">
                <a:solidFill>
                  <a:srgbClr val="D60093"/>
                </a:solidFill>
              </a:rPr>
              <a:t>sinh</a:t>
            </a:r>
            <a:r>
              <a:rPr lang="en-US" sz="3733" b="1" dirty="0">
                <a:solidFill>
                  <a:srgbClr val="D60093"/>
                </a:solidFill>
              </a:rPr>
              <a:t> </a:t>
            </a:r>
            <a:r>
              <a:rPr lang="en-US" sz="3733" b="1" dirty="0" err="1">
                <a:solidFill>
                  <a:srgbClr val="D60093"/>
                </a:solidFill>
              </a:rPr>
              <a:t>học</a:t>
            </a:r>
            <a:r>
              <a:rPr lang="en-US" sz="3733" b="1" dirty="0">
                <a:solidFill>
                  <a:srgbClr val="D60093"/>
                </a:solidFill>
              </a:rPr>
              <a:t>: </a:t>
            </a:r>
          </a:p>
          <a:p>
            <a:pPr marL="457189" indent="-457189">
              <a:spcBef>
                <a:spcPct val="20000"/>
              </a:spcBef>
            </a:pPr>
            <a:r>
              <a:rPr lang="en-US" sz="3733" dirty="0"/>
              <a:t>0,2+0,3 +0,6+8,8 =9,9 g/m</a:t>
            </a:r>
            <a:r>
              <a:rPr lang="en-US" sz="3733" baseline="30000" dirty="0"/>
              <a:t>2 </a:t>
            </a:r>
            <a:r>
              <a:rPr lang="en-US" sz="3733" dirty="0"/>
              <a:t>/</a:t>
            </a:r>
            <a:r>
              <a:rPr lang="en-US" sz="3733" dirty="0" err="1"/>
              <a:t>ngày</a:t>
            </a:r>
            <a:endParaRPr lang="en-US" sz="3733" dirty="0"/>
          </a:p>
          <a:p>
            <a:pPr marL="457189" indent="-457189">
              <a:spcBef>
                <a:spcPct val="20000"/>
              </a:spcBef>
            </a:pPr>
            <a:r>
              <a:rPr lang="en-US" sz="3733" b="1" dirty="0" err="1">
                <a:solidFill>
                  <a:srgbClr val="D60093"/>
                </a:solidFill>
              </a:rPr>
              <a:t>Năng</a:t>
            </a:r>
            <a:r>
              <a:rPr lang="en-US" sz="3733" b="1" dirty="0">
                <a:solidFill>
                  <a:srgbClr val="D60093"/>
                </a:solidFill>
              </a:rPr>
              <a:t> </a:t>
            </a:r>
            <a:r>
              <a:rPr lang="en-US" sz="3733" b="1" dirty="0" err="1">
                <a:solidFill>
                  <a:srgbClr val="D60093"/>
                </a:solidFill>
              </a:rPr>
              <a:t>suất</a:t>
            </a:r>
            <a:r>
              <a:rPr lang="en-US" sz="3733" b="1" dirty="0">
                <a:solidFill>
                  <a:srgbClr val="D60093"/>
                </a:solidFill>
              </a:rPr>
              <a:t> </a:t>
            </a:r>
            <a:r>
              <a:rPr lang="en-US" sz="3733" b="1" dirty="0" err="1">
                <a:solidFill>
                  <a:srgbClr val="D60093"/>
                </a:solidFill>
              </a:rPr>
              <a:t>kinh</a:t>
            </a:r>
            <a:r>
              <a:rPr lang="en-US" sz="3733" b="1" dirty="0">
                <a:solidFill>
                  <a:srgbClr val="D60093"/>
                </a:solidFill>
              </a:rPr>
              <a:t> </a:t>
            </a:r>
            <a:r>
              <a:rPr lang="en-US" sz="3733" b="1" dirty="0" err="1">
                <a:solidFill>
                  <a:srgbClr val="D60093"/>
                </a:solidFill>
              </a:rPr>
              <a:t>tế</a:t>
            </a:r>
            <a:r>
              <a:rPr lang="en-US" sz="3733" b="1" dirty="0">
                <a:solidFill>
                  <a:srgbClr val="D60093"/>
                </a:solidFill>
              </a:rPr>
              <a:t>:</a:t>
            </a:r>
          </a:p>
          <a:p>
            <a:pPr marL="457189" indent="-457189">
              <a:spcBef>
                <a:spcPct val="20000"/>
              </a:spcBef>
            </a:pPr>
            <a:r>
              <a:rPr lang="en-US" sz="3733" dirty="0"/>
              <a:t>8,8 g/m</a:t>
            </a:r>
            <a:r>
              <a:rPr lang="en-US" sz="3733" baseline="30000" dirty="0"/>
              <a:t>2</a:t>
            </a:r>
            <a:r>
              <a:rPr lang="en-US" sz="3733" dirty="0"/>
              <a:t>/</a:t>
            </a:r>
            <a:r>
              <a:rPr lang="en-US" sz="3733" dirty="0" err="1"/>
              <a:t>ngày</a:t>
            </a:r>
            <a:endParaRPr lang="en-US" sz="3733" dirty="0"/>
          </a:p>
          <a:p>
            <a:pPr marL="457189" indent="-457189">
              <a:spcBef>
                <a:spcPct val="20000"/>
              </a:spcBef>
            </a:pPr>
            <a:r>
              <a:rPr lang="en-US" sz="3733" b="1" dirty="0" err="1">
                <a:solidFill>
                  <a:srgbClr val="D60093"/>
                </a:solidFill>
              </a:rPr>
              <a:t>Hệ</a:t>
            </a:r>
            <a:r>
              <a:rPr lang="en-US" sz="3733" b="1" dirty="0">
                <a:solidFill>
                  <a:srgbClr val="D60093"/>
                </a:solidFill>
              </a:rPr>
              <a:t> </a:t>
            </a:r>
            <a:r>
              <a:rPr lang="en-US" sz="3733" b="1" dirty="0" err="1">
                <a:solidFill>
                  <a:srgbClr val="D60093"/>
                </a:solidFill>
              </a:rPr>
              <a:t>số</a:t>
            </a:r>
            <a:r>
              <a:rPr lang="en-US" sz="3733" b="1" dirty="0">
                <a:solidFill>
                  <a:srgbClr val="D60093"/>
                </a:solidFill>
              </a:rPr>
              <a:t> </a:t>
            </a:r>
            <a:r>
              <a:rPr lang="en-US" sz="3733" b="1" dirty="0" err="1">
                <a:solidFill>
                  <a:srgbClr val="D60093"/>
                </a:solidFill>
              </a:rPr>
              <a:t>kinh</a:t>
            </a:r>
            <a:r>
              <a:rPr lang="en-US" sz="3733" b="1" dirty="0">
                <a:solidFill>
                  <a:srgbClr val="D60093"/>
                </a:solidFill>
              </a:rPr>
              <a:t> </a:t>
            </a:r>
            <a:r>
              <a:rPr lang="en-US" sz="3733" b="1" dirty="0" err="1">
                <a:solidFill>
                  <a:srgbClr val="D60093"/>
                </a:solidFill>
              </a:rPr>
              <a:t>tế</a:t>
            </a:r>
            <a:r>
              <a:rPr lang="en-US" sz="3733" b="1" dirty="0">
                <a:solidFill>
                  <a:srgbClr val="D60093"/>
                </a:solidFill>
              </a:rPr>
              <a:t>:</a:t>
            </a:r>
            <a:endParaRPr lang="en-US" sz="3733" dirty="0"/>
          </a:p>
          <a:p>
            <a:pPr marL="457189" indent="-457189">
              <a:spcBef>
                <a:spcPct val="20000"/>
              </a:spcBef>
            </a:pPr>
            <a:r>
              <a:rPr lang="en-US" sz="3733" dirty="0"/>
              <a:t>8,8 / 9,9 = 88,89%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0" y="101602"/>
            <a:ext cx="12192000" cy="20065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267" dirty="0"/>
              <a:t>	</a:t>
            </a:r>
            <a:r>
              <a:rPr lang="en-US" sz="4267" dirty="0" err="1"/>
              <a:t>Cây</a:t>
            </a:r>
            <a:r>
              <a:rPr lang="en-US" sz="4267" dirty="0"/>
              <a:t> </a:t>
            </a:r>
            <a:r>
              <a:rPr lang="en-US" sz="4267" dirty="0" err="1"/>
              <a:t>hướng</a:t>
            </a:r>
            <a:r>
              <a:rPr lang="en-US" sz="4267" dirty="0"/>
              <a:t> </a:t>
            </a:r>
            <a:r>
              <a:rPr lang="en-US" sz="4267" dirty="0" err="1"/>
              <a:t>dương</a:t>
            </a:r>
            <a:r>
              <a:rPr lang="en-US" sz="4267" dirty="0"/>
              <a:t>, </a:t>
            </a:r>
            <a:r>
              <a:rPr lang="en-US" sz="4267" dirty="0" err="1"/>
              <a:t>lượng</a:t>
            </a:r>
            <a:r>
              <a:rPr lang="en-US" sz="4267" dirty="0"/>
              <a:t> carbon </a:t>
            </a:r>
            <a:r>
              <a:rPr lang="en-US" sz="4267" dirty="0" err="1"/>
              <a:t>cây</a:t>
            </a:r>
            <a:r>
              <a:rPr lang="en-US" sz="4267" dirty="0"/>
              <a:t> </a:t>
            </a:r>
            <a:r>
              <a:rPr lang="en-US" sz="4267" dirty="0" err="1"/>
              <a:t>tích</a:t>
            </a:r>
            <a:r>
              <a:rPr lang="en-US" sz="4267" dirty="0"/>
              <a:t> </a:t>
            </a:r>
            <a:r>
              <a:rPr lang="en-US" sz="4267" dirty="0" err="1"/>
              <a:t>lũy</a:t>
            </a:r>
            <a:r>
              <a:rPr lang="en-US" sz="4267" dirty="0"/>
              <a:t> </a:t>
            </a:r>
            <a:r>
              <a:rPr lang="en-US" sz="4267" dirty="0" err="1"/>
              <a:t>được</a:t>
            </a:r>
            <a:r>
              <a:rPr lang="en-US" sz="4267" dirty="0"/>
              <a:t> </a:t>
            </a:r>
            <a:r>
              <a:rPr lang="en-US" sz="4267" dirty="0" err="1"/>
              <a:t>trong</a:t>
            </a:r>
            <a:r>
              <a:rPr lang="en-US" sz="4267" dirty="0"/>
              <a:t> 1 </a:t>
            </a:r>
            <a:r>
              <a:rPr lang="en-US" sz="4267" dirty="0" err="1"/>
              <a:t>ngày</a:t>
            </a:r>
            <a:r>
              <a:rPr lang="en-US" sz="4267" dirty="0"/>
              <a:t> ở </a:t>
            </a:r>
            <a:r>
              <a:rPr lang="en-US" sz="4267" dirty="0" err="1"/>
              <a:t>các</a:t>
            </a:r>
            <a:r>
              <a:rPr lang="en-US" sz="4267" dirty="0"/>
              <a:t> </a:t>
            </a:r>
            <a:r>
              <a:rPr lang="en-US" sz="4267" dirty="0" err="1"/>
              <a:t>bộ</a:t>
            </a:r>
            <a:r>
              <a:rPr lang="en-US" sz="4267" dirty="0"/>
              <a:t> </a:t>
            </a:r>
            <a:r>
              <a:rPr lang="en-US" sz="4267" dirty="0" err="1"/>
              <a:t>phận</a:t>
            </a:r>
            <a:r>
              <a:rPr lang="en-US" sz="4267" dirty="0"/>
              <a:t> : </a:t>
            </a:r>
            <a:r>
              <a:rPr lang="en-US" sz="4267" dirty="0" err="1"/>
              <a:t>Rễ</a:t>
            </a:r>
            <a:r>
              <a:rPr lang="en-US" sz="4267" dirty="0"/>
              <a:t> : 0,2 g / m</a:t>
            </a:r>
            <a:r>
              <a:rPr lang="en-US" sz="4267" baseline="30000" dirty="0"/>
              <a:t>2 </a:t>
            </a:r>
            <a:r>
              <a:rPr lang="en-US" sz="4267" dirty="0"/>
              <a:t>, </a:t>
            </a:r>
            <a:r>
              <a:rPr lang="en-US" sz="4267" dirty="0" err="1"/>
              <a:t>Lá</a:t>
            </a:r>
            <a:r>
              <a:rPr lang="en-US" sz="4267" dirty="0"/>
              <a:t> : 0,3 g / m</a:t>
            </a:r>
            <a:r>
              <a:rPr lang="en-US" sz="4267" baseline="30000" dirty="0"/>
              <a:t>2,</a:t>
            </a:r>
            <a:r>
              <a:rPr lang="en-US" sz="4267" dirty="0"/>
              <a:t> </a:t>
            </a:r>
            <a:r>
              <a:rPr lang="en-US" sz="4267" dirty="0" err="1"/>
              <a:t>Hoa</a:t>
            </a:r>
            <a:r>
              <a:rPr lang="en-US" sz="4267" dirty="0"/>
              <a:t>: 8,8 g / m</a:t>
            </a:r>
            <a:r>
              <a:rPr lang="en-US" sz="4267" baseline="30000" dirty="0"/>
              <a:t>2</a:t>
            </a:r>
            <a:r>
              <a:rPr lang="en-US" sz="4267" dirty="0"/>
              <a:t>, </a:t>
            </a:r>
            <a:r>
              <a:rPr lang="en-US" sz="4267" dirty="0" err="1"/>
              <a:t>Thân</a:t>
            </a:r>
            <a:r>
              <a:rPr lang="en-US" sz="4267" dirty="0"/>
              <a:t> : 0,6 g / m</a:t>
            </a:r>
            <a:r>
              <a:rPr lang="en-US" sz="4267" baseline="30000" dirty="0"/>
              <a:t>2</a:t>
            </a:r>
            <a:r>
              <a:rPr lang="en-US" sz="4267" dirty="0"/>
              <a:t>.</a:t>
            </a:r>
          </a:p>
          <a:p>
            <a:pPr marL="0" indent="0">
              <a:buNone/>
            </a:pPr>
            <a:r>
              <a:rPr lang="en-US" sz="4267" dirty="0"/>
              <a:t>   </a:t>
            </a:r>
          </a:p>
        </p:txBody>
      </p:sp>
      <p:sp>
        <p:nvSpPr>
          <p:cNvPr id="10" name="Cloud Callout 9"/>
          <p:cNvSpPr/>
          <p:nvPr/>
        </p:nvSpPr>
        <p:spPr>
          <a:xfrm>
            <a:off x="7924800" y="2299336"/>
            <a:ext cx="5384800" cy="2552065"/>
          </a:xfrm>
          <a:prstGeom prst="cloudCallout">
            <a:avLst>
              <a:gd name="adj1" fmla="val -61542"/>
              <a:gd name="adj2" fmla="val 4962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</a:rPr>
              <a:t>Hãy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tính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năng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suất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sinh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học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và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năng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suất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kinh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tế</a:t>
            </a:r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8700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203200" y="105331"/>
            <a:ext cx="11988800" cy="11594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sz="3467" dirty="0">
                <a:latin typeface="Times New Roman" pitchFamily="18" charset="0"/>
              </a:rPr>
              <a:t>  </a:t>
            </a:r>
            <a:r>
              <a:rPr lang="en-US" sz="3467" dirty="0" err="1">
                <a:solidFill>
                  <a:srgbClr val="800000"/>
                </a:solidFill>
                <a:latin typeface="Times New Roman" pitchFamily="18" charset="0"/>
              </a:rPr>
              <a:t>Cơ</a:t>
            </a:r>
            <a:r>
              <a:rPr lang="en-US" sz="3467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3467" dirty="0" err="1">
                <a:solidFill>
                  <a:srgbClr val="800000"/>
                </a:solidFill>
                <a:latin typeface="Times New Roman" pitchFamily="18" charset="0"/>
              </a:rPr>
              <a:t>quan</a:t>
            </a:r>
            <a:r>
              <a:rPr lang="en-US" sz="3467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3467" dirty="0" err="1">
                <a:solidFill>
                  <a:srgbClr val="800000"/>
                </a:solidFill>
                <a:latin typeface="Times New Roman" pitchFamily="18" charset="0"/>
              </a:rPr>
              <a:t>chứa</a:t>
            </a:r>
            <a:r>
              <a:rPr lang="en-US" sz="3467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3467" dirty="0" err="1">
                <a:solidFill>
                  <a:srgbClr val="800000"/>
                </a:solidFill>
                <a:latin typeface="Times New Roman" pitchFamily="18" charset="0"/>
              </a:rPr>
              <a:t>sản</a:t>
            </a:r>
            <a:r>
              <a:rPr lang="en-US" sz="3467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3467" dirty="0" err="1">
                <a:solidFill>
                  <a:srgbClr val="800000"/>
                </a:solidFill>
                <a:latin typeface="Times New Roman" pitchFamily="18" charset="0"/>
              </a:rPr>
              <a:t>phẩm</a:t>
            </a:r>
            <a:r>
              <a:rPr lang="en-US" sz="3467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3467" dirty="0" err="1">
                <a:solidFill>
                  <a:srgbClr val="800000"/>
                </a:solidFill>
                <a:latin typeface="Times New Roman" pitchFamily="18" charset="0"/>
              </a:rPr>
              <a:t>có</a:t>
            </a:r>
            <a:r>
              <a:rPr lang="en-US" sz="3467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3467" dirty="0" err="1">
                <a:solidFill>
                  <a:srgbClr val="800000"/>
                </a:solidFill>
                <a:latin typeface="Times New Roman" pitchFamily="18" charset="0"/>
              </a:rPr>
              <a:t>giá</a:t>
            </a:r>
            <a:r>
              <a:rPr lang="en-US" sz="3467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3467" dirty="0" err="1">
                <a:solidFill>
                  <a:srgbClr val="800000"/>
                </a:solidFill>
                <a:latin typeface="Times New Roman" pitchFamily="18" charset="0"/>
              </a:rPr>
              <a:t>trị</a:t>
            </a:r>
            <a:r>
              <a:rPr lang="en-US" sz="3467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3467" dirty="0" err="1">
                <a:solidFill>
                  <a:srgbClr val="800000"/>
                </a:solidFill>
                <a:latin typeface="Times New Roman" pitchFamily="18" charset="0"/>
              </a:rPr>
              <a:t>kinh</a:t>
            </a:r>
            <a:r>
              <a:rPr lang="en-US" sz="3467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3467" dirty="0" err="1">
                <a:solidFill>
                  <a:srgbClr val="800000"/>
                </a:solidFill>
                <a:latin typeface="Times New Roman" pitchFamily="18" charset="0"/>
              </a:rPr>
              <a:t>tế</a:t>
            </a:r>
            <a:r>
              <a:rPr lang="en-US" sz="3467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3467" dirty="0" err="1">
                <a:solidFill>
                  <a:srgbClr val="800000"/>
                </a:solidFill>
                <a:latin typeface="Times New Roman" pitchFamily="18" charset="0"/>
              </a:rPr>
              <a:t>với</a:t>
            </a:r>
            <a:r>
              <a:rPr lang="en-US" sz="3467" dirty="0">
                <a:solidFill>
                  <a:srgbClr val="800000"/>
                </a:solidFill>
                <a:latin typeface="Times New Roman" pitchFamily="18" charset="0"/>
              </a:rPr>
              <a:t> con </a:t>
            </a:r>
            <a:r>
              <a:rPr lang="en-US" sz="3467" dirty="0" err="1">
                <a:solidFill>
                  <a:srgbClr val="800000"/>
                </a:solidFill>
                <a:latin typeface="Times New Roman" pitchFamily="18" charset="0"/>
              </a:rPr>
              <a:t>người</a:t>
            </a:r>
            <a:r>
              <a:rPr lang="en-US" sz="3467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3467" dirty="0" err="1">
                <a:solidFill>
                  <a:srgbClr val="800000"/>
                </a:solidFill>
                <a:latin typeface="Times New Roman" pitchFamily="18" charset="0"/>
              </a:rPr>
              <a:t>của</a:t>
            </a:r>
            <a:r>
              <a:rPr lang="en-US" sz="3467" dirty="0">
                <a:solidFill>
                  <a:srgbClr val="800000"/>
                </a:solidFill>
                <a:latin typeface="Times New Roman" pitchFamily="18" charset="0"/>
              </a:rPr>
              <a:t> 1 </a:t>
            </a:r>
            <a:r>
              <a:rPr lang="en-US" sz="3467" dirty="0" err="1">
                <a:solidFill>
                  <a:srgbClr val="800000"/>
                </a:solidFill>
                <a:latin typeface="Times New Roman" pitchFamily="18" charset="0"/>
              </a:rPr>
              <a:t>số</a:t>
            </a:r>
            <a:r>
              <a:rPr lang="en-US" sz="3467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3467" dirty="0" err="1">
                <a:solidFill>
                  <a:srgbClr val="800000"/>
                </a:solidFill>
                <a:latin typeface="Times New Roman" pitchFamily="18" charset="0"/>
              </a:rPr>
              <a:t>loài</a:t>
            </a:r>
            <a:r>
              <a:rPr lang="en-US" sz="3467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3467" dirty="0" err="1">
                <a:solidFill>
                  <a:srgbClr val="800000"/>
                </a:solidFill>
                <a:latin typeface="Times New Roman" pitchFamily="18" charset="0"/>
              </a:rPr>
              <a:t>cây</a:t>
            </a:r>
            <a:r>
              <a:rPr lang="en-US" sz="3467" dirty="0">
                <a:solidFill>
                  <a:srgbClr val="800000"/>
                </a:solidFill>
                <a:latin typeface="Times New Roman" pitchFamily="18" charset="0"/>
              </a:rPr>
              <a:t> :</a:t>
            </a:r>
          </a:p>
        </p:txBody>
      </p:sp>
      <p:pic>
        <p:nvPicPr>
          <p:cNvPr id="30725" name="Picture 5" descr="c_i_ng_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1447800"/>
            <a:ext cx="52832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GionglualaiHYT1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1447800"/>
            <a:ext cx="54864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7" name="Picture 7" descr="maxresdefaul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4114800"/>
            <a:ext cx="5486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gb" descr="124807826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4114800"/>
            <a:ext cx="5283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934720" y="1629664"/>
            <a:ext cx="1117600" cy="55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 dirty="0" err="1">
                <a:latin typeface="Times New Roman" pitchFamily="18" charset="0"/>
              </a:rPr>
              <a:t>Lá</a:t>
            </a:r>
            <a:endParaRPr lang="en-US" sz="3200" b="1" dirty="0">
              <a:latin typeface="Times New Roman" pitchFamily="18" charset="0"/>
            </a:endParaRP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6400800" y="4332224"/>
            <a:ext cx="1117600" cy="55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 dirty="0" err="1" smtClean="0">
                <a:latin typeface="Times New Roman" pitchFamily="18" charset="0"/>
              </a:rPr>
              <a:t>Quả</a:t>
            </a:r>
            <a:endParaRPr lang="en-US" sz="3200" b="1" dirty="0">
              <a:latin typeface="Times New Roman" pitchFamily="18" charset="0"/>
            </a:endParaRPr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910336" y="4501896"/>
            <a:ext cx="1117600" cy="55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>
                <a:latin typeface="Times New Roman" pitchFamily="18" charset="0"/>
              </a:rPr>
              <a:t>Củ</a:t>
            </a:r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6234176" y="1629664"/>
            <a:ext cx="1117600" cy="55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>
                <a:latin typeface="Times New Roman" pitchFamily="18" charset="0"/>
              </a:rPr>
              <a:t>Hạt</a:t>
            </a:r>
          </a:p>
        </p:txBody>
      </p:sp>
    </p:spTree>
    <p:extLst>
      <p:ext uri="{BB962C8B-B14F-4D97-AF65-F5344CB8AC3E}">
        <p14:creationId xmlns:p14="http://schemas.microsoft.com/office/powerpoint/2010/main" val="283351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3" grpId="0" animBg="1"/>
      <p:bldP spid="30734" grpId="0" animBg="1"/>
      <p:bldP spid="30735" grpId="0" animBg="1"/>
      <p:bldP spid="307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53" name="Text Box 21"/>
          <p:cNvSpPr txBox="1">
            <a:spLocks noChangeArrowheads="1"/>
          </p:cNvSpPr>
          <p:nvPr/>
        </p:nvSpPr>
        <p:spPr bwMode="auto">
          <a:xfrm>
            <a:off x="494416" y="2813447"/>
            <a:ext cx="7518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2. </a:t>
            </a:r>
            <a:r>
              <a:rPr lang="en-US" sz="3200" dirty="0" err="1"/>
              <a:t>Tăng</a:t>
            </a:r>
            <a:r>
              <a:rPr lang="en-US" sz="3200" dirty="0"/>
              <a:t> </a:t>
            </a:r>
            <a:r>
              <a:rPr lang="en-US" sz="3200" dirty="0" err="1"/>
              <a:t>cường</a:t>
            </a:r>
            <a:r>
              <a:rPr lang="en-US" sz="3200" dirty="0"/>
              <a:t> </a:t>
            </a:r>
            <a:r>
              <a:rPr lang="en-US" sz="3200" dirty="0" err="1"/>
              <a:t>độ</a:t>
            </a:r>
            <a:r>
              <a:rPr lang="en-US" sz="3200" dirty="0"/>
              <a:t> </a:t>
            </a:r>
            <a:r>
              <a:rPr lang="en-US" sz="3200" dirty="0" err="1"/>
              <a:t>quang</a:t>
            </a:r>
            <a:r>
              <a:rPr lang="en-US" sz="3200" dirty="0"/>
              <a:t> </a:t>
            </a:r>
            <a:r>
              <a:rPr lang="en-US" sz="3200" dirty="0" err="1"/>
              <a:t>hợp</a:t>
            </a:r>
            <a:endParaRPr lang="en-US" sz="3200" dirty="0"/>
          </a:p>
        </p:txBody>
      </p:sp>
      <p:sp>
        <p:nvSpPr>
          <p:cNvPr id="44054" name="Text Box 22"/>
          <p:cNvSpPr txBox="1">
            <a:spLocks noChangeArrowheads="1"/>
          </p:cNvSpPr>
          <p:nvPr/>
        </p:nvSpPr>
        <p:spPr bwMode="auto">
          <a:xfrm>
            <a:off x="495808" y="2018349"/>
            <a:ext cx="5384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1. </a:t>
            </a:r>
            <a:r>
              <a:rPr lang="en-US" sz="3200" dirty="0" err="1"/>
              <a:t>Tăng</a:t>
            </a:r>
            <a:r>
              <a:rPr lang="en-US" sz="3200" dirty="0"/>
              <a:t> </a:t>
            </a:r>
            <a:r>
              <a:rPr lang="en-US" sz="3200" dirty="0" err="1"/>
              <a:t>diện</a:t>
            </a:r>
            <a:r>
              <a:rPr lang="en-US" sz="3200" dirty="0"/>
              <a:t> </a:t>
            </a:r>
            <a:r>
              <a:rPr lang="en-US" sz="3200" dirty="0" err="1"/>
              <a:t>tích</a:t>
            </a:r>
            <a:r>
              <a:rPr lang="en-US" sz="3200" dirty="0"/>
              <a:t> </a:t>
            </a:r>
            <a:r>
              <a:rPr lang="en-US" sz="3200" dirty="0" err="1"/>
              <a:t>lá</a:t>
            </a:r>
            <a:endParaRPr lang="en-US" sz="3200" dirty="0"/>
          </a:p>
        </p:txBody>
      </p:sp>
      <p:sp>
        <p:nvSpPr>
          <p:cNvPr id="44055" name="Text Box 23"/>
          <p:cNvSpPr txBox="1">
            <a:spLocks noChangeArrowheads="1"/>
          </p:cNvSpPr>
          <p:nvPr/>
        </p:nvSpPr>
        <p:spPr bwMode="auto">
          <a:xfrm>
            <a:off x="494416" y="3623507"/>
            <a:ext cx="3657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3. </a:t>
            </a:r>
            <a:r>
              <a:rPr lang="en-US" sz="3200" dirty="0" err="1"/>
              <a:t>Tăng</a:t>
            </a:r>
            <a:r>
              <a:rPr lang="en-US" sz="3200" dirty="0"/>
              <a:t> </a:t>
            </a:r>
            <a:r>
              <a:rPr lang="en-US" sz="3200" dirty="0" err="1"/>
              <a:t>hệ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kinh</a:t>
            </a:r>
            <a:r>
              <a:rPr lang="en-US" sz="3200" dirty="0"/>
              <a:t> </a:t>
            </a:r>
            <a:r>
              <a:rPr lang="en-US" sz="3200" dirty="0" err="1"/>
              <a:t>tế</a:t>
            </a:r>
            <a:endParaRPr lang="en-US" sz="3200" dirty="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939800" y="381000"/>
            <a:ext cx="10312400" cy="127661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sz="3733" dirty="0">
                <a:latin typeface="Times New Roman" pitchFamily="18" charset="0"/>
              </a:rPr>
              <a:t>II. </a:t>
            </a:r>
            <a:r>
              <a:rPr lang="en-US" sz="3733" dirty="0" err="1">
                <a:latin typeface="Times New Roman" pitchFamily="18" charset="0"/>
              </a:rPr>
              <a:t>Tăng</a:t>
            </a:r>
            <a:r>
              <a:rPr lang="en-US" sz="3733" dirty="0">
                <a:latin typeface="Times New Roman" pitchFamily="18" charset="0"/>
              </a:rPr>
              <a:t> </a:t>
            </a:r>
            <a:r>
              <a:rPr lang="en-US" sz="3733" dirty="0" err="1">
                <a:latin typeface="Times New Roman" pitchFamily="18" charset="0"/>
              </a:rPr>
              <a:t>năng</a:t>
            </a:r>
            <a:r>
              <a:rPr lang="en-US" sz="3733" dirty="0">
                <a:latin typeface="Times New Roman" pitchFamily="18" charset="0"/>
              </a:rPr>
              <a:t> </a:t>
            </a:r>
            <a:r>
              <a:rPr lang="en-US" sz="3733" dirty="0" err="1">
                <a:latin typeface="Times New Roman" pitchFamily="18" charset="0"/>
              </a:rPr>
              <a:t>suất</a:t>
            </a:r>
            <a:r>
              <a:rPr lang="en-US" sz="3733" dirty="0">
                <a:latin typeface="Times New Roman" pitchFamily="18" charset="0"/>
              </a:rPr>
              <a:t> </a:t>
            </a:r>
            <a:r>
              <a:rPr lang="en-US" sz="3733" dirty="0" err="1">
                <a:latin typeface="Times New Roman" pitchFamily="18" charset="0"/>
              </a:rPr>
              <a:t>cây</a:t>
            </a:r>
            <a:r>
              <a:rPr lang="en-US" sz="3733" dirty="0">
                <a:latin typeface="Times New Roman" pitchFamily="18" charset="0"/>
              </a:rPr>
              <a:t> </a:t>
            </a:r>
            <a:r>
              <a:rPr lang="en-US" sz="3733" dirty="0" err="1">
                <a:latin typeface="Times New Roman" pitchFamily="18" charset="0"/>
              </a:rPr>
              <a:t>trồng</a:t>
            </a:r>
            <a:r>
              <a:rPr lang="en-US" sz="3733" dirty="0">
                <a:latin typeface="Times New Roman" pitchFamily="18" charset="0"/>
              </a:rPr>
              <a:t> </a:t>
            </a:r>
            <a:r>
              <a:rPr lang="en-US" sz="3733" dirty="0" err="1">
                <a:latin typeface="Times New Roman" pitchFamily="18" charset="0"/>
              </a:rPr>
              <a:t>thông</a:t>
            </a:r>
            <a:r>
              <a:rPr lang="en-US" sz="3733" dirty="0">
                <a:latin typeface="Times New Roman" pitchFamily="18" charset="0"/>
              </a:rPr>
              <a:t> qua </a:t>
            </a:r>
            <a:r>
              <a:rPr lang="en-US" sz="3733" dirty="0" err="1">
                <a:latin typeface="Times New Roman" pitchFamily="18" charset="0"/>
              </a:rPr>
              <a:t>sự</a:t>
            </a:r>
            <a:r>
              <a:rPr lang="en-US" sz="3733" dirty="0">
                <a:latin typeface="Times New Roman" pitchFamily="18" charset="0"/>
              </a:rPr>
              <a:t> </a:t>
            </a:r>
            <a:r>
              <a:rPr lang="en-US" sz="3733" dirty="0" err="1">
                <a:latin typeface="Times New Roman" pitchFamily="18" charset="0"/>
              </a:rPr>
              <a:t>điều</a:t>
            </a:r>
            <a:r>
              <a:rPr lang="en-US" sz="3733" dirty="0">
                <a:latin typeface="Times New Roman" pitchFamily="18" charset="0"/>
              </a:rPr>
              <a:t> </a:t>
            </a:r>
            <a:r>
              <a:rPr lang="en-US" sz="3733" dirty="0" err="1">
                <a:latin typeface="Times New Roman" pitchFamily="18" charset="0"/>
              </a:rPr>
              <a:t>khiển</a:t>
            </a:r>
            <a:r>
              <a:rPr lang="en-US" sz="3733" dirty="0">
                <a:latin typeface="Times New Roman" pitchFamily="18" charset="0"/>
              </a:rPr>
              <a:t> </a:t>
            </a:r>
            <a:r>
              <a:rPr lang="en-US" sz="3733" dirty="0" err="1">
                <a:latin typeface="Times New Roman" pitchFamily="18" charset="0"/>
              </a:rPr>
              <a:t>quang</a:t>
            </a:r>
            <a:r>
              <a:rPr lang="en-US" sz="3733" dirty="0">
                <a:latin typeface="Times New Roman" pitchFamily="18" charset="0"/>
              </a:rPr>
              <a:t> </a:t>
            </a:r>
            <a:r>
              <a:rPr lang="en-US" sz="3733" dirty="0" err="1">
                <a:latin typeface="Times New Roman" pitchFamily="18" charset="0"/>
              </a:rPr>
              <a:t>hợp</a:t>
            </a:r>
            <a:endParaRPr lang="en-US" sz="3733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68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482</Words>
  <Application>Microsoft Office PowerPoint</Application>
  <PresentationFormat>Widescreen</PresentationFormat>
  <Paragraphs>52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 Tho</dc:creator>
  <cp:lastModifiedBy>Thu Tho</cp:lastModifiedBy>
  <cp:revision>10</cp:revision>
  <dcterms:created xsi:type="dcterms:W3CDTF">2021-09-25T13:33:58Z</dcterms:created>
  <dcterms:modified xsi:type="dcterms:W3CDTF">2021-09-25T14:29:57Z</dcterms:modified>
</cp:coreProperties>
</file>