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6" r:id="rId2"/>
    <p:sldId id="267" r:id="rId3"/>
    <p:sldId id="263" r:id="rId4"/>
    <p:sldId id="273" r:id="rId5"/>
    <p:sldId id="257" r:id="rId6"/>
    <p:sldId id="258" r:id="rId7"/>
    <p:sldId id="259" r:id="rId8"/>
    <p:sldId id="276" r:id="rId9"/>
    <p:sldId id="260" r:id="rId10"/>
    <p:sldId id="271" r:id="rId11"/>
    <p:sldId id="272" r:id="rId12"/>
    <p:sldId id="269" r:id="rId13"/>
    <p:sldId id="274" r:id="rId14"/>
    <p:sldId id="270" r:id="rId15"/>
    <p:sldId id="277" r:id="rId16"/>
    <p:sldId id="275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271" autoAdjust="0"/>
  </p:normalViewPr>
  <p:slideViewPr>
    <p:cSldViewPr>
      <p:cViewPr varScale="1">
        <p:scale>
          <a:sx n="49" d="100"/>
          <a:sy n="49" d="100"/>
        </p:scale>
        <p:origin x="190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A30C0-FD04-4CE1-BFC1-4B2E3206097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DCE87-6677-46CB-AFD3-5AA649D89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1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DCE87-6677-46CB-AFD3-5AA649D89C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09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DCE87-6677-46CB-AFD3-5AA649D89CE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19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DCE87-6677-46CB-AFD3-5AA649D89CE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5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981200"/>
            <a:ext cx="9144000" cy="2819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20</a:t>
            </a:r>
          </a:p>
          <a:p>
            <a:pPr algn="ctr"/>
            <a:r>
              <a:rPr lang="en-US" sz="7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 BẰNG NỘI MÔI</a:t>
            </a:r>
          </a:p>
        </p:txBody>
      </p:sp>
    </p:spTree>
    <p:extLst>
      <p:ext uri="{BB962C8B-B14F-4D97-AF65-F5344CB8AC3E}">
        <p14:creationId xmlns:p14="http://schemas.microsoft.com/office/powerpoint/2010/main" val="76053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480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66" y="653603"/>
            <a:ext cx="8371268" cy="55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015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197205" y="228600"/>
            <a:ext cx="8791748" cy="152400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/>
              <a:t>Cân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pH </a:t>
            </a:r>
            <a:r>
              <a:rPr lang="en-US" sz="2800" dirty="0" err="1"/>
              <a:t>nội</a:t>
            </a:r>
            <a:r>
              <a:rPr lang="en-US" sz="2800" dirty="0"/>
              <a:t> </a:t>
            </a:r>
            <a:r>
              <a:rPr lang="en-US" sz="2800" dirty="0" err="1"/>
              <a:t>môi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cân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</a:t>
            </a:r>
            <a:r>
              <a:rPr lang="en-US" sz="2800" dirty="0" err="1"/>
              <a:t>axit</a:t>
            </a:r>
            <a:r>
              <a:rPr lang="en-US" sz="2800" dirty="0"/>
              <a:t> </a:t>
            </a:r>
            <a:r>
              <a:rPr lang="en-US" sz="2800" dirty="0" err="1"/>
              <a:t>bazo</a:t>
            </a:r>
            <a:r>
              <a:rPr lang="en-US" sz="2800" dirty="0"/>
              <a:t> (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độ</a:t>
            </a:r>
            <a:r>
              <a:rPr lang="en-US" sz="2800" dirty="0"/>
              <a:t> H+ </a:t>
            </a:r>
            <a:r>
              <a:rPr lang="en-US" sz="2800" dirty="0" err="1"/>
              <a:t>và</a:t>
            </a:r>
            <a:r>
              <a:rPr lang="en-US" sz="2800" dirty="0"/>
              <a:t> OH-)</a:t>
            </a:r>
          </a:p>
          <a:p>
            <a:pPr algn="just"/>
            <a:r>
              <a:rPr lang="en-US" sz="2800" dirty="0" err="1"/>
              <a:t>Hệ</a:t>
            </a:r>
            <a:r>
              <a:rPr lang="en-US" sz="2800" dirty="0"/>
              <a:t> </a:t>
            </a:r>
            <a:r>
              <a:rPr lang="en-US" sz="2800" dirty="0" err="1"/>
              <a:t>đệm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hệ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khả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lấy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H+ </a:t>
            </a:r>
            <a:r>
              <a:rPr lang="en-US" sz="2800" dirty="0" err="1"/>
              <a:t>và</a:t>
            </a:r>
            <a:r>
              <a:rPr lang="en-US" sz="2800" dirty="0"/>
              <a:t> OH-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169495" y="2133602"/>
            <a:ext cx="3616117" cy="120065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HĐ </a:t>
            </a:r>
            <a:r>
              <a:rPr lang="en-US" sz="2800" dirty="0" err="1"/>
              <a:t>bicacbonat</a:t>
            </a:r>
            <a:endParaRPr lang="en-US" sz="2800" dirty="0"/>
          </a:p>
          <a:p>
            <a:pPr algn="ctr"/>
            <a:r>
              <a:rPr lang="en-US" sz="2800" dirty="0"/>
              <a:t>(NaHCO3/H2CO3)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4267200" y="2133603"/>
            <a:ext cx="1803725" cy="120065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hòa</a:t>
            </a:r>
            <a:r>
              <a:rPr lang="en-US" sz="2800" dirty="0"/>
              <a:t> ở </a:t>
            </a:r>
            <a:r>
              <a:rPr lang="en-US" sz="2800" dirty="0" err="1"/>
              <a:t>phổi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thận</a:t>
            </a:r>
            <a:endParaRPr lang="en-US" sz="2800" dirty="0"/>
          </a:p>
        </p:txBody>
      </p:sp>
      <p:sp>
        <p:nvSpPr>
          <p:cNvPr id="7" name="Flowchart: Process 6"/>
          <p:cNvSpPr/>
          <p:nvPr/>
        </p:nvSpPr>
        <p:spPr>
          <a:xfrm>
            <a:off x="6629399" y="2133600"/>
            <a:ext cx="2311075" cy="1200651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Tốc</a:t>
            </a:r>
            <a:r>
              <a:rPr lang="en-US" sz="2800" dirty="0"/>
              <a:t> </a:t>
            </a:r>
            <a:r>
              <a:rPr lang="en-US" sz="2800" dirty="0" err="1"/>
              <a:t>độ</a:t>
            </a:r>
            <a:r>
              <a:rPr lang="en-US" sz="2800" dirty="0"/>
              <a:t>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chỉnh</a:t>
            </a:r>
            <a:r>
              <a:rPr lang="en-US" sz="2800" dirty="0"/>
              <a:t> </a:t>
            </a:r>
            <a:r>
              <a:rPr lang="en-US" sz="2800" dirty="0" err="1"/>
              <a:t>nhanh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endParaRPr lang="en-US" sz="2800" baseline="-25000" dirty="0"/>
          </a:p>
        </p:txBody>
      </p: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3785612" y="2733927"/>
            <a:ext cx="481588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 flipV="1">
            <a:off x="6070925" y="2733926"/>
            <a:ext cx="558474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Process 9"/>
          <p:cNvSpPr/>
          <p:nvPr/>
        </p:nvSpPr>
        <p:spPr>
          <a:xfrm>
            <a:off x="224913" y="5276349"/>
            <a:ext cx="3616117" cy="120065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Hệ</a:t>
            </a:r>
            <a:r>
              <a:rPr lang="en-US" sz="2800" dirty="0"/>
              <a:t> </a:t>
            </a:r>
            <a:r>
              <a:rPr lang="en-US" sz="2800" dirty="0" err="1"/>
              <a:t>đệm</a:t>
            </a:r>
            <a:r>
              <a:rPr lang="en-US" sz="2800" dirty="0"/>
              <a:t> </a:t>
            </a:r>
            <a:r>
              <a:rPr lang="en-US" sz="2800" dirty="0" err="1"/>
              <a:t>proteinat</a:t>
            </a:r>
            <a:r>
              <a:rPr lang="en-US" sz="2800" dirty="0"/>
              <a:t> (protein </a:t>
            </a:r>
            <a:r>
              <a:rPr lang="en-US" sz="2800" dirty="0" err="1"/>
              <a:t>huyết</a:t>
            </a:r>
            <a:r>
              <a:rPr lang="en-US" sz="2800" dirty="0"/>
              <a:t> </a:t>
            </a:r>
            <a:r>
              <a:rPr lang="en-US" sz="2800" dirty="0" err="1"/>
              <a:t>tương</a:t>
            </a:r>
            <a:r>
              <a:rPr lang="en-US" sz="2800" dirty="0"/>
              <a:t>, protein </a:t>
            </a:r>
            <a:r>
              <a:rPr lang="en-US" sz="2800" dirty="0" err="1"/>
              <a:t>tế</a:t>
            </a:r>
            <a:r>
              <a:rPr lang="en-US" sz="2800" dirty="0"/>
              <a:t> </a:t>
            </a:r>
            <a:r>
              <a:rPr lang="en-US" sz="2800" dirty="0" err="1"/>
              <a:t>bào</a:t>
            </a:r>
            <a:r>
              <a:rPr lang="en-US" sz="2800" dirty="0"/>
              <a:t>)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4267200" y="5276350"/>
            <a:ext cx="1803725" cy="120065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ĐH ở </a:t>
            </a:r>
            <a:r>
              <a:rPr lang="en-US" sz="2800" dirty="0" err="1"/>
              <a:t>máu</a:t>
            </a:r>
            <a:endParaRPr lang="en-US" sz="2800" dirty="0"/>
          </a:p>
        </p:txBody>
      </p:sp>
      <p:sp>
        <p:nvSpPr>
          <p:cNvPr id="12" name="Flowchart: Process 11"/>
          <p:cNvSpPr/>
          <p:nvPr/>
        </p:nvSpPr>
        <p:spPr>
          <a:xfrm>
            <a:off x="6682885" y="5276347"/>
            <a:ext cx="2306067" cy="1200651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Mạnh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, </a:t>
            </a:r>
            <a:r>
              <a:rPr lang="en-US" sz="2800" dirty="0" err="1"/>
              <a:t>tối</a:t>
            </a:r>
            <a:r>
              <a:rPr lang="en-US" sz="2800" dirty="0"/>
              <a:t> </a:t>
            </a:r>
            <a:r>
              <a:rPr lang="en-US" sz="2800" dirty="0" err="1"/>
              <a:t>ưu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endParaRPr lang="en-US" sz="2800" baseline="-25000" dirty="0"/>
          </a:p>
        </p:txBody>
      </p:sp>
      <p:cxnSp>
        <p:nvCxnSpPr>
          <p:cNvPr id="13" name="Straight Arrow Connector 12"/>
          <p:cNvCxnSpPr>
            <a:stCxn id="10" idx="3"/>
            <a:endCxn id="11" idx="1"/>
          </p:cNvCxnSpPr>
          <p:nvPr/>
        </p:nvCxnSpPr>
        <p:spPr>
          <a:xfrm>
            <a:off x="3841030" y="5876674"/>
            <a:ext cx="42617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3"/>
            <a:endCxn id="12" idx="1"/>
          </p:cNvCxnSpPr>
          <p:nvPr/>
        </p:nvCxnSpPr>
        <p:spPr>
          <a:xfrm flipV="1">
            <a:off x="6070925" y="5876673"/>
            <a:ext cx="611960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Flowchart: Process 14"/>
          <p:cNvSpPr/>
          <p:nvPr/>
        </p:nvSpPr>
        <p:spPr>
          <a:xfrm>
            <a:off x="169495" y="3676149"/>
            <a:ext cx="3616117" cy="120065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HĐ </a:t>
            </a:r>
            <a:r>
              <a:rPr lang="en-US" sz="2800" dirty="0" err="1"/>
              <a:t>photphat</a:t>
            </a:r>
            <a:endParaRPr lang="en-US" sz="2800" dirty="0"/>
          </a:p>
          <a:p>
            <a:pPr algn="ctr"/>
            <a:r>
              <a:rPr lang="en-US" sz="2800" dirty="0"/>
              <a:t>(Na2HPO4/ NaH2PO4)</a:t>
            </a:r>
          </a:p>
        </p:txBody>
      </p:sp>
      <p:sp>
        <p:nvSpPr>
          <p:cNvPr id="16" name="Flowchart: Process 15"/>
          <p:cNvSpPr/>
          <p:nvPr/>
        </p:nvSpPr>
        <p:spPr>
          <a:xfrm>
            <a:off x="4267200" y="3676150"/>
            <a:ext cx="1803725" cy="120065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ĐH ở </a:t>
            </a:r>
            <a:r>
              <a:rPr lang="en-US" sz="2800" dirty="0" err="1"/>
              <a:t>thận</a:t>
            </a:r>
            <a:endParaRPr lang="en-US" sz="2800" dirty="0"/>
          </a:p>
        </p:txBody>
      </p:sp>
      <p:sp>
        <p:nvSpPr>
          <p:cNvPr id="17" name="Flowchart: Process 16"/>
          <p:cNvSpPr/>
          <p:nvPr/>
        </p:nvSpPr>
        <p:spPr>
          <a:xfrm>
            <a:off x="6629399" y="3676147"/>
            <a:ext cx="2311075" cy="1200651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Chỉ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1/6 </a:t>
            </a:r>
            <a:r>
              <a:rPr lang="en-US" sz="2800" dirty="0" err="1"/>
              <a:t>bicacbonat</a:t>
            </a:r>
            <a:endParaRPr lang="en-US" sz="2800" baseline="-25000" dirty="0"/>
          </a:p>
        </p:txBody>
      </p:sp>
      <p:cxnSp>
        <p:nvCxnSpPr>
          <p:cNvPr id="18" name="Straight Arrow Connector 17"/>
          <p:cNvCxnSpPr>
            <a:stCxn id="15" idx="3"/>
            <a:endCxn id="16" idx="1"/>
          </p:cNvCxnSpPr>
          <p:nvPr/>
        </p:nvCxnSpPr>
        <p:spPr>
          <a:xfrm>
            <a:off x="3785612" y="4276474"/>
            <a:ext cx="481588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3"/>
            <a:endCxn id="17" idx="1"/>
          </p:cNvCxnSpPr>
          <p:nvPr/>
        </p:nvCxnSpPr>
        <p:spPr>
          <a:xfrm flipV="1">
            <a:off x="6070925" y="4276473"/>
            <a:ext cx="558474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26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224913" y="5276349"/>
            <a:ext cx="8614287" cy="120065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Thận</a:t>
            </a:r>
            <a:r>
              <a:rPr lang="en-US" sz="2800" dirty="0"/>
              <a:t> </a:t>
            </a:r>
            <a:r>
              <a:rPr lang="en-US" sz="2800" dirty="0" err="1"/>
              <a:t>tham</a:t>
            </a:r>
            <a:r>
              <a:rPr lang="en-US" sz="2800" dirty="0"/>
              <a:t>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hòa</a:t>
            </a:r>
            <a:r>
              <a:rPr lang="en-US" sz="2800" dirty="0"/>
              <a:t> pH </a:t>
            </a:r>
            <a:r>
              <a:rPr lang="en-US" sz="2800" dirty="0" err="1"/>
              <a:t>nhờ</a:t>
            </a:r>
            <a:r>
              <a:rPr lang="en-US" sz="2800" dirty="0"/>
              <a:t> </a:t>
            </a:r>
            <a:r>
              <a:rPr lang="en-US" sz="2800" dirty="0" err="1"/>
              <a:t>khả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thải</a:t>
            </a:r>
            <a:r>
              <a:rPr lang="en-US" sz="2800" dirty="0"/>
              <a:t> H+, </a:t>
            </a:r>
            <a:r>
              <a:rPr lang="en-US" sz="2800" dirty="0" err="1"/>
              <a:t>tái</a:t>
            </a:r>
            <a:r>
              <a:rPr lang="en-US" sz="2800" dirty="0"/>
              <a:t> </a:t>
            </a:r>
            <a:r>
              <a:rPr lang="en-US" sz="2800" dirty="0" err="1"/>
              <a:t>hấp</a:t>
            </a:r>
            <a:r>
              <a:rPr lang="en-US" sz="2800" dirty="0"/>
              <a:t> </a:t>
            </a:r>
            <a:r>
              <a:rPr lang="en-US" sz="2800" dirty="0" err="1"/>
              <a:t>thụ</a:t>
            </a:r>
            <a:r>
              <a:rPr lang="en-US" sz="2800" dirty="0"/>
              <a:t> Na+, </a:t>
            </a:r>
            <a:r>
              <a:rPr lang="en-US" sz="2800" dirty="0" err="1"/>
              <a:t>thải</a:t>
            </a:r>
            <a:r>
              <a:rPr lang="en-US" sz="2800" dirty="0"/>
              <a:t> NH3</a:t>
            </a:r>
          </a:p>
        </p:txBody>
      </p:sp>
      <p:sp>
        <p:nvSpPr>
          <p:cNvPr id="9" name="Flowchart: Process 8"/>
          <p:cNvSpPr/>
          <p:nvPr/>
        </p:nvSpPr>
        <p:spPr>
          <a:xfrm>
            <a:off x="169495" y="3676149"/>
            <a:ext cx="8614287" cy="120065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Phổi</a:t>
            </a:r>
            <a:r>
              <a:rPr lang="en-US" sz="2800" dirty="0"/>
              <a:t> </a:t>
            </a:r>
            <a:r>
              <a:rPr lang="en-US" sz="2800" dirty="0" err="1"/>
              <a:t>tham</a:t>
            </a:r>
            <a:r>
              <a:rPr lang="en-US" sz="2800" dirty="0"/>
              <a:t>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hòa</a:t>
            </a:r>
            <a:r>
              <a:rPr lang="en-US" sz="2800" dirty="0"/>
              <a:t> pH </a:t>
            </a:r>
            <a:r>
              <a:rPr lang="en-US" sz="2800" dirty="0" err="1"/>
              <a:t>máu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</a:t>
            </a:r>
            <a:r>
              <a:rPr lang="en-US" sz="2800" dirty="0" err="1"/>
              <a:t>cách</a:t>
            </a:r>
            <a:r>
              <a:rPr lang="en-US" sz="2800" dirty="0"/>
              <a:t> </a:t>
            </a:r>
            <a:r>
              <a:rPr lang="en-US" sz="2800" dirty="0" err="1"/>
              <a:t>thải</a:t>
            </a:r>
            <a:r>
              <a:rPr lang="en-US" sz="2800" dirty="0"/>
              <a:t> CO2, </a:t>
            </a:r>
            <a:r>
              <a:rPr lang="en-US" sz="2800" dirty="0" err="1"/>
              <a:t>vì</a:t>
            </a:r>
            <a:r>
              <a:rPr lang="en-US" sz="2800" dirty="0"/>
              <a:t> </a:t>
            </a:r>
            <a:r>
              <a:rPr lang="en-US" sz="2800" dirty="0" err="1"/>
              <a:t>khi</a:t>
            </a:r>
            <a:r>
              <a:rPr lang="en-US" sz="2800" dirty="0"/>
              <a:t> CO2 </a:t>
            </a:r>
            <a:r>
              <a:rPr lang="en-US" sz="2800" dirty="0" err="1"/>
              <a:t>tăng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H+ </a:t>
            </a:r>
            <a:r>
              <a:rPr lang="en-US" sz="2800" dirty="0" err="1"/>
              <a:t>tăng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771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219200" y="1524000"/>
            <a:ext cx="6858000" cy="3200400"/>
          </a:xfrm>
          <a:prstGeom prst="cloudCallout">
            <a:avLst>
              <a:gd name="adj1" fmla="val -29105"/>
              <a:gd name="adj2" fmla="val 8418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lao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nặng</a:t>
            </a:r>
            <a:r>
              <a:rPr lang="en-US" sz="2800" dirty="0"/>
              <a:t>, </a:t>
            </a:r>
            <a:r>
              <a:rPr lang="en-US" sz="2800" dirty="0" err="1"/>
              <a:t>lượng</a:t>
            </a:r>
            <a:r>
              <a:rPr lang="en-US" sz="2800" dirty="0"/>
              <a:t> CO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dirty="0" err="1"/>
              <a:t>sản</a:t>
            </a:r>
            <a:r>
              <a:rPr lang="en-US" sz="2800" dirty="0"/>
              <a:t> </a:t>
            </a:r>
            <a:r>
              <a:rPr lang="en-US" sz="2800" dirty="0" err="1"/>
              <a:t>sinh</a:t>
            </a:r>
            <a:r>
              <a:rPr lang="en-US" sz="2800" dirty="0"/>
              <a:t> </a:t>
            </a:r>
            <a:r>
              <a:rPr lang="en-US" sz="2800" dirty="0" err="1"/>
              <a:t>nhiều</a:t>
            </a:r>
            <a:r>
              <a:rPr lang="en-US" sz="2800" dirty="0"/>
              <a:t>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hiện</a:t>
            </a:r>
            <a:r>
              <a:rPr lang="en-US" sz="2800" dirty="0"/>
              <a:t> </a:t>
            </a:r>
            <a:r>
              <a:rPr lang="en-US" sz="2800" dirty="0" err="1"/>
              <a:t>tượng</a:t>
            </a:r>
            <a:r>
              <a:rPr lang="en-US" sz="2800" dirty="0"/>
              <a:t> </a:t>
            </a:r>
            <a:r>
              <a:rPr lang="en-US" sz="2800" dirty="0" err="1"/>
              <a:t>gì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</a:t>
            </a:r>
            <a:r>
              <a:rPr lang="en-US" sz="2800" dirty="0" err="1"/>
              <a:t>xảy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5141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B48DF60C-70FC-49B5-89AF-ED2FAF979D40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638"/>
            <a:ext cx="9144000" cy="6583362"/>
          </a:xfrm>
        </p:spPr>
      </p:pic>
    </p:spTree>
    <p:extLst>
      <p:ext uri="{BB962C8B-B14F-4D97-AF65-F5344CB8AC3E}">
        <p14:creationId xmlns:p14="http://schemas.microsoft.com/office/powerpoint/2010/main" val="778638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D88E5CAB-63FC-4022-AD8F-96EC73EAEE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-4665"/>
            <a:ext cx="8877300" cy="6752352"/>
          </a:xfrm>
        </p:spPr>
      </p:pic>
    </p:spTree>
    <p:extLst>
      <p:ext uri="{BB962C8B-B14F-4D97-AF65-F5344CB8AC3E}">
        <p14:creationId xmlns:p14="http://schemas.microsoft.com/office/powerpoint/2010/main" val="1674045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nhà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09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vi-VN" sz="2800" b="1" dirty="0"/>
              <a:t>Câu 1.</a:t>
            </a:r>
            <a:r>
              <a:rPr lang="vi-VN" sz="2800" dirty="0"/>
              <a:t> Mô tả cơ chế điều hoà cân bằng huyết áp thông qua con đường thần kinh.</a:t>
            </a:r>
          </a:p>
          <a:p>
            <a:pPr algn="just"/>
            <a:r>
              <a:rPr lang="vi-VN" sz="2800" b="1" dirty="0">
                <a:solidFill>
                  <a:srgbClr val="FF0000"/>
                </a:solidFill>
              </a:rPr>
              <a:t>Câu 2.</a:t>
            </a:r>
            <a:r>
              <a:rPr lang="vi-VN" sz="2800" dirty="0">
                <a:solidFill>
                  <a:srgbClr val="FF0000"/>
                </a:solidFill>
              </a:rPr>
              <a:t> </a:t>
            </a:r>
            <a:r>
              <a:rPr lang="en-US" sz="2800" dirty="0" err="1">
                <a:solidFill>
                  <a:srgbClr val="FF0000"/>
                </a:solidFill>
              </a:rPr>
              <a:t>Tại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sao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những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người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mắc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bệnh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thận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thường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hiện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bị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phù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nề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endParaRPr lang="vi-VN" sz="2800" dirty="0">
              <a:solidFill>
                <a:srgbClr val="FF0000"/>
              </a:solidFill>
            </a:endParaRPr>
          </a:p>
          <a:p>
            <a:pPr algn="just"/>
            <a:r>
              <a:rPr lang="vi-VN" sz="2800" b="1" dirty="0"/>
              <a:t>Câu 3.</a:t>
            </a:r>
            <a:r>
              <a:rPr lang="vi-VN" sz="2800" dirty="0"/>
              <a:t> 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bày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chế</a:t>
            </a:r>
            <a:r>
              <a:rPr lang="en-US" sz="2800" dirty="0"/>
              <a:t> </a:t>
            </a: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hòa</a:t>
            </a:r>
            <a:r>
              <a:rPr lang="en-US" sz="2800" dirty="0"/>
              <a:t> </a:t>
            </a:r>
            <a:r>
              <a:rPr lang="en-US" sz="2800" dirty="0" err="1"/>
              <a:t>thân</a:t>
            </a:r>
            <a:r>
              <a:rPr lang="en-US" sz="2800" dirty="0"/>
              <a:t> </a:t>
            </a:r>
            <a:r>
              <a:rPr lang="en-US" sz="2800" dirty="0" err="1"/>
              <a:t>nhiệt</a:t>
            </a:r>
            <a:r>
              <a:rPr lang="en-US" sz="2800" dirty="0"/>
              <a:t> (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nóng</a:t>
            </a:r>
            <a:r>
              <a:rPr lang="en-US" sz="2800" dirty="0"/>
              <a:t>,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lanh</a:t>
            </a:r>
            <a:r>
              <a:rPr lang="en-US" sz="2800" dirty="0"/>
              <a:t>,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mạnh</a:t>
            </a:r>
            <a:r>
              <a:rPr lang="en-US" sz="2800" dirty="0"/>
              <a:t>)</a:t>
            </a:r>
            <a:endParaRPr lang="vi-VN" sz="2800" dirty="0"/>
          </a:p>
          <a:p>
            <a:pPr algn="just"/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1910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vi-VN" sz="2800" b="1" dirty="0">
                <a:solidFill>
                  <a:srgbClr val="FF0000"/>
                </a:solidFill>
              </a:rPr>
              <a:t>Câu 4.</a:t>
            </a:r>
            <a:r>
              <a:rPr lang="vi-VN" sz="2800" dirty="0">
                <a:solidFill>
                  <a:srgbClr val="FF0000"/>
                </a:solidFill>
              </a:rPr>
              <a:t> Tại sao khi ta ăn nhiều đường nhưng lượng đường trong máu vẫn luôn giữ được ở mức ổn định?</a:t>
            </a:r>
          </a:p>
          <a:p>
            <a:pPr algn="just"/>
            <a:r>
              <a:rPr lang="vi-VN" sz="2800" b="1" dirty="0"/>
              <a:t>Câu 5.</a:t>
            </a:r>
            <a:r>
              <a:rPr lang="vi-VN" sz="2800" dirty="0"/>
              <a:t> Giải thích cơ chế liên hệ ngược trong quá trình đều hoà cân bằng nội môi? Cho ví dụ.</a:t>
            </a:r>
          </a:p>
          <a:p>
            <a:pPr algn="just">
              <a:buFont typeface="Arial" pitchFamily="34" charset="0"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57076"/>
            <a:ext cx="8763000" cy="491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2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71597"/>
              </p:ext>
            </p:extLst>
          </p:nvPr>
        </p:nvGraphicFramePr>
        <p:xfrm>
          <a:off x="1" y="457200"/>
          <a:ext cx="9067799" cy="6420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5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75936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kern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Tiếp</a:t>
                      </a:r>
                      <a:r>
                        <a:rPr lang="en-US" sz="2800" kern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nhận</a:t>
                      </a:r>
                      <a:r>
                        <a:rPr lang="en-US" sz="2800" kern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kích</a:t>
                      </a:r>
                      <a:r>
                        <a:rPr lang="en-US" sz="2800" kern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thích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kern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Điều</a:t>
                      </a:r>
                      <a:r>
                        <a:rPr lang="en-US" sz="2800" kern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khiển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kern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kern="1200" dirty="0" err="1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Đáp</a:t>
                      </a:r>
                      <a:r>
                        <a:rPr lang="en-US" sz="2800" kern="1200" baseline="0" dirty="0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ứng</a:t>
                      </a:r>
                      <a:r>
                        <a:rPr lang="en-US" sz="2800" kern="1200" baseline="0" dirty="0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kích</a:t>
                      </a:r>
                      <a:r>
                        <a:rPr lang="en-US" sz="2800" kern="1200" baseline="0" dirty="0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thích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43464">
                <a:tc>
                  <a:txBody>
                    <a:bodyPr/>
                    <a:lstStyle/>
                    <a:p>
                      <a:endParaRPr lang="en-US" sz="2800" kern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Thành</a:t>
                      </a:r>
                      <a:r>
                        <a:rPr lang="en-US" sz="2800" kern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phần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05200">
                <a:tc>
                  <a:txBody>
                    <a:bodyPr/>
                    <a:lstStyle/>
                    <a:p>
                      <a:endParaRPr lang="en-US" sz="2800" kern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Chức</a:t>
                      </a:r>
                      <a:r>
                        <a:rPr lang="en-US" sz="2800" kern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rgbClr val="FF0000"/>
                          </a:solidFill>
                        </a:rPr>
                        <a:t>năng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81000" y="-48490"/>
            <a:ext cx="876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THÀNH PHẦN THAM GIA DUY TRÌ CBNM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-76200" y="506983"/>
            <a:ext cx="1857375" cy="1307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51623" y="554384"/>
            <a:ext cx="785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BỘ PHẬN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6675" y="1314450"/>
            <a:ext cx="1714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781176" y="1814512"/>
            <a:ext cx="21812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114800" y="1860530"/>
            <a:ext cx="23717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TWTK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496633" y="1845138"/>
            <a:ext cx="25050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mạch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264818" y="3429000"/>
            <a:ext cx="207168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hôcmon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479597" y="3482978"/>
            <a:ext cx="2505075" cy="319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tín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khiển</a:t>
            </a:r>
            <a:endParaRPr lang="en-US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Tăng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giảm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ổn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môi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835944" y="3487519"/>
            <a:ext cx="2071688" cy="319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kích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thích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môi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xung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thần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kinh</a:t>
            </a:r>
            <a:endParaRPr lang="en-US" sz="28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>
                <a:solidFill>
                  <a:srgbClr val="FF0000"/>
                </a:solidFill>
              </a:rPr>
              <a:t>Liên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hệ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ngược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môi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trở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ngược</a:t>
            </a:r>
            <a:r>
              <a:rPr lang="en-US" dirty="0"/>
              <a:t> </a:t>
            </a:r>
            <a:r>
              <a:rPr lang="en-US" dirty="0" err="1"/>
              <a:t>trở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phận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-</a:t>
            </a:r>
            <a:r>
              <a:rPr lang="en-US" dirty="0" err="1"/>
              <a:t>Có</a:t>
            </a:r>
            <a:r>
              <a:rPr lang="en-US" dirty="0"/>
              <a:t> ý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trọng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cân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</a:t>
            </a:r>
            <a:r>
              <a:rPr lang="en-US" dirty="0" err="1"/>
              <a:t>môi</a:t>
            </a:r>
            <a:r>
              <a:rPr lang="en-US" dirty="0"/>
              <a:t>,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ngừng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đang</a:t>
            </a:r>
            <a:r>
              <a:rPr lang="en-US" dirty="0"/>
              <a:t> </a:t>
            </a:r>
            <a:r>
              <a:rPr lang="en-US" dirty="0" err="1"/>
              <a:t>xảy</a:t>
            </a:r>
            <a:r>
              <a:rPr lang="en-US" dirty="0"/>
              <a:t> ra.</a:t>
            </a:r>
          </a:p>
        </p:txBody>
      </p:sp>
    </p:spTree>
    <p:extLst>
      <p:ext uri="{BB962C8B-B14F-4D97-AF65-F5344CB8AC3E}">
        <p14:creationId xmlns:p14="http://schemas.microsoft.com/office/powerpoint/2010/main" val="139749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457200" y="2286000"/>
            <a:ext cx="8153400" cy="33528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3399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295400" y="4648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Ntimes new roman" pitchFamily="34" charset="0"/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447800" y="2201863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Ntimes new roman" pitchFamily="34" charset="0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9051925" y="32591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VNtimes new roman" pitchFamily="34" charset="0"/>
            </a:endParaRP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600200" y="51816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152400" y="533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Điền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cụm</a:t>
            </a:r>
            <a:r>
              <a:rPr lang="en-US" sz="2400" b="1" dirty="0"/>
              <a:t> </a:t>
            </a:r>
            <a:r>
              <a:rPr lang="en-US" sz="2400" b="1" dirty="0" err="1"/>
              <a:t>từ</a:t>
            </a:r>
            <a:r>
              <a:rPr lang="en-US" sz="2400" b="1" dirty="0"/>
              <a:t> </a:t>
            </a:r>
            <a:r>
              <a:rPr lang="en-US" sz="2400" b="1" dirty="0" err="1"/>
              <a:t>dưới</a:t>
            </a:r>
            <a:r>
              <a:rPr lang="en-US" sz="2400" b="1" dirty="0"/>
              <a:t> </a:t>
            </a:r>
            <a:r>
              <a:rPr lang="en-US" sz="2400" b="1" dirty="0" err="1"/>
              <a:t>đây</a:t>
            </a:r>
            <a:r>
              <a:rPr lang="en-US" sz="2400" b="1" dirty="0"/>
              <a:t> </a:t>
            </a:r>
            <a:r>
              <a:rPr lang="en-US" sz="2400" b="1" dirty="0" err="1"/>
              <a:t>vào</a:t>
            </a:r>
            <a:r>
              <a:rPr lang="en-US" sz="2400" b="1" dirty="0"/>
              <a:t> ô </a:t>
            </a:r>
            <a:r>
              <a:rPr lang="en-US" sz="2400" b="1" dirty="0" err="1"/>
              <a:t>trống</a:t>
            </a:r>
            <a:r>
              <a:rPr lang="en-US" sz="2400" b="1" dirty="0"/>
              <a:t>: 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5791200" y="3352800"/>
            <a:ext cx="2590800" cy="1066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2819400" y="4572000"/>
            <a:ext cx="2590800" cy="914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57200" y="2286000"/>
            <a:ext cx="1447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Huyết áp tăng cao</a:t>
            </a:r>
          </a:p>
        </p:txBody>
      </p:sp>
      <p:sp>
        <p:nvSpPr>
          <p:cNvPr id="9229" name="Arc 14"/>
          <p:cNvSpPr>
            <a:spLocks/>
          </p:cNvSpPr>
          <p:nvPr/>
        </p:nvSpPr>
        <p:spPr bwMode="auto">
          <a:xfrm>
            <a:off x="5257800" y="2895600"/>
            <a:ext cx="1905000" cy="457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6095" name="Arc 15"/>
          <p:cNvSpPr>
            <a:spLocks/>
          </p:cNvSpPr>
          <p:nvPr/>
        </p:nvSpPr>
        <p:spPr bwMode="auto">
          <a:xfrm>
            <a:off x="5257800" y="2819400"/>
            <a:ext cx="19812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81000" y="3657600"/>
            <a:ext cx="17526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Huyết áp bình thường</a:t>
            </a:r>
          </a:p>
        </p:txBody>
      </p:sp>
      <p:sp>
        <p:nvSpPr>
          <p:cNvPr id="46099" name="Arc 19"/>
          <p:cNvSpPr>
            <a:spLocks/>
          </p:cNvSpPr>
          <p:nvPr/>
        </p:nvSpPr>
        <p:spPr bwMode="auto">
          <a:xfrm rot="11416307" flipV="1">
            <a:off x="1366838" y="2895600"/>
            <a:ext cx="1143000" cy="811213"/>
          </a:xfrm>
          <a:custGeom>
            <a:avLst/>
            <a:gdLst>
              <a:gd name="T0" fmla="*/ 0 w 21600"/>
              <a:gd name="T1" fmla="*/ 0 h 22989"/>
              <a:gd name="T2" fmla="*/ 2147483647 w 21600"/>
              <a:gd name="T3" fmla="*/ 2147483647 h 22989"/>
              <a:gd name="T4" fmla="*/ 0 w 21600"/>
              <a:gd name="T5" fmla="*/ 2147483647 h 22989"/>
              <a:gd name="T6" fmla="*/ 0 60000 65536"/>
              <a:gd name="T7" fmla="*/ 0 60000 65536"/>
              <a:gd name="T8" fmla="*/ 0 60000 65536"/>
              <a:gd name="T9" fmla="*/ 0 w 21600"/>
              <a:gd name="T10" fmla="*/ 0 h 22989"/>
              <a:gd name="T11" fmla="*/ 21600 w 21600"/>
              <a:gd name="T12" fmla="*/ 22989 h 229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98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63"/>
                  <a:pt x="21585" y="22526"/>
                  <a:pt x="21555" y="22989"/>
                </a:cubicBezTo>
              </a:path>
              <a:path w="21600" h="2298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63"/>
                  <a:pt x="21585" y="22526"/>
                  <a:pt x="21555" y="22989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prstDash val="dash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2590800" y="2438400"/>
            <a:ext cx="2667000" cy="1143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FF"/>
              </a:solidFill>
            </a:endParaRP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609600" y="1095375"/>
            <a:ext cx="2057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en-US" sz="2400" b="1">
                <a:solidFill>
                  <a:srgbClr val="FF0000"/>
                </a:solidFill>
              </a:rPr>
              <a:t>Thụ thể áp lực ở mạch máu</a:t>
            </a:r>
          </a:p>
          <a:p>
            <a:pPr>
              <a:lnSpc>
                <a:spcPct val="75000"/>
              </a:lnSpc>
            </a:pP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3048000" y="1065213"/>
            <a:ext cx="2514600" cy="915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Trung khu điều hòa tim mạch ở hành não</a:t>
            </a: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6689725" y="1111250"/>
            <a:ext cx="1920875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en-US" sz="2400" b="1">
                <a:solidFill>
                  <a:srgbClr val="FF0000"/>
                </a:solidFill>
              </a:rPr>
              <a:t>Tim và mạch máu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>
            <a:off x="1676400" y="27432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07" name="Arc 27"/>
          <p:cNvSpPr>
            <a:spLocks/>
          </p:cNvSpPr>
          <p:nvPr/>
        </p:nvSpPr>
        <p:spPr bwMode="auto">
          <a:xfrm rot="10800000" flipH="1">
            <a:off x="5486400" y="4572000"/>
            <a:ext cx="19050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6108" name="Arc 28"/>
          <p:cNvSpPr>
            <a:spLocks/>
          </p:cNvSpPr>
          <p:nvPr/>
        </p:nvSpPr>
        <p:spPr bwMode="auto">
          <a:xfrm rot="10800000">
            <a:off x="1600200" y="4572000"/>
            <a:ext cx="1709738" cy="508000"/>
          </a:xfrm>
          <a:custGeom>
            <a:avLst/>
            <a:gdLst>
              <a:gd name="T0" fmla="*/ 2147483647 w 18648"/>
              <a:gd name="T1" fmla="*/ 0 h 20616"/>
              <a:gd name="T2" fmla="*/ 2147483647 w 18648"/>
              <a:gd name="T3" fmla="*/ 2147483647 h 20616"/>
              <a:gd name="T4" fmla="*/ 0 w 18648"/>
              <a:gd name="T5" fmla="*/ 2147483647 h 20616"/>
              <a:gd name="T6" fmla="*/ 0 60000 65536"/>
              <a:gd name="T7" fmla="*/ 0 60000 65536"/>
              <a:gd name="T8" fmla="*/ 0 60000 65536"/>
              <a:gd name="T9" fmla="*/ 0 w 18648"/>
              <a:gd name="T10" fmla="*/ 0 h 20616"/>
              <a:gd name="T11" fmla="*/ 18648 w 18648"/>
              <a:gd name="T12" fmla="*/ 20616 h 206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48" h="20616" fill="none" extrusionOk="0">
                <a:moveTo>
                  <a:pt x="6444" y="-1"/>
                </a:moveTo>
                <a:cubicBezTo>
                  <a:pt x="11580" y="1605"/>
                  <a:pt x="15931" y="5069"/>
                  <a:pt x="18647" y="9715"/>
                </a:cubicBezTo>
              </a:path>
              <a:path w="18648" h="20616" stroke="0" extrusionOk="0">
                <a:moveTo>
                  <a:pt x="6444" y="-1"/>
                </a:moveTo>
                <a:cubicBezTo>
                  <a:pt x="11580" y="1605"/>
                  <a:pt x="15931" y="5069"/>
                  <a:pt x="18647" y="9715"/>
                </a:cubicBezTo>
                <a:lnTo>
                  <a:pt x="0" y="2061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11465 L 0.25416 0.2182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17 0.0134 L 0.30417 0.34627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96 0.05779 L -0.3533 0.52381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2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1" grpId="1"/>
      <p:bldP spid="46102" grpId="1"/>
      <p:bldP spid="4610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0" y="0"/>
            <a:ext cx="899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 </a:t>
            </a:r>
            <a:r>
              <a:rPr lang="en-US" sz="2800" b="1" dirty="0" err="1"/>
              <a:t>Sơ</a:t>
            </a:r>
            <a:r>
              <a:rPr lang="en-US" sz="2800" b="1" dirty="0"/>
              <a:t> </a:t>
            </a:r>
            <a:r>
              <a:rPr lang="en-US" sz="2800" b="1" dirty="0" err="1"/>
              <a:t>đồ</a:t>
            </a:r>
            <a:r>
              <a:rPr lang="en-US" sz="2800" b="1" dirty="0"/>
              <a:t> </a:t>
            </a:r>
            <a:r>
              <a:rPr lang="en-US" sz="2800" b="1" dirty="0" err="1"/>
              <a:t>cơ</a:t>
            </a:r>
            <a:r>
              <a:rPr lang="en-US" sz="2800" b="1" dirty="0"/>
              <a:t> </a:t>
            </a:r>
            <a:r>
              <a:rPr lang="en-US" sz="2800" b="1" dirty="0" err="1"/>
              <a:t>chế</a:t>
            </a:r>
            <a:r>
              <a:rPr lang="en-US" sz="2800" b="1" dirty="0"/>
              <a:t> </a:t>
            </a:r>
            <a:r>
              <a:rPr lang="en-US" sz="2800" b="1" dirty="0" err="1"/>
              <a:t>điều</a:t>
            </a:r>
            <a:r>
              <a:rPr lang="en-US" sz="2800" b="1" dirty="0"/>
              <a:t> </a:t>
            </a:r>
            <a:r>
              <a:rPr lang="en-US" sz="2800" b="1" dirty="0" err="1"/>
              <a:t>tiết</a:t>
            </a:r>
            <a:r>
              <a:rPr lang="en-US" sz="2800" b="1" dirty="0"/>
              <a:t> </a:t>
            </a:r>
            <a:r>
              <a:rPr lang="en-US" sz="2800" b="1" dirty="0" err="1"/>
              <a:t>nước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thận</a:t>
            </a:r>
            <a:endParaRPr lang="en-US" sz="2800" b="1" dirty="0"/>
          </a:p>
        </p:txBody>
      </p:sp>
      <p:grpSp>
        <p:nvGrpSpPr>
          <p:cNvPr id="27" name="Group 26"/>
          <p:cNvGrpSpPr/>
          <p:nvPr/>
        </p:nvGrpSpPr>
        <p:grpSpPr>
          <a:xfrm>
            <a:off x="16026" y="608533"/>
            <a:ext cx="9008637" cy="2919117"/>
            <a:chOff x="-709625" y="1294333"/>
            <a:chExt cx="10251799" cy="2919117"/>
          </a:xfrm>
        </p:grpSpPr>
        <p:sp>
          <p:nvSpPr>
            <p:cNvPr id="62472" name="Text Box 8"/>
            <p:cNvSpPr txBox="1">
              <a:spLocks noChangeArrowheads="1"/>
            </p:cNvSpPr>
            <p:nvPr/>
          </p:nvSpPr>
          <p:spPr bwMode="auto">
            <a:xfrm>
              <a:off x="-709625" y="1294333"/>
              <a:ext cx="2993243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</a:rPr>
                <a:t>ASTT </a:t>
              </a:r>
              <a:r>
                <a:rPr lang="en-US" sz="2400" b="1" dirty="0" err="1">
                  <a:solidFill>
                    <a:srgbClr val="FF0000"/>
                  </a:solidFill>
                </a:rPr>
                <a:t>tăng</a:t>
              </a:r>
              <a:r>
                <a:rPr lang="en-US" sz="2400" b="1" dirty="0">
                  <a:solidFill>
                    <a:srgbClr val="FF0000"/>
                  </a:solidFill>
                </a:rPr>
                <a:t> do </a:t>
              </a:r>
              <a:r>
                <a:rPr lang="en-US" sz="2400" b="1" dirty="0" err="1">
                  <a:solidFill>
                    <a:srgbClr val="FF0000"/>
                  </a:solidFill>
                </a:rPr>
                <a:t>ăn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mặn</a:t>
              </a:r>
              <a:r>
                <a:rPr lang="en-US" sz="2400" b="1" dirty="0">
                  <a:solidFill>
                    <a:srgbClr val="FF0000"/>
                  </a:solidFill>
                </a:rPr>
                <a:t>, </a:t>
              </a:r>
              <a:r>
                <a:rPr lang="en-US" sz="2400" b="1" dirty="0" err="1">
                  <a:solidFill>
                    <a:srgbClr val="FF0000"/>
                  </a:solidFill>
                </a:rPr>
                <a:t>mất</a:t>
              </a:r>
              <a:r>
                <a:rPr lang="en-US" sz="2400" b="1" dirty="0">
                  <a:solidFill>
                    <a:srgbClr val="FF0000"/>
                  </a:solidFill>
                </a:rPr>
                <a:t> n</a:t>
              </a:r>
              <a:r>
                <a:rPr lang="vi-VN" sz="2400" b="1" dirty="0">
                  <a:solidFill>
                    <a:srgbClr val="FF0000"/>
                  </a:solidFill>
                </a:rPr>
                <a:t>ư</a:t>
              </a:r>
              <a:r>
                <a:rPr lang="en-US" sz="2400" b="1" dirty="0" err="1">
                  <a:solidFill>
                    <a:srgbClr val="FF0000"/>
                  </a:solidFill>
                </a:rPr>
                <a:t>ớc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62475" name="Line 11"/>
            <p:cNvSpPr>
              <a:spLocks noChangeShapeType="1"/>
            </p:cNvSpPr>
            <p:nvPr/>
          </p:nvSpPr>
          <p:spPr bwMode="auto">
            <a:xfrm>
              <a:off x="1828800" y="1828800"/>
              <a:ext cx="838200" cy="1524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/>
            </a:p>
          </p:txBody>
        </p:sp>
        <p:sp>
          <p:nvSpPr>
            <p:cNvPr id="62477" name="Arc 13"/>
            <p:cNvSpPr>
              <a:spLocks/>
            </p:cNvSpPr>
            <p:nvPr/>
          </p:nvSpPr>
          <p:spPr bwMode="auto">
            <a:xfrm>
              <a:off x="6542389" y="1912938"/>
              <a:ext cx="1484011" cy="527050"/>
            </a:xfrm>
            <a:custGeom>
              <a:avLst/>
              <a:gdLst>
                <a:gd name="T0" fmla="*/ 2147483647 w 21056"/>
                <a:gd name="T1" fmla="*/ 0 h 21315"/>
                <a:gd name="T2" fmla="*/ 2147483647 w 21056"/>
                <a:gd name="T3" fmla="*/ 2147483647 h 21315"/>
                <a:gd name="T4" fmla="*/ 0 w 21056"/>
                <a:gd name="T5" fmla="*/ 2147483647 h 21315"/>
                <a:gd name="T6" fmla="*/ 0 60000 65536"/>
                <a:gd name="T7" fmla="*/ 0 60000 65536"/>
                <a:gd name="T8" fmla="*/ 0 60000 65536"/>
                <a:gd name="T9" fmla="*/ 0 w 21056"/>
                <a:gd name="T10" fmla="*/ 0 h 21315"/>
                <a:gd name="T11" fmla="*/ 21056 w 21056"/>
                <a:gd name="T12" fmla="*/ 21315 h 213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56" h="21315" fill="none" extrusionOk="0">
                  <a:moveTo>
                    <a:pt x="3494" y="-1"/>
                  </a:moveTo>
                  <a:cubicBezTo>
                    <a:pt x="12157" y="1419"/>
                    <a:pt x="19099" y="7941"/>
                    <a:pt x="21056" y="16499"/>
                  </a:cubicBezTo>
                </a:path>
                <a:path w="21056" h="21315" stroke="0" extrusionOk="0">
                  <a:moveTo>
                    <a:pt x="3494" y="-1"/>
                  </a:moveTo>
                  <a:cubicBezTo>
                    <a:pt x="12157" y="1419"/>
                    <a:pt x="19099" y="7941"/>
                    <a:pt x="21056" y="16499"/>
                  </a:cubicBezTo>
                  <a:lnTo>
                    <a:pt x="0" y="21315"/>
                  </a:lnTo>
                  <a:close/>
                </a:path>
              </a:pathLst>
            </a:custGeom>
            <a:noFill/>
            <a:ln w="38100">
              <a:solidFill>
                <a:schemeClr val="bg2">
                  <a:lumMod val="10000"/>
                </a:schemeClr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478" name="Arc 14"/>
            <p:cNvSpPr>
              <a:spLocks/>
            </p:cNvSpPr>
            <p:nvPr/>
          </p:nvSpPr>
          <p:spPr bwMode="auto">
            <a:xfrm rot="10800000" flipH="1">
              <a:off x="6542389" y="3200400"/>
              <a:ext cx="1534811" cy="6096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bg2">
                  <a:lumMod val="10000"/>
                </a:schemeClr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480" name="Text Box 16"/>
            <p:cNvSpPr txBox="1">
              <a:spLocks noChangeArrowheads="1"/>
            </p:cNvSpPr>
            <p:nvPr/>
          </p:nvSpPr>
          <p:spPr bwMode="auto">
            <a:xfrm>
              <a:off x="-152400" y="2667000"/>
              <a:ext cx="2209800" cy="830997"/>
            </a:xfrm>
            <a:prstGeom prst="rect">
              <a:avLst/>
            </a:prstGeom>
            <a:noFill/>
            <a:ln w="9525" algn="ctr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err="1" smtClean="0">
                  <a:solidFill>
                    <a:srgbClr val="002060"/>
                  </a:solidFill>
                </a:rPr>
                <a:t>Lượng</a:t>
              </a:r>
              <a:r>
                <a:rPr lang="en-US" sz="24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002060"/>
                  </a:solidFill>
                </a:rPr>
                <a:t>nước</a:t>
              </a:r>
              <a:r>
                <a:rPr lang="en-US" sz="24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002060"/>
                  </a:solidFill>
                </a:rPr>
                <a:t>bình</a:t>
              </a:r>
              <a:r>
                <a:rPr lang="en-US" sz="24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002060"/>
                  </a:solidFill>
                </a:rPr>
                <a:t>thường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62481" name="Arc 17"/>
            <p:cNvSpPr>
              <a:spLocks/>
            </p:cNvSpPr>
            <p:nvPr/>
          </p:nvSpPr>
          <p:spPr bwMode="auto">
            <a:xfrm rot="10800000">
              <a:off x="1905000" y="3200400"/>
              <a:ext cx="1709738" cy="508000"/>
            </a:xfrm>
            <a:custGeom>
              <a:avLst/>
              <a:gdLst>
                <a:gd name="T0" fmla="*/ 2147483647 w 18648"/>
                <a:gd name="T1" fmla="*/ 0 h 20616"/>
                <a:gd name="T2" fmla="*/ 2147483647 w 18648"/>
                <a:gd name="T3" fmla="*/ 2147483647 h 20616"/>
                <a:gd name="T4" fmla="*/ 0 w 18648"/>
                <a:gd name="T5" fmla="*/ 2147483647 h 20616"/>
                <a:gd name="T6" fmla="*/ 0 60000 65536"/>
                <a:gd name="T7" fmla="*/ 0 60000 65536"/>
                <a:gd name="T8" fmla="*/ 0 60000 65536"/>
                <a:gd name="T9" fmla="*/ 0 w 18648"/>
                <a:gd name="T10" fmla="*/ 0 h 20616"/>
                <a:gd name="T11" fmla="*/ 18648 w 18648"/>
                <a:gd name="T12" fmla="*/ 20616 h 206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48" h="20616" fill="none" extrusionOk="0">
                  <a:moveTo>
                    <a:pt x="6444" y="-1"/>
                  </a:moveTo>
                  <a:cubicBezTo>
                    <a:pt x="11580" y="1605"/>
                    <a:pt x="15931" y="5069"/>
                    <a:pt x="18647" y="9715"/>
                  </a:cubicBezTo>
                </a:path>
                <a:path w="18648" h="20616" stroke="0" extrusionOk="0">
                  <a:moveTo>
                    <a:pt x="6444" y="-1"/>
                  </a:moveTo>
                  <a:cubicBezTo>
                    <a:pt x="11580" y="1605"/>
                    <a:pt x="15931" y="5069"/>
                    <a:pt x="18647" y="9715"/>
                  </a:cubicBezTo>
                  <a:lnTo>
                    <a:pt x="0" y="20616"/>
                  </a:lnTo>
                  <a:close/>
                </a:path>
              </a:pathLst>
            </a:custGeom>
            <a:noFill/>
            <a:ln w="38100">
              <a:solidFill>
                <a:schemeClr val="bg2">
                  <a:lumMod val="10000"/>
                </a:schemeClr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482" name="Arc 18"/>
            <p:cNvSpPr>
              <a:spLocks/>
            </p:cNvSpPr>
            <p:nvPr/>
          </p:nvSpPr>
          <p:spPr bwMode="auto">
            <a:xfrm rot="10145302" flipV="1">
              <a:off x="1662113" y="2214563"/>
              <a:ext cx="1243012" cy="762000"/>
            </a:xfrm>
            <a:custGeom>
              <a:avLst/>
              <a:gdLst>
                <a:gd name="T0" fmla="*/ 0 w 23471"/>
                <a:gd name="T1" fmla="*/ 1311850259 h 21600"/>
                <a:gd name="T2" fmla="*/ 2147483647 w 23471"/>
                <a:gd name="T3" fmla="*/ 2147483647 h 21600"/>
                <a:gd name="T4" fmla="*/ 2147483647 w 23471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3471"/>
                <a:gd name="T10" fmla="*/ 0 h 21600"/>
                <a:gd name="T11" fmla="*/ 23471 w 234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71" h="21600" fill="none" extrusionOk="0">
                  <a:moveTo>
                    <a:pt x="0" y="847"/>
                  </a:moveTo>
                  <a:cubicBezTo>
                    <a:pt x="1947" y="285"/>
                    <a:pt x="3964" y="-1"/>
                    <a:pt x="5991" y="0"/>
                  </a:cubicBezTo>
                  <a:cubicBezTo>
                    <a:pt x="12908" y="0"/>
                    <a:pt x="19407" y="3313"/>
                    <a:pt x="23470" y="8911"/>
                  </a:cubicBezTo>
                </a:path>
                <a:path w="23471" h="21600" stroke="0" extrusionOk="0">
                  <a:moveTo>
                    <a:pt x="0" y="847"/>
                  </a:moveTo>
                  <a:cubicBezTo>
                    <a:pt x="1947" y="285"/>
                    <a:pt x="3964" y="-1"/>
                    <a:pt x="5991" y="0"/>
                  </a:cubicBezTo>
                  <a:cubicBezTo>
                    <a:pt x="12908" y="0"/>
                    <a:pt x="19407" y="3313"/>
                    <a:pt x="23470" y="8911"/>
                  </a:cubicBezTo>
                  <a:lnTo>
                    <a:pt x="5991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prstDash val="dash"/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486" name="Text Box 22"/>
            <p:cNvSpPr txBox="1">
              <a:spLocks noChangeArrowheads="1"/>
            </p:cNvSpPr>
            <p:nvPr/>
          </p:nvSpPr>
          <p:spPr bwMode="auto">
            <a:xfrm>
              <a:off x="3048000" y="1736725"/>
              <a:ext cx="3494389" cy="461665"/>
            </a:xfrm>
            <a:prstGeom prst="rect">
              <a:avLst/>
            </a:prstGeom>
            <a:noFill/>
            <a:ln w="9525" algn="ctr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Cơ quan thụ cảm ASTT</a:t>
              </a:r>
            </a:p>
          </p:txBody>
        </p:sp>
        <p:sp>
          <p:nvSpPr>
            <p:cNvPr id="62487" name="Text Box 23"/>
            <p:cNvSpPr txBox="1">
              <a:spLocks noChangeArrowheads="1"/>
            </p:cNvSpPr>
            <p:nvPr/>
          </p:nvSpPr>
          <p:spPr bwMode="auto">
            <a:xfrm>
              <a:off x="5689073" y="2382836"/>
              <a:ext cx="3853101" cy="830997"/>
            </a:xfrm>
            <a:prstGeom prst="rect">
              <a:avLst/>
            </a:prstGeom>
            <a:noFill/>
            <a:ln w="9525" algn="ctr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err="1"/>
                <a:t>Vùng</a:t>
              </a:r>
              <a:r>
                <a:rPr lang="en-US" sz="2400" b="1" dirty="0"/>
                <a:t> </a:t>
              </a:r>
              <a:r>
                <a:rPr lang="en-US" sz="2400" b="1" dirty="0" err="1"/>
                <a:t>dưới</a:t>
              </a:r>
              <a:r>
                <a:rPr lang="en-US" sz="2400" b="1" dirty="0"/>
                <a:t> </a:t>
              </a:r>
              <a:r>
                <a:rPr lang="en-US" sz="2400" b="1" dirty="0" err="1"/>
                <a:t>đồi</a:t>
              </a:r>
              <a:r>
                <a:rPr lang="en-US" sz="2400" b="1" dirty="0"/>
                <a:t> </a:t>
              </a:r>
              <a:r>
                <a:rPr lang="en-US" sz="2400" b="1" dirty="0" err="1"/>
                <a:t>kích</a:t>
              </a:r>
              <a:r>
                <a:rPr lang="en-US" sz="2400" b="1" dirty="0"/>
                <a:t> </a:t>
              </a:r>
              <a:r>
                <a:rPr lang="en-US" sz="2400" b="1" dirty="0" err="1"/>
                <a:t>thích</a:t>
              </a:r>
              <a:r>
                <a:rPr lang="en-US" sz="2400" b="1" dirty="0"/>
                <a:t> </a:t>
              </a:r>
            </a:p>
            <a:p>
              <a:r>
                <a:rPr lang="en-US" sz="2400" b="1" dirty="0" err="1"/>
                <a:t>tuyến</a:t>
              </a:r>
              <a:r>
                <a:rPr lang="en-US" sz="2400" b="1" dirty="0"/>
                <a:t> </a:t>
              </a:r>
              <a:r>
                <a:rPr lang="en-US" sz="2400" b="1" dirty="0" err="1"/>
                <a:t>yên</a:t>
              </a:r>
              <a:r>
                <a:rPr lang="en-US" sz="2400" b="1" dirty="0"/>
                <a:t> </a:t>
              </a:r>
              <a:r>
                <a:rPr lang="en-US" sz="2400" b="1" dirty="0" err="1"/>
                <a:t>tăng</a:t>
              </a:r>
              <a:r>
                <a:rPr lang="en-US" sz="2400" b="1" dirty="0"/>
                <a:t> </a:t>
              </a:r>
              <a:r>
                <a:rPr lang="en-US" sz="2400" b="1" dirty="0" err="1"/>
                <a:t>tiết</a:t>
              </a:r>
              <a:r>
                <a:rPr lang="en-US" sz="2400" b="1" dirty="0"/>
                <a:t> ADH</a:t>
              </a:r>
            </a:p>
          </p:txBody>
        </p:sp>
        <p:sp>
          <p:nvSpPr>
            <p:cNvPr id="62489" name="Text Box 25"/>
            <p:cNvSpPr txBox="1">
              <a:spLocks noChangeArrowheads="1"/>
            </p:cNvSpPr>
            <p:nvPr/>
          </p:nvSpPr>
          <p:spPr bwMode="auto">
            <a:xfrm>
              <a:off x="2827467" y="3382453"/>
              <a:ext cx="3667820" cy="830997"/>
            </a:xfrm>
            <a:prstGeom prst="rect">
              <a:avLst/>
            </a:prstGeom>
            <a:noFill/>
            <a:ln w="9525" algn="ctr">
              <a:solidFill>
                <a:schemeClr val="bg2">
                  <a:lumMod val="10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b="1" dirty="0" err="1"/>
                <a:t>Thận</a:t>
              </a:r>
              <a:r>
                <a:rPr lang="en-US" sz="2400" b="1" dirty="0"/>
                <a:t> </a:t>
              </a:r>
              <a:r>
                <a:rPr lang="en-US" sz="2400" b="1" dirty="0" err="1"/>
                <a:t>tăng</a:t>
              </a:r>
              <a:r>
                <a:rPr lang="en-US" sz="2400" b="1" dirty="0"/>
                <a:t> </a:t>
              </a:r>
              <a:r>
                <a:rPr lang="en-US" sz="2400" b="1" dirty="0" err="1"/>
                <a:t>tái</a:t>
              </a:r>
              <a:r>
                <a:rPr lang="en-US" sz="2400" b="1" dirty="0"/>
                <a:t> </a:t>
              </a:r>
              <a:r>
                <a:rPr lang="en-US" sz="2400" b="1" dirty="0" err="1"/>
                <a:t>hấp</a:t>
              </a:r>
              <a:r>
                <a:rPr lang="en-US" sz="2400" b="1" dirty="0"/>
                <a:t> </a:t>
              </a:r>
              <a:r>
                <a:rPr lang="en-US" sz="2400" b="1" dirty="0" err="1"/>
                <a:t>thu</a:t>
              </a:r>
              <a:r>
                <a:rPr lang="en-US" sz="2400" b="1" dirty="0"/>
                <a:t> </a:t>
              </a:r>
              <a:r>
                <a:rPr lang="en-US" sz="2400" b="1" dirty="0" err="1"/>
                <a:t>nước</a:t>
              </a:r>
              <a:r>
                <a:rPr lang="en-US" sz="2400" b="1" dirty="0"/>
                <a:t> </a:t>
              </a:r>
              <a:r>
                <a:rPr lang="en-US" sz="2400" b="1" dirty="0" err="1"/>
                <a:t>vào</a:t>
              </a:r>
              <a:r>
                <a:rPr lang="en-US" sz="2400" b="1" dirty="0"/>
                <a:t> </a:t>
              </a:r>
              <a:r>
                <a:rPr lang="en-US" sz="2400" b="1" dirty="0" err="1"/>
                <a:t>máu</a:t>
              </a:r>
              <a:endParaRPr lang="en-US" sz="2400" b="1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33313" y="4118730"/>
            <a:ext cx="7928325" cy="2658863"/>
            <a:chOff x="-214350" y="3806727"/>
            <a:chExt cx="7928325" cy="2658863"/>
          </a:xfrm>
        </p:grpSpPr>
        <p:sp>
          <p:nvSpPr>
            <p:cNvPr id="62494" name="Text Box 30"/>
            <p:cNvSpPr txBox="1">
              <a:spLocks noChangeArrowheads="1"/>
            </p:cNvSpPr>
            <p:nvPr/>
          </p:nvSpPr>
          <p:spPr bwMode="auto">
            <a:xfrm>
              <a:off x="-214350" y="3806727"/>
              <a:ext cx="2018034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b="1" u="sng" dirty="0">
                  <a:solidFill>
                    <a:srgbClr val="FF0000"/>
                  </a:solidFill>
                </a:rPr>
                <a:t>ASTT </a:t>
              </a:r>
              <a:r>
                <a:rPr lang="en-US" sz="2400" b="1" u="sng" dirty="0" err="1">
                  <a:solidFill>
                    <a:srgbClr val="FF0000"/>
                  </a:solidFill>
                </a:rPr>
                <a:t>giảm</a:t>
              </a:r>
              <a:r>
                <a:rPr lang="en-US" sz="2400" b="1" u="sng" dirty="0">
                  <a:solidFill>
                    <a:srgbClr val="FF0000"/>
                  </a:solidFill>
                </a:rPr>
                <a:t> do </a:t>
              </a:r>
              <a:r>
                <a:rPr lang="en-US" sz="2400" b="1" u="sng" dirty="0" err="1">
                  <a:solidFill>
                    <a:srgbClr val="FF0000"/>
                  </a:solidFill>
                </a:rPr>
                <a:t>thừa</a:t>
              </a:r>
              <a:r>
                <a:rPr lang="en-US" sz="2400" b="1" u="sng" dirty="0">
                  <a:solidFill>
                    <a:srgbClr val="FF0000"/>
                  </a:solidFill>
                </a:rPr>
                <a:t> n</a:t>
              </a:r>
              <a:r>
                <a:rPr lang="vi-VN" sz="2400" b="1" u="sng" dirty="0">
                  <a:solidFill>
                    <a:srgbClr val="FF0000"/>
                  </a:solidFill>
                </a:rPr>
                <a:t>ư</a:t>
              </a:r>
              <a:r>
                <a:rPr lang="en-US" sz="2400" b="1" u="sng" dirty="0" err="1">
                  <a:solidFill>
                    <a:srgbClr val="FF0000"/>
                  </a:solidFill>
                </a:rPr>
                <a:t>ớc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62497" name="Text Box 33"/>
            <p:cNvSpPr txBox="1">
              <a:spLocks noChangeArrowheads="1"/>
            </p:cNvSpPr>
            <p:nvPr/>
          </p:nvSpPr>
          <p:spPr bwMode="auto">
            <a:xfrm>
              <a:off x="2819400" y="4403725"/>
              <a:ext cx="3070649" cy="46166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err="1"/>
                <a:t>Cơ</a:t>
              </a:r>
              <a:r>
                <a:rPr lang="en-US" sz="2400" b="1" dirty="0"/>
                <a:t> </a:t>
              </a:r>
              <a:r>
                <a:rPr lang="en-US" sz="2400" b="1" dirty="0" err="1"/>
                <a:t>quan</a:t>
              </a:r>
              <a:r>
                <a:rPr lang="en-US" sz="2400" b="1" dirty="0"/>
                <a:t> </a:t>
              </a:r>
              <a:r>
                <a:rPr lang="en-US" sz="2400" b="1" dirty="0" err="1"/>
                <a:t>thụ</a:t>
              </a:r>
              <a:r>
                <a:rPr lang="en-US" sz="2400" b="1" dirty="0"/>
                <a:t> </a:t>
              </a:r>
              <a:r>
                <a:rPr lang="en-US" sz="2400" b="1" dirty="0" err="1"/>
                <a:t>cảm</a:t>
              </a:r>
              <a:r>
                <a:rPr lang="en-US" sz="2400" b="1" dirty="0"/>
                <a:t> ASTT</a:t>
              </a:r>
            </a:p>
          </p:txBody>
        </p:sp>
        <p:sp>
          <p:nvSpPr>
            <p:cNvPr id="62499" name="Text Box 35"/>
            <p:cNvSpPr txBox="1">
              <a:spLocks noChangeArrowheads="1"/>
            </p:cNvSpPr>
            <p:nvPr/>
          </p:nvSpPr>
          <p:spPr bwMode="auto">
            <a:xfrm>
              <a:off x="2711450" y="6003925"/>
              <a:ext cx="3759042" cy="46166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err="1"/>
                <a:t>Thận</a:t>
              </a:r>
              <a:r>
                <a:rPr lang="en-US" sz="2400" b="1" dirty="0"/>
                <a:t> </a:t>
              </a:r>
              <a:r>
                <a:rPr lang="en-US" sz="2400" b="1" dirty="0" err="1"/>
                <a:t>tăng</a:t>
              </a:r>
              <a:r>
                <a:rPr lang="en-US" sz="2400" b="1" dirty="0"/>
                <a:t> </a:t>
              </a:r>
              <a:r>
                <a:rPr lang="en-US" sz="2400" b="1" dirty="0" err="1"/>
                <a:t>bài</a:t>
              </a:r>
              <a:r>
                <a:rPr lang="en-US" sz="2400" b="1" dirty="0"/>
                <a:t> </a:t>
              </a:r>
              <a:r>
                <a:rPr lang="en-US" sz="2400" b="1" dirty="0" err="1"/>
                <a:t>tiết</a:t>
              </a:r>
              <a:r>
                <a:rPr lang="en-US" sz="2400" b="1" dirty="0"/>
                <a:t> </a:t>
              </a:r>
              <a:r>
                <a:rPr lang="en-US" sz="2400" b="1" dirty="0" err="1"/>
                <a:t>nước</a:t>
              </a:r>
              <a:r>
                <a:rPr lang="en-US" sz="2400" b="1" dirty="0"/>
                <a:t> </a:t>
              </a:r>
              <a:r>
                <a:rPr lang="en-US" sz="2400" b="1" dirty="0" err="1"/>
                <a:t>tiểu</a:t>
              </a:r>
              <a:endParaRPr lang="en-US" sz="2400" b="1" dirty="0"/>
            </a:p>
          </p:txBody>
        </p:sp>
        <p:sp>
          <p:nvSpPr>
            <p:cNvPr id="62501" name="Rectangle 37"/>
            <p:cNvSpPr>
              <a:spLocks noChangeArrowheads="1"/>
            </p:cNvSpPr>
            <p:nvPr/>
          </p:nvSpPr>
          <p:spPr bwMode="auto">
            <a:xfrm>
              <a:off x="0" y="5089525"/>
              <a:ext cx="2514600" cy="83099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 dirty="0" err="1">
                  <a:solidFill>
                    <a:srgbClr val="002060"/>
                  </a:solidFill>
                </a:rPr>
                <a:t>Lượng</a:t>
              </a:r>
              <a:r>
                <a:rPr lang="en-US" sz="2400" b="1" dirty="0">
                  <a:solidFill>
                    <a:srgbClr val="002060"/>
                  </a:solidFill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</a:rPr>
                <a:t>nước</a:t>
              </a:r>
              <a:r>
                <a:rPr lang="en-US" sz="2400" b="1" dirty="0">
                  <a:solidFill>
                    <a:srgbClr val="002060"/>
                  </a:solidFill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</a:rPr>
                <a:t>bình</a:t>
              </a:r>
              <a:r>
                <a:rPr lang="en-US" sz="2400" b="1" dirty="0">
                  <a:solidFill>
                    <a:srgbClr val="002060"/>
                  </a:solidFill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</a:rPr>
                <a:t>thường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62502" name="Line 38"/>
            <p:cNvSpPr>
              <a:spLocks noChangeShapeType="1"/>
            </p:cNvSpPr>
            <p:nvPr/>
          </p:nvSpPr>
          <p:spPr bwMode="auto">
            <a:xfrm>
              <a:off x="1828800" y="4343400"/>
              <a:ext cx="838200" cy="1524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/>
            </a:p>
          </p:txBody>
        </p:sp>
        <p:sp>
          <p:nvSpPr>
            <p:cNvPr id="62503" name="Arc 39"/>
            <p:cNvSpPr>
              <a:spLocks/>
            </p:cNvSpPr>
            <p:nvPr/>
          </p:nvSpPr>
          <p:spPr bwMode="auto">
            <a:xfrm rot="10914354" flipV="1">
              <a:off x="1816100" y="4724400"/>
              <a:ext cx="925513" cy="762000"/>
            </a:xfrm>
            <a:custGeom>
              <a:avLst/>
              <a:gdLst>
                <a:gd name="T0" fmla="*/ 0 w 17480"/>
                <a:gd name="T1" fmla="*/ 0 h 21600"/>
                <a:gd name="T2" fmla="*/ 2147483647 w 17480"/>
                <a:gd name="T3" fmla="*/ 2147483647 h 21600"/>
                <a:gd name="T4" fmla="*/ 0 w 1748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17480"/>
                <a:gd name="T10" fmla="*/ 0 h 21600"/>
                <a:gd name="T11" fmla="*/ 17480 w 1748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480" h="21600" fill="none" extrusionOk="0">
                  <a:moveTo>
                    <a:pt x="-1" y="0"/>
                  </a:moveTo>
                  <a:cubicBezTo>
                    <a:pt x="6917" y="0"/>
                    <a:pt x="13416" y="3313"/>
                    <a:pt x="17479" y="8911"/>
                  </a:cubicBezTo>
                </a:path>
                <a:path w="17480" h="21600" stroke="0" extrusionOk="0">
                  <a:moveTo>
                    <a:pt x="-1" y="0"/>
                  </a:moveTo>
                  <a:cubicBezTo>
                    <a:pt x="6917" y="0"/>
                    <a:pt x="13416" y="3313"/>
                    <a:pt x="17479" y="891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prstDash val="dash"/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504" name="Arc 40"/>
            <p:cNvSpPr>
              <a:spLocks/>
            </p:cNvSpPr>
            <p:nvPr/>
          </p:nvSpPr>
          <p:spPr bwMode="auto">
            <a:xfrm rot="10800000">
              <a:off x="1789433" y="5638800"/>
              <a:ext cx="1410966" cy="508000"/>
            </a:xfrm>
            <a:custGeom>
              <a:avLst/>
              <a:gdLst>
                <a:gd name="T0" fmla="*/ 2147483647 w 18648"/>
                <a:gd name="T1" fmla="*/ 0 h 20616"/>
                <a:gd name="T2" fmla="*/ 2147483647 w 18648"/>
                <a:gd name="T3" fmla="*/ 2147483647 h 20616"/>
                <a:gd name="T4" fmla="*/ 0 w 18648"/>
                <a:gd name="T5" fmla="*/ 2147483647 h 20616"/>
                <a:gd name="T6" fmla="*/ 0 60000 65536"/>
                <a:gd name="T7" fmla="*/ 0 60000 65536"/>
                <a:gd name="T8" fmla="*/ 0 60000 65536"/>
                <a:gd name="T9" fmla="*/ 0 w 18648"/>
                <a:gd name="T10" fmla="*/ 0 h 20616"/>
                <a:gd name="T11" fmla="*/ 18648 w 18648"/>
                <a:gd name="T12" fmla="*/ 20616 h 206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48" h="20616" fill="none" extrusionOk="0">
                  <a:moveTo>
                    <a:pt x="6444" y="-1"/>
                  </a:moveTo>
                  <a:cubicBezTo>
                    <a:pt x="11580" y="1605"/>
                    <a:pt x="15931" y="5069"/>
                    <a:pt x="18647" y="9715"/>
                  </a:cubicBezTo>
                </a:path>
                <a:path w="18648" h="20616" stroke="0" extrusionOk="0">
                  <a:moveTo>
                    <a:pt x="6444" y="-1"/>
                  </a:moveTo>
                  <a:cubicBezTo>
                    <a:pt x="11580" y="1605"/>
                    <a:pt x="15931" y="5069"/>
                    <a:pt x="18647" y="9715"/>
                  </a:cubicBezTo>
                  <a:lnTo>
                    <a:pt x="0" y="20616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505" name="Arc 41"/>
            <p:cNvSpPr>
              <a:spLocks/>
            </p:cNvSpPr>
            <p:nvPr/>
          </p:nvSpPr>
          <p:spPr bwMode="auto">
            <a:xfrm>
              <a:off x="5867400" y="4578350"/>
              <a:ext cx="1412734" cy="527050"/>
            </a:xfrm>
            <a:custGeom>
              <a:avLst/>
              <a:gdLst>
                <a:gd name="T0" fmla="*/ 2147483647 w 21056"/>
                <a:gd name="T1" fmla="*/ 0 h 21315"/>
                <a:gd name="T2" fmla="*/ 2147483647 w 21056"/>
                <a:gd name="T3" fmla="*/ 2147483647 h 21315"/>
                <a:gd name="T4" fmla="*/ 0 w 21056"/>
                <a:gd name="T5" fmla="*/ 2147483647 h 21315"/>
                <a:gd name="T6" fmla="*/ 0 60000 65536"/>
                <a:gd name="T7" fmla="*/ 0 60000 65536"/>
                <a:gd name="T8" fmla="*/ 0 60000 65536"/>
                <a:gd name="T9" fmla="*/ 0 w 21056"/>
                <a:gd name="T10" fmla="*/ 0 h 21315"/>
                <a:gd name="T11" fmla="*/ 21056 w 21056"/>
                <a:gd name="T12" fmla="*/ 21315 h 213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56" h="21315" fill="none" extrusionOk="0">
                  <a:moveTo>
                    <a:pt x="3494" y="-1"/>
                  </a:moveTo>
                  <a:cubicBezTo>
                    <a:pt x="12157" y="1419"/>
                    <a:pt x="19099" y="7941"/>
                    <a:pt x="21056" y="16499"/>
                  </a:cubicBezTo>
                </a:path>
                <a:path w="21056" h="21315" stroke="0" extrusionOk="0">
                  <a:moveTo>
                    <a:pt x="3494" y="-1"/>
                  </a:moveTo>
                  <a:cubicBezTo>
                    <a:pt x="12157" y="1419"/>
                    <a:pt x="19099" y="7941"/>
                    <a:pt x="21056" y="16499"/>
                  </a:cubicBezTo>
                  <a:lnTo>
                    <a:pt x="0" y="21315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506" name="Arc 42"/>
            <p:cNvSpPr>
              <a:spLocks/>
            </p:cNvSpPr>
            <p:nvPr/>
          </p:nvSpPr>
          <p:spPr bwMode="auto">
            <a:xfrm rot="9916328" flipH="1">
              <a:off x="6475309" y="5588000"/>
              <a:ext cx="1238666" cy="609600"/>
            </a:xfrm>
            <a:custGeom>
              <a:avLst/>
              <a:gdLst>
                <a:gd name="T0" fmla="*/ 0 w 19431"/>
                <a:gd name="T1" fmla="*/ 0 h 21600"/>
                <a:gd name="T2" fmla="*/ 2147483647 w 19431"/>
                <a:gd name="T3" fmla="*/ 2147483647 h 21600"/>
                <a:gd name="T4" fmla="*/ 0 w 19431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19431"/>
                <a:gd name="T10" fmla="*/ 0 h 21600"/>
                <a:gd name="T11" fmla="*/ 19431 w 194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431" h="21600" fill="none" extrusionOk="0">
                  <a:moveTo>
                    <a:pt x="-1" y="0"/>
                  </a:moveTo>
                  <a:cubicBezTo>
                    <a:pt x="8271" y="0"/>
                    <a:pt x="15817" y="4724"/>
                    <a:pt x="19430" y="12165"/>
                  </a:cubicBezTo>
                </a:path>
                <a:path w="19431" h="21600" stroke="0" extrusionOk="0">
                  <a:moveTo>
                    <a:pt x="-1" y="0"/>
                  </a:moveTo>
                  <a:cubicBezTo>
                    <a:pt x="8271" y="0"/>
                    <a:pt x="15817" y="4724"/>
                    <a:pt x="19430" y="1216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GB" sz="2400"/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0" y="365760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3">
            <a:extLst>
              <a:ext uri="{FF2B5EF4-FFF2-40B4-BE49-F238E27FC236}">
                <a16:creationId xmlns="" xmlns:a16="http://schemas.microsoft.com/office/drawing/2014/main" id="{6A8EBF73-1D80-45B4-850E-0F8F8CC7E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860" y="5251021"/>
            <a:ext cx="3353803" cy="830997"/>
          </a:xfrm>
          <a:prstGeom prst="rect">
            <a:avLst/>
          </a:prstGeom>
          <a:noFill/>
          <a:ln w="9525" algn="ctr">
            <a:solidFill>
              <a:schemeClr val="bg2">
                <a:lumMod val="1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err="1"/>
              <a:t>Vùng</a:t>
            </a:r>
            <a:r>
              <a:rPr lang="en-US" sz="2400" b="1" dirty="0"/>
              <a:t> </a:t>
            </a:r>
            <a:r>
              <a:rPr lang="en-US" sz="2400" b="1" dirty="0" err="1"/>
              <a:t>dưới</a:t>
            </a:r>
            <a:r>
              <a:rPr lang="en-US" sz="2400" b="1" dirty="0"/>
              <a:t> </a:t>
            </a:r>
            <a:r>
              <a:rPr lang="en-US" sz="2400" b="1" dirty="0" err="1"/>
              <a:t>đồi</a:t>
            </a:r>
            <a:r>
              <a:rPr lang="en-US" sz="2400" b="1" dirty="0"/>
              <a:t> </a:t>
            </a:r>
            <a:r>
              <a:rPr lang="en-US" sz="2400" b="1" dirty="0" err="1"/>
              <a:t>kích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endParaRPr lang="en-US" sz="2400" b="1" dirty="0"/>
          </a:p>
          <a:p>
            <a:r>
              <a:rPr lang="en-US" sz="2400" b="1" dirty="0" err="1"/>
              <a:t>tuyến</a:t>
            </a:r>
            <a:r>
              <a:rPr lang="en-US" sz="2400" b="1" dirty="0"/>
              <a:t> </a:t>
            </a:r>
            <a:r>
              <a:rPr lang="en-US" sz="2400" b="1" dirty="0" err="1"/>
              <a:t>yên</a:t>
            </a:r>
            <a:r>
              <a:rPr lang="en-US" sz="2400" b="1" dirty="0"/>
              <a:t> </a:t>
            </a:r>
            <a:r>
              <a:rPr lang="en-US" sz="2400" b="1" dirty="0" err="1"/>
              <a:t>giảm</a:t>
            </a:r>
            <a:r>
              <a:rPr lang="en-US" sz="2400" b="1" dirty="0"/>
              <a:t> </a:t>
            </a:r>
            <a:r>
              <a:rPr lang="en-US" sz="2400" b="1" dirty="0" err="1"/>
              <a:t>tiết</a:t>
            </a:r>
            <a:r>
              <a:rPr lang="en-US" sz="2400" b="1" dirty="0"/>
              <a:t> ADH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152400" y="10174"/>
            <a:ext cx="899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 </a:t>
            </a:r>
            <a:r>
              <a:rPr lang="en-US" sz="2800" b="1" dirty="0" err="1"/>
              <a:t>Sơ</a:t>
            </a:r>
            <a:r>
              <a:rPr lang="en-US" sz="2800" b="1" dirty="0"/>
              <a:t> </a:t>
            </a:r>
            <a:r>
              <a:rPr lang="en-US" sz="2800" b="1" dirty="0" err="1"/>
              <a:t>đồ</a:t>
            </a:r>
            <a:r>
              <a:rPr lang="en-US" sz="2800" b="1" dirty="0"/>
              <a:t> </a:t>
            </a:r>
            <a:r>
              <a:rPr lang="en-US" sz="2800" b="1" dirty="0" err="1"/>
              <a:t>cơ</a:t>
            </a:r>
            <a:r>
              <a:rPr lang="en-US" sz="2800" b="1" dirty="0"/>
              <a:t> </a:t>
            </a:r>
            <a:r>
              <a:rPr lang="en-US" sz="2800" b="1" dirty="0" err="1"/>
              <a:t>chế</a:t>
            </a:r>
            <a:r>
              <a:rPr lang="en-US" sz="2800" b="1" dirty="0"/>
              <a:t> </a:t>
            </a:r>
            <a:r>
              <a:rPr lang="en-US" sz="2800" b="1" dirty="0" err="1"/>
              <a:t>điều</a:t>
            </a:r>
            <a:r>
              <a:rPr lang="en-US" sz="2800" b="1" dirty="0"/>
              <a:t> </a:t>
            </a:r>
            <a:r>
              <a:rPr lang="en-US" sz="2800" b="1" dirty="0" err="1"/>
              <a:t>tiết</a:t>
            </a:r>
            <a:r>
              <a:rPr lang="en-US" sz="2800" b="1" dirty="0"/>
              <a:t> </a:t>
            </a:r>
            <a:r>
              <a:rPr lang="en-US" sz="2800" b="1" dirty="0" err="1"/>
              <a:t>muối</a:t>
            </a:r>
            <a:r>
              <a:rPr lang="en-US" sz="2800" b="1" dirty="0"/>
              <a:t> </a:t>
            </a:r>
            <a:r>
              <a:rPr lang="en-US" sz="2800" b="1" dirty="0" err="1"/>
              <a:t>khoáng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thận</a:t>
            </a:r>
            <a:endParaRPr lang="en-US" sz="2800" b="1" dirty="0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80109" y="529287"/>
            <a:ext cx="2257148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rgbClr val="FF0000"/>
                </a:solidFill>
              </a:rPr>
              <a:t>Na</a:t>
            </a:r>
            <a:r>
              <a:rPr lang="en-US" sz="2400" b="1" u="sng" baseline="30000" dirty="0">
                <a:solidFill>
                  <a:srgbClr val="FF0000"/>
                </a:solidFill>
              </a:rPr>
              <a:t>+ </a:t>
            </a:r>
            <a:r>
              <a:rPr lang="en-US" sz="2400" b="1" u="sng" dirty="0" err="1">
                <a:solidFill>
                  <a:srgbClr val="FF0000"/>
                </a:solidFill>
              </a:rPr>
              <a:t>giảm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(ASTT </a:t>
            </a:r>
            <a:r>
              <a:rPr lang="en-US" sz="2400" dirty="0" err="1">
                <a:solidFill>
                  <a:srgbClr val="FF0000"/>
                </a:solidFill>
              </a:rPr>
              <a:t>giảm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1804099" y="1056717"/>
            <a:ext cx="782782" cy="13579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3070712" y="927140"/>
            <a:ext cx="3368770" cy="53073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Cơ quan thụ cảm ASTT</a:t>
            </a:r>
          </a:p>
        </p:txBody>
      </p:sp>
      <p:sp>
        <p:nvSpPr>
          <p:cNvPr id="65545" name="Arc 9"/>
          <p:cNvSpPr>
            <a:spLocks/>
          </p:cNvSpPr>
          <p:nvPr/>
        </p:nvSpPr>
        <p:spPr bwMode="auto">
          <a:xfrm>
            <a:off x="6303444" y="1214061"/>
            <a:ext cx="1395746" cy="469609"/>
          </a:xfrm>
          <a:custGeom>
            <a:avLst/>
            <a:gdLst>
              <a:gd name="T0" fmla="*/ 2147483647 w 21056"/>
              <a:gd name="T1" fmla="*/ 0 h 21315"/>
              <a:gd name="T2" fmla="*/ 2147483647 w 21056"/>
              <a:gd name="T3" fmla="*/ 2147483647 h 21315"/>
              <a:gd name="T4" fmla="*/ 0 w 21056"/>
              <a:gd name="T5" fmla="*/ 2147483647 h 21315"/>
              <a:gd name="T6" fmla="*/ 0 60000 65536"/>
              <a:gd name="T7" fmla="*/ 0 60000 65536"/>
              <a:gd name="T8" fmla="*/ 0 60000 65536"/>
              <a:gd name="T9" fmla="*/ 0 w 21056"/>
              <a:gd name="T10" fmla="*/ 0 h 21315"/>
              <a:gd name="T11" fmla="*/ 21056 w 21056"/>
              <a:gd name="T12" fmla="*/ 21315 h 21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56" h="21315" fill="none" extrusionOk="0">
                <a:moveTo>
                  <a:pt x="3494" y="-1"/>
                </a:moveTo>
                <a:cubicBezTo>
                  <a:pt x="12157" y="1419"/>
                  <a:pt x="19099" y="7941"/>
                  <a:pt x="21056" y="16499"/>
                </a:cubicBezTo>
              </a:path>
              <a:path w="21056" h="21315" stroke="0" extrusionOk="0">
                <a:moveTo>
                  <a:pt x="3494" y="-1"/>
                </a:moveTo>
                <a:cubicBezTo>
                  <a:pt x="12157" y="1419"/>
                  <a:pt x="19099" y="7941"/>
                  <a:pt x="21056" y="16499"/>
                </a:cubicBezTo>
                <a:lnTo>
                  <a:pt x="0" y="2131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6065170" y="1862479"/>
            <a:ext cx="3037238" cy="83099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/>
              <a:t>Tuyến</a:t>
            </a:r>
            <a:r>
              <a:rPr lang="en-US" sz="2400" b="1" dirty="0"/>
              <a:t> </a:t>
            </a:r>
            <a:r>
              <a:rPr lang="en-US" sz="2400" b="1" dirty="0" err="1"/>
              <a:t>trên</a:t>
            </a:r>
            <a:r>
              <a:rPr lang="en-US" sz="2400" b="1" dirty="0"/>
              <a:t> </a:t>
            </a:r>
            <a:r>
              <a:rPr lang="en-US" sz="2400" b="1" dirty="0" err="1"/>
              <a:t>thận</a:t>
            </a:r>
            <a:endParaRPr lang="en-US" sz="2400" b="1" dirty="0"/>
          </a:p>
          <a:p>
            <a:r>
              <a:rPr lang="en-US" sz="2400" b="1" dirty="0" err="1"/>
              <a:t>Tăng</a:t>
            </a:r>
            <a:r>
              <a:rPr lang="en-US" sz="2400" b="1" dirty="0"/>
              <a:t> </a:t>
            </a:r>
            <a:r>
              <a:rPr lang="en-US" sz="2400" b="1" dirty="0" err="1"/>
              <a:t>tiết</a:t>
            </a:r>
            <a:r>
              <a:rPr lang="en-US" sz="2400" b="1" dirty="0"/>
              <a:t> </a:t>
            </a:r>
            <a:r>
              <a:rPr lang="en-US" sz="2400" b="1" dirty="0" err="1"/>
              <a:t>Anđôsteron</a:t>
            </a:r>
            <a:endParaRPr lang="en-US" sz="2400" b="1" dirty="0"/>
          </a:p>
        </p:txBody>
      </p:sp>
      <p:sp>
        <p:nvSpPr>
          <p:cNvPr id="65547" name="Arc 11"/>
          <p:cNvSpPr>
            <a:spLocks/>
          </p:cNvSpPr>
          <p:nvPr/>
        </p:nvSpPr>
        <p:spPr bwMode="auto">
          <a:xfrm rot="10167238" flipH="1">
            <a:off x="6933716" y="2829120"/>
            <a:ext cx="726914" cy="5431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2922445" y="3168849"/>
            <a:ext cx="3774803" cy="53073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Thận tăng tái hấp thu Na</a:t>
            </a:r>
            <a:r>
              <a:rPr lang="en-US" sz="2400" b="1" baseline="30000"/>
              <a:t>+</a:t>
            </a:r>
          </a:p>
        </p:txBody>
      </p:sp>
      <p:sp>
        <p:nvSpPr>
          <p:cNvPr id="65549" name="Arc 13"/>
          <p:cNvSpPr>
            <a:spLocks/>
          </p:cNvSpPr>
          <p:nvPr/>
        </p:nvSpPr>
        <p:spPr bwMode="auto">
          <a:xfrm rot="11673010">
            <a:off x="1783853" y="2784109"/>
            <a:ext cx="1596697" cy="452635"/>
          </a:xfrm>
          <a:custGeom>
            <a:avLst/>
            <a:gdLst>
              <a:gd name="T0" fmla="*/ 2147483647 w 18648"/>
              <a:gd name="T1" fmla="*/ 0 h 20616"/>
              <a:gd name="T2" fmla="*/ 2147483647 w 18648"/>
              <a:gd name="T3" fmla="*/ 2147483647 h 20616"/>
              <a:gd name="T4" fmla="*/ 0 w 18648"/>
              <a:gd name="T5" fmla="*/ 2147483647 h 20616"/>
              <a:gd name="T6" fmla="*/ 0 60000 65536"/>
              <a:gd name="T7" fmla="*/ 0 60000 65536"/>
              <a:gd name="T8" fmla="*/ 0 60000 65536"/>
              <a:gd name="T9" fmla="*/ 0 w 18648"/>
              <a:gd name="T10" fmla="*/ 0 h 20616"/>
              <a:gd name="T11" fmla="*/ 18648 w 18648"/>
              <a:gd name="T12" fmla="*/ 20616 h 206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48" h="20616" fill="none" extrusionOk="0">
                <a:moveTo>
                  <a:pt x="6444" y="-1"/>
                </a:moveTo>
                <a:cubicBezTo>
                  <a:pt x="11580" y="1605"/>
                  <a:pt x="15931" y="5069"/>
                  <a:pt x="18647" y="9715"/>
                </a:cubicBezTo>
              </a:path>
              <a:path w="18648" h="20616" stroke="0" extrusionOk="0">
                <a:moveTo>
                  <a:pt x="6444" y="-1"/>
                </a:moveTo>
                <a:cubicBezTo>
                  <a:pt x="11580" y="1605"/>
                  <a:pt x="15931" y="5069"/>
                  <a:pt x="18647" y="9715"/>
                </a:cubicBezTo>
                <a:lnTo>
                  <a:pt x="0" y="2061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163240" y="1969063"/>
            <a:ext cx="2926297" cy="46166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2060"/>
                </a:solidFill>
              </a:rPr>
              <a:t>Na</a:t>
            </a:r>
            <a:r>
              <a:rPr lang="en-US" sz="2400" b="1" baseline="30000" dirty="0">
                <a:solidFill>
                  <a:srgbClr val="002060"/>
                </a:solidFill>
              </a:rPr>
              <a:t>+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được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tái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hấp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thu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5551" name="Arc 15"/>
          <p:cNvSpPr>
            <a:spLocks/>
          </p:cNvSpPr>
          <p:nvPr/>
        </p:nvSpPr>
        <p:spPr bwMode="auto">
          <a:xfrm rot="10297631" flipV="1">
            <a:off x="1881395" y="1517186"/>
            <a:ext cx="864322" cy="678953"/>
          </a:xfrm>
          <a:custGeom>
            <a:avLst/>
            <a:gdLst>
              <a:gd name="T0" fmla="*/ 0 w 17480"/>
              <a:gd name="T1" fmla="*/ 0 h 21600"/>
              <a:gd name="T2" fmla="*/ 2147483647 w 17480"/>
              <a:gd name="T3" fmla="*/ 2147483647 h 21600"/>
              <a:gd name="T4" fmla="*/ 0 w 17480"/>
              <a:gd name="T5" fmla="*/ 2147483647 h 21600"/>
              <a:gd name="T6" fmla="*/ 0 60000 65536"/>
              <a:gd name="T7" fmla="*/ 0 60000 65536"/>
              <a:gd name="T8" fmla="*/ 0 60000 65536"/>
              <a:gd name="T9" fmla="*/ 0 w 17480"/>
              <a:gd name="T10" fmla="*/ 0 h 21600"/>
              <a:gd name="T11" fmla="*/ 17480 w 174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80" h="21600" fill="none" extrusionOk="0">
                <a:moveTo>
                  <a:pt x="-1" y="0"/>
                </a:moveTo>
                <a:cubicBezTo>
                  <a:pt x="6917" y="0"/>
                  <a:pt x="13416" y="3313"/>
                  <a:pt x="17479" y="8911"/>
                </a:cubicBezTo>
              </a:path>
              <a:path w="17480" h="21600" stroke="0" extrusionOk="0">
                <a:moveTo>
                  <a:pt x="-1" y="0"/>
                </a:moveTo>
                <a:cubicBezTo>
                  <a:pt x="6917" y="0"/>
                  <a:pt x="13416" y="3313"/>
                  <a:pt x="17479" y="8911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80110" y="3906130"/>
            <a:ext cx="1656458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rgbClr val="FF0000"/>
                </a:solidFill>
              </a:rPr>
              <a:t>Na</a:t>
            </a:r>
            <a:r>
              <a:rPr lang="en-US" sz="2400" b="1" u="sng" baseline="30000" dirty="0">
                <a:solidFill>
                  <a:srgbClr val="FF0000"/>
                </a:solidFill>
              </a:rPr>
              <a:t>+ </a:t>
            </a:r>
            <a:r>
              <a:rPr lang="en-US" sz="2400" b="1" u="sng" dirty="0" err="1">
                <a:solidFill>
                  <a:srgbClr val="FF0000"/>
                </a:solidFill>
              </a:rPr>
              <a:t>tăng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(ASTT </a:t>
            </a:r>
            <a:r>
              <a:rPr lang="en-US" sz="2400" dirty="0" err="1">
                <a:solidFill>
                  <a:srgbClr val="FF0000"/>
                </a:solidFill>
              </a:rPr>
              <a:t>tăng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2049039" y="4290142"/>
            <a:ext cx="699788" cy="13203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40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292634" y="4443249"/>
            <a:ext cx="3070648" cy="46166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Cơ quan thụ cảm ASTT</a:t>
            </a:r>
          </a:p>
        </p:txBody>
      </p:sp>
      <p:sp>
        <p:nvSpPr>
          <p:cNvPr id="18" name="Arc 9"/>
          <p:cNvSpPr>
            <a:spLocks/>
          </p:cNvSpPr>
          <p:nvPr/>
        </p:nvSpPr>
        <p:spPr bwMode="auto">
          <a:xfrm rot="469528">
            <a:off x="6370209" y="4646803"/>
            <a:ext cx="1611633" cy="456620"/>
          </a:xfrm>
          <a:custGeom>
            <a:avLst/>
            <a:gdLst>
              <a:gd name="T0" fmla="*/ 2147483647 w 21056"/>
              <a:gd name="T1" fmla="*/ 0 h 21315"/>
              <a:gd name="T2" fmla="*/ 2147483647 w 21056"/>
              <a:gd name="T3" fmla="*/ 2147483647 h 21315"/>
              <a:gd name="T4" fmla="*/ 0 w 21056"/>
              <a:gd name="T5" fmla="*/ 2147483647 h 21315"/>
              <a:gd name="T6" fmla="*/ 0 60000 65536"/>
              <a:gd name="T7" fmla="*/ 0 60000 65536"/>
              <a:gd name="T8" fmla="*/ 0 60000 65536"/>
              <a:gd name="T9" fmla="*/ 0 w 21056"/>
              <a:gd name="T10" fmla="*/ 0 h 21315"/>
              <a:gd name="T11" fmla="*/ 21056 w 21056"/>
              <a:gd name="T12" fmla="*/ 21315 h 21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56" h="21315" fill="none" extrusionOk="0">
                <a:moveTo>
                  <a:pt x="3494" y="-1"/>
                </a:moveTo>
                <a:cubicBezTo>
                  <a:pt x="12157" y="1419"/>
                  <a:pt x="19099" y="7941"/>
                  <a:pt x="21056" y="16499"/>
                </a:cubicBezTo>
              </a:path>
              <a:path w="21056" h="21315" stroke="0" extrusionOk="0">
                <a:moveTo>
                  <a:pt x="3494" y="-1"/>
                </a:moveTo>
                <a:cubicBezTo>
                  <a:pt x="12157" y="1419"/>
                  <a:pt x="19099" y="7941"/>
                  <a:pt x="21056" y="16499"/>
                </a:cubicBezTo>
                <a:lnTo>
                  <a:pt x="0" y="2131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5776127" y="5255308"/>
            <a:ext cx="3163045" cy="46166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err="1"/>
              <a:t>Vùng</a:t>
            </a:r>
            <a:r>
              <a:rPr lang="en-US" sz="2400" b="1" dirty="0"/>
              <a:t> </a:t>
            </a:r>
            <a:r>
              <a:rPr lang="en-US" sz="2400" b="1" dirty="0" err="1"/>
              <a:t>dưới</a:t>
            </a:r>
            <a:r>
              <a:rPr lang="en-US" sz="2400" b="1" dirty="0"/>
              <a:t> </a:t>
            </a:r>
            <a:r>
              <a:rPr lang="en-US" sz="2400" b="1" dirty="0" err="1"/>
              <a:t>đồi</a:t>
            </a:r>
            <a:r>
              <a:rPr lang="en-US" sz="2400" b="1" dirty="0"/>
              <a:t> </a:t>
            </a:r>
            <a:r>
              <a:rPr lang="en-US" sz="2400" b="1" dirty="0" err="1"/>
              <a:t>gây</a:t>
            </a:r>
            <a:r>
              <a:rPr lang="en-US" sz="2400" b="1" dirty="0"/>
              <a:t> </a:t>
            </a:r>
            <a:r>
              <a:rPr lang="en-US" sz="2400" b="1" dirty="0" err="1"/>
              <a:t>khát</a:t>
            </a:r>
            <a:endParaRPr lang="en-US" sz="2400" b="1" dirty="0"/>
          </a:p>
        </p:txBody>
      </p:sp>
      <p:sp>
        <p:nvSpPr>
          <p:cNvPr id="20" name="Arc 11"/>
          <p:cNvSpPr>
            <a:spLocks/>
          </p:cNvSpPr>
          <p:nvPr/>
        </p:nvSpPr>
        <p:spPr bwMode="auto">
          <a:xfrm rot="10167238" flipH="1">
            <a:off x="6562437" y="5927619"/>
            <a:ext cx="1590427" cy="528139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3229016" y="6305490"/>
            <a:ext cx="3326232" cy="46166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err="1"/>
              <a:t>Thận</a:t>
            </a:r>
            <a:r>
              <a:rPr lang="en-US" sz="2400" b="1" dirty="0"/>
              <a:t> </a:t>
            </a:r>
            <a:r>
              <a:rPr lang="en-US" sz="2400" b="1" dirty="0" err="1"/>
              <a:t>tăng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err="1"/>
              <a:t>tiết</a:t>
            </a:r>
            <a:r>
              <a:rPr lang="en-US" sz="2400" b="1" dirty="0"/>
              <a:t> </a:t>
            </a:r>
            <a:r>
              <a:rPr lang="en-US" sz="2400" b="1" dirty="0" err="1"/>
              <a:t>nước</a:t>
            </a:r>
            <a:r>
              <a:rPr lang="en-US" sz="2400" b="1" baseline="30000" dirty="0"/>
              <a:t>   </a:t>
            </a:r>
          </a:p>
        </p:txBody>
      </p:sp>
      <p:sp>
        <p:nvSpPr>
          <p:cNvPr id="22" name="Arc 13"/>
          <p:cNvSpPr>
            <a:spLocks/>
          </p:cNvSpPr>
          <p:nvPr/>
        </p:nvSpPr>
        <p:spPr bwMode="auto">
          <a:xfrm rot="11673010">
            <a:off x="2035123" y="6245639"/>
            <a:ext cx="1427409" cy="440116"/>
          </a:xfrm>
          <a:custGeom>
            <a:avLst/>
            <a:gdLst>
              <a:gd name="T0" fmla="*/ 2147483647 w 18648"/>
              <a:gd name="T1" fmla="*/ 0 h 20616"/>
              <a:gd name="T2" fmla="*/ 2147483647 w 18648"/>
              <a:gd name="T3" fmla="*/ 2147483647 h 20616"/>
              <a:gd name="T4" fmla="*/ 0 w 18648"/>
              <a:gd name="T5" fmla="*/ 2147483647 h 20616"/>
              <a:gd name="T6" fmla="*/ 0 60000 65536"/>
              <a:gd name="T7" fmla="*/ 0 60000 65536"/>
              <a:gd name="T8" fmla="*/ 0 60000 65536"/>
              <a:gd name="T9" fmla="*/ 0 w 18648"/>
              <a:gd name="T10" fmla="*/ 0 h 20616"/>
              <a:gd name="T11" fmla="*/ 18648 w 18648"/>
              <a:gd name="T12" fmla="*/ 20616 h 206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48" h="20616" fill="none" extrusionOk="0">
                <a:moveTo>
                  <a:pt x="6444" y="-1"/>
                </a:moveTo>
                <a:cubicBezTo>
                  <a:pt x="11580" y="1605"/>
                  <a:pt x="15931" y="5069"/>
                  <a:pt x="18647" y="9715"/>
                </a:cubicBezTo>
              </a:path>
              <a:path w="18648" h="20616" stroke="0" extrusionOk="0">
                <a:moveTo>
                  <a:pt x="6444" y="-1"/>
                </a:moveTo>
                <a:cubicBezTo>
                  <a:pt x="11580" y="1605"/>
                  <a:pt x="15931" y="5069"/>
                  <a:pt x="18647" y="9715"/>
                </a:cubicBezTo>
                <a:lnTo>
                  <a:pt x="0" y="2061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52400" y="5301475"/>
            <a:ext cx="3518547" cy="83099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2060"/>
                </a:solidFill>
              </a:rPr>
              <a:t>Na</a:t>
            </a:r>
            <a:r>
              <a:rPr lang="en-US" sz="2400" b="1" baseline="30000" dirty="0">
                <a:solidFill>
                  <a:srgbClr val="002060"/>
                </a:solidFill>
              </a:rPr>
              <a:t>+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được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thải</a:t>
            </a:r>
            <a:r>
              <a:rPr lang="en-US" sz="2400" b="1" dirty="0">
                <a:solidFill>
                  <a:srgbClr val="002060"/>
                </a:solidFill>
              </a:rPr>
              <a:t> qua </a:t>
            </a:r>
            <a:r>
              <a:rPr lang="en-US" sz="2400" b="1" dirty="0" err="1">
                <a:solidFill>
                  <a:srgbClr val="002060"/>
                </a:solidFill>
              </a:rPr>
              <a:t>nước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tiểu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4" name="Arc 15"/>
          <p:cNvSpPr>
            <a:spLocks/>
          </p:cNvSpPr>
          <p:nvPr/>
        </p:nvSpPr>
        <p:spPr bwMode="auto">
          <a:xfrm rot="10297631" flipV="1">
            <a:off x="2200540" y="4853107"/>
            <a:ext cx="772683" cy="660174"/>
          </a:xfrm>
          <a:custGeom>
            <a:avLst/>
            <a:gdLst>
              <a:gd name="T0" fmla="*/ 0 w 17480"/>
              <a:gd name="T1" fmla="*/ 0 h 21600"/>
              <a:gd name="T2" fmla="*/ 2147483647 w 17480"/>
              <a:gd name="T3" fmla="*/ 2147483647 h 21600"/>
              <a:gd name="T4" fmla="*/ 0 w 17480"/>
              <a:gd name="T5" fmla="*/ 2147483647 h 21600"/>
              <a:gd name="T6" fmla="*/ 0 60000 65536"/>
              <a:gd name="T7" fmla="*/ 0 60000 65536"/>
              <a:gd name="T8" fmla="*/ 0 60000 65536"/>
              <a:gd name="T9" fmla="*/ 0 w 17480"/>
              <a:gd name="T10" fmla="*/ 0 h 21600"/>
              <a:gd name="T11" fmla="*/ 17480 w 174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480" h="21600" fill="none" extrusionOk="0">
                <a:moveTo>
                  <a:pt x="-1" y="0"/>
                </a:moveTo>
                <a:cubicBezTo>
                  <a:pt x="6917" y="0"/>
                  <a:pt x="13416" y="3313"/>
                  <a:pt x="17479" y="8911"/>
                </a:cubicBezTo>
              </a:path>
              <a:path w="17480" h="21600" stroke="0" extrusionOk="0">
                <a:moveTo>
                  <a:pt x="-1" y="0"/>
                </a:moveTo>
                <a:cubicBezTo>
                  <a:pt x="6917" y="0"/>
                  <a:pt x="13416" y="3313"/>
                  <a:pt x="17479" y="8911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 sz="2400"/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388620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 animBg="1"/>
      <p:bldP spid="65543" grpId="0" animBg="1"/>
      <p:bldP spid="65544" grpId="0" animBg="1"/>
      <p:bldP spid="65545" grpId="0" animBg="1"/>
      <p:bldP spid="65546" grpId="0" animBg="1"/>
      <p:bldP spid="65547" grpId="0" animBg="1"/>
      <p:bldP spid="65548" grpId="0" animBg="1"/>
      <p:bldP spid="65549" grpId="0" animBg="1"/>
      <p:bldP spid="65550" grpId="0" animBg="1"/>
      <p:bldP spid="6555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B5A405C1-1247-4AE7-8AB7-EC4C2E5D1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95400"/>
            <a:ext cx="9144001" cy="5181600"/>
          </a:xfrm>
        </p:spPr>
      </p:pic>
    </p:spTree>
    <p:extLst>
      <p:ext uri="{BB962C8B-B14F-4D97-AF65-F5344CB8AC3E}">
        <p14:creationId xmlns:p14="http://schemas.microsoft.com/office/powerpoint/2010/main" val="13965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0" y="0"/>
            <a:ext cx="899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 </a:t>
            </a:r>
            <a:r>
              <a:rPr lang="en-US" sz="2800" b="1" dirty="0" err="1"/>
              <a:t>Sơ</a:t>
            </a:r>
            <a:r>
              <a:rPr lang="en-US" sz="2800" b="1" dirty="0"/>
              <a:t> </a:t>
            </a:r>
            <a:r>
              <a:rPr lang="en-US" sz="2800" b="1" dirty="0" err="1"/>
              <a:t>đồ</a:t>
            </a:r>
            <a:r>
              <a:rPr lang="en-US" sz="2800" b="1" dirty="0"/>
              <a:t> </a:t>
            </a:r>
            <a:r>
              <a:rPr lang="en-US" sz="2800" b="1" dirty="0" err="1"/>
              <a:t>cơ</a:t>
            </a:r>
            <a:r>
              <a:rPr lang="en-US" sz="2800" b="1" dirty="0"/>
              <a:t> </a:t>
            </a:r>
            <a:r>
              <a:rPr lang="en-US" sz="2800" b="1" dirty="0" err="1"/>
              <a:t>chế</a:t>
            </a:r>
            <a:r>
              <a:rPr lang="en-US" sz="2800" b="1" dirty="0"/>
              <a:t> </a:t>
            </a:r>
            <a:r>
              <a:rPr lang="en-US" sz="2800" b="1" dirty="0" err="1"/>
              <a:t>điều</a:t>
            </a:r>
            <a:r>
              <a:rPr lang="en-US" sz="2800" b="1" dirty="0"/>
              <a:t> </a:t>
            </a:r>
            <a:r>
              <a:rPr lang="en-US" sz="2800" b="1" dirty="0" err="1"/>
              <a:t>hoà</a:t>
            </a:r>
            <a:r>
              <a:rPr lang="en-US" sz="2800" b="1" dirty="0"/>
              <a:t> </a:t>
            </a:r>
            <a:r>
              <a:rPr lang="en-US" sz="2800" b="1" dirty="0" err="1"/>
              <a:t>glucozơ</a:t>
            </a:r>
            <a:r>
              <a:rPr lang="en-US" sz="2800" b="1" dirty="0"/>
              <a:t> </a:t>
            </a:r>
            <a:r>
              <a:rPr lang="en-US" sz="2800" b="1" dirty="0" err="1"/>
              <a:t>huyết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gan</a:t>
            </a:r>
            <a:endParaRPr lang="en-US" sz="2800" b="1" dirty="0"/>
          </a:p>
        </p:txBody>
      </p:sp>
      <p:grpSp>
        <p:nvGrpSpPr>
          <p:cNvPr id="28" name="Group 27"/>
          <p:cNvGrpSpPr/>
          <p:nvPr/>
        </p:nvGrpSpPr>
        <p:grpSpPr>
          <a:xfrm>
            <a:off x="304800" y="695235"/>
            <a:ext cx="8259483" cy="2812197"/>
            <a:chOff x="-290443" y="1371600"/>
            <a:chExt cx="9306176" cy="2812197"/>
          </a:xfrm>
        </p:grpSpPr>
        <p:sp>
          <p:nvSpPr>
            <p:cNvPr id="64518" name="Text Box 6"/>
            <p:cNvSpPr txBox="1">
              <a:spLocks noChangeArrowheads="1"/>
            </p:cNvSpPr>
            <p:nvPr/>
          </p:nvSpPr>
          <p:spPr bwMode="auto">
            <a:xfrm>
              <a:off x="-290443" y="1371600"/>
              <a:ext cx="21192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 dirty="0" err="1">
                  <a:solidFill>
                    <a:srgbClr val="FF0000"/>
                  </a:solidFill>
                </a:rPr>
                <a:t>Glucozơ</a:t>
              </a:r>
              <a:r>
                <a:rPr lang="en-US" sz="2400" b="1" u="sng" dirty="0">
                  <a:solidFill>
                    <a:srgbClr val="FF0000"/>
                  </a:solidFill>
                </a:rPr>
                <a:t> </a:t>
              </a:r>
              <a:r>
                <a:rPr lang="en-US" sz="2400" b="1" u="sng" dirty="0" err="1">
                  <a:solidFill>
                    <a:srgbClr val="FF0000"/>
                  </a:solidFill>
                </a:rPr>
                <a:t>tăng</a:t>
              </a:r>
              <a:endParaRPr lang="en-US" sz="2400" b="1" u="sng" dirty="0">
                <a:solidFill>
                  <a:srgbClr val="FF0000"/>
                </a:solidFill>
              </a:endParaRPr>
            </a:p>
          </p:txBody>
        </p:sp>
        <p:sp>
          <p:nvSpPr>
            <p:cNvPr id="64519" name="Line 7"/>
            <p:cNvSpPr>
              <a:spLocks noChangeShapeType="1"/>
            </p:cNvSpPr>
            <p:nvPr/>
          </p:nvSpPr>
          <p:spPr bwMode="auto">
            <a:xfrm>
              <a:off x="1295400" y="1828800"/>
              <a:ext cx="1600200" cy="76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4520" name="Text Box 8"/>
            <p:cNvSpPr txBox="1">
              <a:spLocks noChangeArrowheads="1"/>
            </p:cNvSpPr>
            <p:nvPr/>
          </p:nvSpPr>
          <p:spPr bwMode="auto">
            <a:xfrm>
              <a:off x="3187700" y="1676400"/>
              <a:ext cx="345978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err="1"/>
                <a:t>Cơ</a:t>
              </a:r>
              <a:r>
                <a:rPr lang="en-US" sz="2400" b="1" dirty="0"/>
                <a:t> </a:t>
              </a:r>
              <a:r>
                <a:rPr lang="en-US" sz="2400" b="1" dirty="0" err="1"/>
                <a:t>quan</a:t>
              </a:r>
              <a:r>
                <a:rPr lang="en-US" sz="2400" b="1" dirty="0"/>
                <a:t> </a:t>
              </a:r>
              <a:r>
                <a:rPr lang="en-US" sz="2400" b="1" dirty="0" err="1"/>
                <a:t>thụ</a:t>
              </a:r>
              <a:r>
                <a:rPr lang="en-US" sz="2400" b="1" dirty="0"/>
                <a:t> </a:t>
              </a:r>
              <a:r>
                <a:rPr lang="en-US" sz="2400" b="1" dirty="0" err="1"/>
                <a:t>cảm</a:t>
              </a:r>
              <a:r>
                <a:rPr lang="en-US" sz="2400" b="1" dirty="0"/>
                <a:t> ASTT</a:t>
              </a:r>
            </a:p>
          </p:txBody>
        </p:sp>
        <p:sp>
          <p:nvSpPr>
            <p:cNvPr id="64521" name="Arc 9"/>
            <p:cNvSpPr>
              <a:spLocks/>
            </p:cNvSpPr>
            <p:nvPr/>
          </p:nvSpPr>
          <p:spPr bwMode="auto">
            <a:xfrm>
              <a:off x="6835648" y="1912938"/>
              <a:ext cx="1190750" cy="527050"/>
            </a:xfrm>
            <a:custGeom>
              <a:avLst/>
              <a:gdLst>
                <a:gd name="T0" fmla="*/ 2147483647 w 21056"/>
                <a:gd name="T1" fmla="*/ 0 h 21315"/>
                <a:gd name="T2" fmla="*/ 2147483647 w 21056"/>
                <a:gd name="T3" fmla="*/ 2147483647 h 21315"/>
                <a:gd name="T4" fmla="*/ 0 w 21056"/>
                <a:gd name="T5" fmla="*/ 2147483647 h 21315"/>
                <a:gd name="T6" fmla="*/ 0 60000 65536"/>
                <a:gd name="T7" fmla="*/ 0 60000 65536"/>
                <a:gd name="T8" fmla="*/ 0 60000 65536"/>
                <a:gd name="T9" fmla="*/ 0 w 21056"/>
                <a:gd name="T10" fmla="*/ 0 h 21315"/>
                <a:gd name="T11" fmla="*/ 21056 w 21056"/>
                <a:gd name="T12" fmla="*/ 21315 h 213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56" h="21315" fill="none" extrusionOk="0">
                  <a:moveTo>
                    <a:pt x="3494" y="-1"/>
                  </a:moveTo>
                  <a:cubicBezTo>
                    <a:pt x="12157" y="1419"/>
                    <a:pt x="19099" y="7941"/>
                    <a:pt x="21056" y="16499"/>
                  </a:cubicBezTo>
                </a:path>
                <a:path w="21056" h="21315" stroke="0" extrusionOk="0">
                  <a:moveTo>
                    <a:pt x="3494" y="-1"/>
                  </a:moveTo>
                  <a:cubicBezTo>
                    <a:pt x="12157" y="1419"/>
                    <a:pt x="19099" y="7941"/>
                    <a:pt x="21056" y="16499"/>
                  </a:cubicBezTo>
                  <a:lnTo>
                    <a:pt x="0" y="21315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522" name="Text Box 10"/>
            <p:cNvSpPr txBox="1">
              <a:spLocks noChangeArrowheads="1"/>
            </p:cNvSpPr>
            <p:nvPr/>
          </p:nvSpPr>
          <p:spPr bwMode="auto">
            <a:xfrm>
              <a:off x="6526213" y="2382838"/>
              <a:ext cx="248952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Tuyến tuỵ </a:t>
              </a:r>
            </a:p>
            <a:p>
              <a:r>
                <a:rPr lang="en-US" sz="2400" b="1"/>
                <a:t>Tăng tiết Insulin</a:t>
              </a:r>
            </a:p>
          </p:txBody>
        </p:sp>
        <p:sp>
          <p:nvSpPr>
            <p:cNvPr id="64523" name="Arc 11"/>
            <p:cNvSpPr>
              <a:spLocks/>
            </p:cNvSpPr>
            <p:nvPr/>
          </p:nvSpPr>
          <p:spPr bwMode="auto">
            <a:xfrm rot="10800000" flipH="1">
              <a:off x="7008477" y="3200400"/>
              <a:ext cx="1144923" cy="6096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524" name="Text Box 12"/>
            <p:cNvSpPr txBox="1">
              <a:spLocks noChangeArrowheads="1"/>
            </p:cNvSpPr>
            <p:nvPr/>
          </p:nvSpPr>
          <p:spPr bwMode="auto">
            <a:xfrm>
              <a:off x="2895600" y="3352800"/>
              <a:ext cx="3713396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b="1" dirty="0" err="1"/>
                <a:t>Gan</a:t>
              </a:r>
              <a:r>
                <a:rPr lang="en-US" sz="2400" b="1" dirty="0"/>
                <a:t> </a:t>
              </a:r>
              <a:r>
                <a:rPr lang="en-US" sz="2400" b="1" dirty="0" err="1"/>
                <a:t>chuyển</a:t>
              </a:r>
              <a:r>
                <a:rPr lang="en-US" sz="2400" b="1" dirty="0"/>
                <a:t> </a:t>
              </a:r>
              <a:r>
                <a:rPr lang="en-US" sz="2400" b="1" dirty="0" err="1"/>
                <a:t>hoá</a:t>
              </a:r>
              <a:r>
                <a:rPr lang="en-US" sz="2400" b="1" dirty="0"/>
                <a:t> </a:t>
              </a:r>
              <a:r>
                <a:rPr lang="en-US" sz="2400" b="1" dirty="0" err="1"/>
                <a:t>glucozơ</a:t>
              </a:r>
              <a:r>
                <a:rPr lang="en-US" sz="2400" b="1" dirty="0"/>
                <a:t> </a:t>
              </a:r>
              <a:r>
                <a:rPr lang="en-US" sz="2400" b="1" dirty="0" err="1"/>
                <a:t>thành</a:t>
              </a:r>
              <a:r>
                <a:rPr lang="en-US" sz="2400" b="1" dirty="0"/>
                <a:t> </a:t>
              </a:r>
              <a:r>
                <a:rPr lang="en-US" sz="2400" b="1" dirty="0" err="1"/>
                <a:t>glicogen</a:t>
              </a:r>
              <a:endParaRPr lang="en-US" sz="2400" b="1" dirty="0"/>
            </a:p>
          </p:txBody>
        </p:sp>
        <p:sp>
          <p:nvSpPr>
            <p:cNvPr id="64525" name="Arc 13"/>
            <p:cNvSpPr>
              <a:spLocks/>
            </p:cNvSpPr>
            <p:nvPr/>
          </p:nvSpPr>
          <p:spPr bwMode="auto">
            <a:xfrm rot="10800000">
              <a:off x="1752600" y="3200400"/>
              <a:ext cx="1709738" cy="508000"/>
            </a:xfrm>
            <a:custGeom>
              <a:avLst/>
              <a:gdLst>
                <a:gd name="T0" fmla="*/ 2147483647 w 18648"/>
                <a:gd name="T1" fmla="*/ 0 h 20616"/>
                <a:gd name="T2" fmla="*/ 2147483647 w 18648"/>
                <a:gd name="T3" fmla="*/ 2147483647 h 20616"/>
                <a:gd name="T4" fmla="*/ 0 w 18648"/>
                <a:gd name="T5" fmla="*/ 2147483647 h 20616"/>
                <a:gd name="T6" fmla="*/ 0 60000 65536"/>
                <a:gd name="T7" fmla="*/ 0 60000 65536"/>
                <a:gd name="T8" fmla="*/ 0 60000 65536"/>
                <a:gd name="T9" fmla="*/ 0 w 18648"/>
                <a:gd name="T10" fmla="*/ 0 h 20616"/>
                <a:gd name="T11" fmla="*/ 18648 w 18648"/>
                <a:gd name="T12" fmla="*/ 20616 h 206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48" h="20616" fill="none" extrusionOk="0">
                  <a:moveTo>
                    <a:pt x="6444" y="-1"/>
                  </a:moveTo>
                  <a:cubicBezTo>
                    <a:pt x="11580" y="1605"/>
                    <a:pt x="15931" y="5069"/>
                    <a:pt x="18647" y="9715"/>
                  </a:cubicBezTo>
                </a:path>
                <a:path w="18648" h="20616" stroke="0" extrusionOk="0">
                  <a:moveTo>
                    <a:pt x="6444" y="-1"/>
                  </a:moveTo>
                  <a:cubicBezTo>
                    <a:pt x="11580" y="1605"/>
                    <a:pt x="15931" y="5069"/>
                    <a:pt x="18647" y="9715"/>
                  </a:cubicBezTo>
                  <a:lnTo>
                    <a:pt x="0" y="20616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-152400" y="2505165"/>
              <a:ext cx="3095292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err="1"/>
                <a:t>Nồng</a:t>
              </a:r>
              <a:r>
                <a:rPr lang="en-US" sz="2400" b="1" dirty="0"/>
                <a:t> </a:t>
              </a:r>
              <a:r>
                <a:rPr lang="en-US" sz="2400" b="1" dirty="0" err="1"/>
                <a:t>độ</a:t>
              </a:r>
              <a:r>
                <a:rPr lang="en-US" sz="2400" b="1" dirty="0"/>
                <a:t> </a:t>
              </a:r>
              <a:r>
                <a:rPr lang="en-US" sz="2400" b="1" dirty="0" err="1"/>
                <a:t>glucozơ</a:t>
              </a:r>
              <a:r>
                <a:rPr lang="en-US" sz="2400" b="1" dirty="0"/>
                <a:t> </a:t>
              </a:r>
              <a:r>
                <a:rPr lang="en-US" sz="2400" b="1" dirty="0" err="1"/>
                <a:t>bình</a:t>
              </a:r>
              <a:r>
                <a:rPr lang="en-US" sz="2400" b="1" dirty="0"/>
                <a:t> </a:t>
              </a:r>
              <a:r>
                <a:rPr lang="en-US" sz="2400" b="1" dirty="0" err="1"/>
                <a:t>thường</a:t>
              </a:r>
              <a:r>
                <a:rPr lang="en-US" sz="2400" b="1" dirty="0"/>
                <a:t> </a:t>
              </a:r>
            </a:p>
          </p:txBody>
        </p:sp>
        <p:sp>
          <p:nvSpPr>
            <p:cNvPr id="64527" name="Arc 15"/>
            <p:cNvSpPr>
              <a:spLocks/>
            </p:cNvSpPr>
            <p:nvPr/>
          </p:nvSpPr>
          <p:spPr bwMode="auto">
            <a:xfrm rot="9913027" flipV="1">
              <a:off x="1663700" y="2209800"/>
              <a:ext cx="925513" cy="762000"/>
            </a:xfrm>
            <a:custGeom>
              <a:avLst/>
              <a:gdLst>
                <a:gd name="T0" fmla="*/ 0 w 17480"/>
                <a:gd name="T1" fmla="*/ 0 h 21600"/>
                <a:gd name="T2" fmla="*/ 2147483647 w 17480"/>
                <a:gd name="T3" fmla="*/ 2147483647 h 21600"/>
                <a:gd name="T4" fmla="*/ 0 w 1748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17480"/>
                <a:gd name="T10" fmla="*/ 0 h 21600"/>
                <a:gd name="T11" fmla="*/ 17480 w 1748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480" h="21600" fill="none" extrusionOk="0">
                  <a:moveTo>
                    <a:pt x="-1" y="0"/>
                  </a:moveTo>
                  <a:cubicBezTo>
                    <a:pt x="6917" y="0"/>
                    <a:pt x="13416" y="3313"/>
                    <a:pt x="17479" y="8911"/>
                  </a:cubicBezTo>
                </a:path>
                <a:path w="17480" h="21600" stroke="0" extrusionOk="0">
                  <a:moveTo>
                    <a:pt x="-1" y="0"/>
                  </a:moveTo>
                  <a:cubicBezTo>
                    <a:pt x="6917" y="0"/>
                    <a:pt x="13416" y="3313"/>
                    <a:pt x="17479" y="891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prstDash val="dash"/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GB" sz="240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52400" y="3712256"/>
            <a:ext cx="8834210" cy="3007035"/>
            <a:chOff x="-377938" y="4572000"/>
            <a:chExt cx="9652666" cy="2583249"/>
          </a:xfrm>
        </p:grpSpPr>
        <p:sp>
          <p:nvSpPr>
            <p:cNvPr id="64528" name="Arc 16"/>
            <p:cNvSpPr>
              <a:spLocks/>
            </p:cNvSpPr>
            <p:nvPr/>
          </p:nvSpPr>
          <p:spPr bwMode="auto">
            <a:xfrm rot="10914354" flipV="1">
              <a:off x="1407434" y="5238525"/>
              <a:ext cx="1082675" cy="762000"/>
            </a:xfrm>
            <a:custGeom>
              <a:avLst/>
              <a:gdLst>
                <a:gd name="T0" fmla="*/ 0 w 20447"/>
                <a:gd name="T1" fmla="*/ 0 h 21600"/>
                <a:gd name="T2" fmla="*/ 2147483647 w 20447"/>
                <a:gd name="T3" fmla="*/ 2147483647 h 21600"/>
                <a:gd name="T4" fmla="*/ 0 w 20447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0447"/>
                <a:gd name="T10" fmla="*/ 0 h 21600"/>
                <a:gd name="T11" fmla="*/ 20447 w 2044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47" h="21600" fill="none" extrusionOk="0">
                  <a:moveTo>
                    <a:pt x="-1" y="0"/>
                  </a:moveTo>
                  <a:cubicBezTo>
                    <a:pt x="9246" y="0"/>
                    <a:pt x="17467" y="5885"/>
                    <a:pt x="20447" y="14637"/>
                  </a:cubicBezTo>
                </a:path>
                <a:path w="20447" h="21600" stroke="0" extrusionOk="0">
                  <a:moveTo>
                    <a:pt x="-1" y="0"/>
                  </a:moveTo>
                  <a:cubicBezTo>
                    <a:pt x="9246" y="0"/>
                    <a:pt x="17467" y="5885"/>
                    <a:pt x="20447" y="1463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prstDash val="dash"/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-377938" y="4572000"/>
              <a:ext cx="2130538" cy="396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 dirty="0" err="1">
                  <a:solidFill>
                    <a:srgbClr val="FF0000"/>
                  </a:solidFill>
                </a:rPr>
                <a:t>Glucozơ</a:t>
              </a:r>
              <a:r>
                <a:rPr lang="en-US" sz="2400" b="1" u="sng" dirty="0">
                  <a:solidFill>
                    <a:srgbClr val="FF0000"/>
                  </a:solidFill>
                </a:rPr>
                <a:t> </a:t>
              </a:r>
              <a:r>
                <a:rPr lang="en-US" sz="2400" b="1" u="sng" dirty="0" err="1">
                  <a:solidFill>
                    <a:srgbClr val="FF0000"/>
                  </a:solidFill>
                </a:rPr>
                <a:t>giảm</a:t>
              </a:r>
              <a:endParaRPr lang="en-US" sz="2400" b="1" u="sng" dirty="0">
                <a:solidFill>
                  <a:srgbClr val="FF0000"/>
                </a:solidFill>
              </a:endParaRPr>
            </a:p>
          </p:txBody>
        </p:sp>
        <p:sp>
          <p:nvSpPr>
            <p:cNvPr id="64531" name="Line 19"/>
            <p:cNvSpPr>
              <a:spLocks noChangeShapeType="1"/>
            </p:cNvSpPr>
            <p:nvPr/>
          </p:nvSpPr>
          <p:spPr bwMode="auto">
            <a:xfrm>
              <a:off x="1447800" y="4953000"/>
              <a:ext cx="1371600" cy="76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4532" name="Text Box 20"/>
            <p:cNvSpPr txBox="1">
              <a:spLocks noChangeArrowheads="1"/>
            </p:cNvSpPr>
            <p:nvPr/>
          </p:nvSpPr>
          <p:spPr bwMode="auto">
            <a:xfrm>
              <a:off x="3124200" y="4860925"/>
              <a:ext cx="3355133" cy="3966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Cơ quan thụ cảm ASTT</a:t>
              </a:r>
            </a:p>
          </p:txBody>
        </p:sp>
        <p:sp>
          <p:nvSpPr>
            <p:cNvPr id="64533" name="Text Box 21"/>
            <p:cNvSpPr txBox="1">
              <a:spLocks noChangeArrowheads="1"/>
            </p:cNvSpPr>
            <p:nvPr/>
          </p:nvSpPr>
          <p:spPr bwMode="auto">
            <a:xfrm>
              <a:off x="6492691" y="5588801"/>
              <a:ext cx="2782037" cy="71388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 err="1"/>
                <a:t>Tuyến</a:t>
              </a:r>
              <a:r>
                <a:rPr lang="en-US" sz="2400" b="1" dirty="0"/>
                <a:t> </a:t>
              </a:r>
              <a:r>
                <a:rPr lang="en-US" sz="2400" b="1" dirty="0" err="1"/>
                <a:t>tuỵ</a:t>
              </a:r>
              <a:r>
                <a:rPr lang="en-US" sz="2400" b="1" dirty="0"/>
                <a:t> </a:t>
              </a:r>
            </a:p>
            <a:p>
              <a:r>
                <a:rPr lang="en-US" sz="2400" b="1" dirty="0" err="1"/>
                <a:t>Tăng</a:t>
              </a:r>
              <a:r>
                <a:rPr lang="en-US" sz="2400" b="1" dirty="0"/>
                <a:t> </a:t>
              </a:r>
              <a:r>
                <a:rPr lang="en-US" sz="2400" b="1" dirty="0" err="1"/>
                <a:t>tiết</a:t>
              </a:r>
              <a:r>
                <a:rPr lang="en-US" sz="2400" b="1" dirty="0"/>
                <a:t> </a:t>
              </a:r>
              <a:r>
                <a:rPr lang="en-US" sz="2400" b="1" dirty="0" err="1"/>
                <a:t>Glucagôn</a:t>
              </a:r>
              <a:endParaRPr lang="en-US" sz="2400" b="1" dirty="0"/>
            </a:p>
          </p:txBody>
        </p:sp>
        <p:sp>
          <p:nvSpPr>
            <p:cNvPr id="64534" name="Arc 22"/>
            <p:cNvSpPr>
              <a:spLocks/>
            </p:cNvSpPr>
            <p:nvPr/>
          </p:nvSpPr>
          <p:spPr bwMode="auto">
            <a:xfrm>
              <a:off x="5822639" y="5130574"/>
              <a:ext cx="1930400" cy="488950"/>
            </a:xfrm>
            <a:custGeom>
              <a:avLst/>
              <a:gdLst>
                <a:gd name="T0" fmla="*/ 2147483647 w 21056"/>
                <a:gd name="T1" fmla="*/ 0 h 19771"/>
                <a:gd name="T2" fmla="*/ 2147483647 w 21056"/>
                <a:gd name="T3" fmla="*/ 2147483647 h 19771"/>
                <a:gd name="T4" fmla="*/ 0 w 21056"/>
                <a:gd name="T5" fmla="*/ 2147483647 h 19771"/>
                <a:gd name="T6" fmla="*/ 0 60000 65536"/>
                <a:gd name="T7" fmla="*/ 0 60000 65536"/>
                <a:gd name="T8" fmla="*/ 0 60000 65536"/>
                <a:gd name="T9" fmla="*/ 0 w 21056"/>
                <a:gd name="T10" fmla="*/ 0 h 19771"/>
                <a:gd name="T11" fmla="*/ 21056 w 21056"/>
                <a:gd name="T12" fmla="*/ 19771 h 197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56" h="19771" fill="none" extrusionOk="0">
                  <a:moveTo>
                    <a:pt x="8699" y="0"/>
                  </a:moveTo>
                  <a:cubicBezTo>
                    <a:pt x="14951" y="2751"/>
                    <a:pt x="19533" y="8297"/>
                    <a:pt x="21056" y="14955"/>
                  </a:cubicBezTo>
                </a:path>
                <a:path w="21056" h="19771" stroke="0" extrusionOk="0">
                  <a:moveTo>
                    <a:pt x="8699" y="0"/>
                  </a:moveTo>
                  <a:cubicBezTo>
                    <a:pt x="14951" y="2751"/>
                    <a:pt x="19533" y="8297"/>
                    <a:pt x="21056" y="14955"/>
                  </a:cubicBezTo>
                  <a:lnTo>
                    <a:pt x="0" y="19771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535" name="Arc 23"/>
            <p:cNvSpPr>
              <a:spLocks/>
            </p:cNvSpPr>
            <p:nvPr/>
          </p:nvSpPr>
          <p:spPr bwMode="auto">
            <a:xfrm rot="10403710" flipH="1">
              <a:off x="6247829" y="6187718"/>
              <a:ext cx="1544637" cy="609600"/>
            </a:xfrm>
            <a:custGeom>
              <a:avLst/>
              <a:gdLst>
                <a:gd name="T0" fmla="*/ 0 w 17542"/>
                <a:gd name="T1" fmla="*/ 0 h 21600"/>
                <a:gd name="T2" fmla="*/ 2147483647 w 17542"/>
                <a:gd name="T3" fmla="*/ 2147483647 h 21600"/>
                <a:gd name="T4" fmla="*/ 0 w 17542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17542"/>
                <a:gd name="T10" fmla="*/ 0 h 21600"/>
                <a:gd name="T11" fmla="*/ 17542 w 1754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542" h="21600" fill="none" extrusionOk="0">
                  <a:moveTo>
                    <a:pt x="-1" y="0"/>
                  </a:moveTo>
                  <a:cubicBezTo>
                    <a:pt x="6954" y="0"/>
                    <a:pt x="13483" y="3348"/>
                    <a:pt x="17541" y="8996"/>
                  </a:cubicBezTo>
                </a:path>
                <a:path w="17542" h="21600" stroke="0" extrusionOk="0">
                  <a:moveTo>
                    <a:pt x="-1" y="0"/>
                  </a:moveTo>
                  <a:cubicBezTo>
                    <a:pt x="6954" y="0"/>
                    <a:pt x="13483" y="3348"/>
                    <a:pt x="17541" y="899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536" name="Text Box 24"/>
            <p:cNvSpPr txBox="1">
              <a:spLocks noChangeArrowheads="1"/>
            </p:cNvSpPr>
            <p:nvPr/>
          </p:nvSpPr>
          <p:spPr bwMode="auto">
            <a:xfrm>
              <a:off x="2815691" y="6441365"/>
              <a:ext cx="3972148" cy="7138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b="1" dirty="0" err="1"/>
                <a:t>Gan</a:t>
              </a:r>
              <a:r>
                <a:rPr lang="en-US" sz="2400" b="1" dirty="0"/>
                <a:t> </a:t>
              </a:r>
              <a:r>
                <a:rPr lang="en-US" sz="2400" b="1" dirty="0" err="1"/>
                <a:t>chuyển</a:t>
              </a:r>
              <a:r>
                <a:rPr lang="en-US" sz="2400" b="1" dirty="0"/>
                <a:t> </a:t>
              </a:r>
              <a:r>
                <a:rPr lang="en-US" sz="2400" b="1" dirty="0" err="1"/>
                <a:t>hoá</a:t>
              </a:r>
              <a:r>
                <a:rPr lang="en-US" sz="2400" b="1" dirty="0"/>
                <a:t> </a:t>
              </a:r>
              <a:r>
                <a:rPr lang="en-US" sz="2400" b="1" dirty="0" err="1"/>
                <a:t>glicogen</a:t>
              </a:r>
              <a:r>
                <a:rPr lang="en-US" sz="2400" b="1" dirty="0"/>
                <a:t> </a:t>
              </a:r>
              <a:r>
                <a:rPr lang="en-US" sz="2400" b="1" dirty="0" err="1"/>
                <a:t>thành</a:t>
              </a:r>
              <a:r>
                <a:rPr lang="en-US" sz="2400" b="1" dirty="0"/>
                <a:t> </a:t>
              </a:r>
              <a:r>
                <a:rPr lang="en-US" sz="2400" b="1" dirty="0" err="1"/>
                <a:t>glucozơ</a:t>
              </a:r>
              <a:r>
                <a:rPr lang="en-US" sz="2400" dirty="0"/>
                <a:t> </a:t>
              </a:r>
            </a:p>
          </p:txBody>
        </p:sp>
        <p:sp>
          <p:nvSpPr>
            <p:cNvPr id="64537" name="Text Box 25"/>
            <p:cNvSpPr txBox="1">
              <a:spLocks noChangeArrowheads="1"/>
            </p:cNvSpPr>
            <p:nvPr/>
          </p:nvSpPr>
          <p:spPr bwMode="auto">
            <a:xfrm>
              <a:off x="0" y="5709533"/>
              <a:ext cx="2988468" cy="71388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err="1"/>
                <a:t>Nồng</a:t>
              </a:r>
              <a:r>
                <a:rPr lang="en-US" sz="2400" b="1" dirty="0"/>
                <a:t> </a:t>
              </a:r>
              <a:r>
                <a:rPr lang="en-US" sz="2400" b="1" dirty="0" err="1"/>
                <a:t>độ</a:t>
              </a:r>
              <a:r>
                <a:rPr lang="en-US" sz="2400" b="1" dirty="0"/>
                <a:t> </a:t>
              </a:r>
              <a:r>
                <a:rPr lang="en-US" sz="2400" b="1" dirty="0" err="1"/>
                <a:t>glucozơ</a:t>
              </a:r>
              <a:r>
                <a:rPr lang="en-US" sz="2400" b="1" dirty="0"/>
                <a:t> </a:t>
              </a:r>
              <a:r>
                <a:rPr lang="en-US" sz="2400" b="1" dirty="0" err="1"/>
                <a:t>bình</a:t>
              </a:r>
              <a:r>
                <a:rPr lang="en-US" sz="2400" b="1" dirty="0"/>
                <a:t> </a:t>
              </a:r>
              <a:r>
                <a:rPr lang="en-US" sz="2400" b="1" dirty="0" err="1"/>
                <a:t>thường</a:t>
              </a:r>
              <a:r>
                <a:rPr lang="en-US" sz="2400" b="1" dirty="0"/>
                <a:t> </a:t>
              </a:r>
            </a:p>
          </p:txBody>
        </p:sp>
        <p:sp>
          <p:nvSpPr>
            <p:cNvPr id="64538" name="Arc 26"/>
            <p:cNvSpPr>
              <a:spLocks/>
            </p:cNvSpPr>
            <p:nvPr/>
          </p:nvSpPr>
          <p:spPr bwMode="auto">
            <a:xfrm rot="10800000">
              <a:off x="1843724" y="6357138"/>
              <a:ext cx="1144744" cy="508000"/>
            </a:xfrm>
            <a:custGeom>
              <a:avLst/>
              <a:gdLst>
                <a:gd name="T0" fmla="*/ 2147483647 w 18648"/>
                <a:gd name="T1" fmla="*/ 0 h 20616"/>
                <a:gd name="T2" fmla="*/ 2147483647 w 18648"/>
                <a:gd name="T3" fmla="*/ 2147483647 h 20616"/>
                <a:gd name="T4" fmla="*/ 0 w 18648"/>
                <a:gd name="T5" fmla="*/ 2147483647 h 20616"/>
                <a:gd name="T6" fmla="*/ 0 60000 65536"/>
                <a:gd name="T7" fmla="*/ 0 60000 65536"/>
                <a:gd name="T8" fmla="*/ 0 60000 65536"/>
                <a:gd name="T9" fmla="*/ 0 w 18648"/>
                <a:gd name="T10" fmla="*/ 0 h 20616"/>
                <a:gd name="T11" fmla="*/ 18648 w 18648"/>
                <a:gd name="T12" fmla="*/ 20616 h 206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48" h="20616" fill="none" extrusionOk="0">
                  <a:moveTo>
                    <a:pt x="6444" y="-1"/>
                  </a:moveTo>
                  <a:cubicBezTo>
                    <a:pt x="11580" y="1605"/>
                    <a:pt x="15931" y="5069"/>
                    <a:pt x="18647" y="9715"/>
                  </a:cubicBezTo>
                </a:path>
                <a:path w="18648" h="20616" stroke="0" extrusionOk="0">
                  <a:moveTo>
                    <a:pt x="6444" y="-1"/>
                  </a:moveTo>
                  <a:cubicBezTo>
                    <a:pt x="11580" y="1605"/>
                    <a:pt x="15931" y="5069"/>
                    <a:pt x="18647" y="9715"/>
                  </a:cubicBezTo>
                  <a:lnTo>
                    <a:pt x="0" y="20616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GB" sz="2400"/>
            </a:p>
          </p:txBody>
        </p:sp>
      </p:grpSp>
      <p:cxnSp>
        <p:nvCxnSpPr>
          <p:cNvPr id="25" name="Straight Connector 24"/>
          <p:cNvCxnSpPr/>
          <p:nvPr/>
        </p:nvCxnSpPr>
        <p:spPr>
          <a:xfrm>
            <a:off x="0" y="3657600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558</Words>
  <Application>Microsoft Office PowerPoint</Application>
  <PresentationFormat>On-screen Show (4:3)</PresentationFormat>
  <Paragraphs>96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VNtimes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về nhà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Thu Tho</cp:lastModifiedBy>
  <cp:revision>56</cp:revision>
  <dcterms:created xsi:type="dcterms:W3CDTF">2006-08-16T00:00:00Z</dcterms:created>
  <dcterms:modified xsi:type="dcterms:W3CDTF">2021-11-07T14:36:26Z</dcterms:modified>
</cp:coreProperties>
</file>