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8" r:id="rId2"/>
    <p:sldId id="256" r:id="rId3"/>
    <p:sldId id="262" r:id="rId4"/>
    <p:sldId id="259" r:id="rId5"/>
    <p:sldId id="261" r:id="rId6"/>
    <p:sldId id="268" r:id="rId7"/>
    <p:sldId id="263" r:id="rId8"/>
    <p:sldId id="264" r:id="rId9"/>
    <p:sldId id="266" r:id="rId10"/>
    <p:sldId id="265" r:id="rId11"/>
    <p:sldId id="271" r:id="rId12"/>
    <p:sldId id="272" r:id="rId13"/>
    <p:sldId id="273" r:id="rId14"/>
    <p:sldId id="293" r:id="rId15"/>
    <p:sldId id="277" r:id="rId16"/>
    <p:sldId id="270" r:id="rId17"/>
    <p:sldId id="278" r:id="rId18"/>
    <p:sldId id="292" r:id="rId19"/>
    <p:sldId id="280" r:id="rId20"/>
    <p:sldId id="276" r:id="rId21"/>
    <p:sldId id="275" r:id="rId22"/>
    <p:sldId id="279" r:id="rId23"/>
    <p:sldId id="284" r:id="rId24"/>
    <p:sldId id="294" r:id="rId25"/>
    <p:sldId id="285" r:id="rId26"/>
    <p:sldId id="282" r:id="rId27"/>
    <p:sldId id="288" r:id="rId28"/>
    <p:sldId id="287" r:id="rId29"/>
    <p:sldId id="286" r:id="rId30"/>
    <p:sldId id="283" r:id="rId31"/>
    <p:sldId id="290" r:id="rId32"/>
    <p:sldId id="289" r:id="rId33"/>
    <p:sldId id="269" r:id="rId34"/>
    <p:sldId id="291" r:id="rId35"/>
    <p:sldId id="2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56D91-EF4A-4658-A088-A7FD0F86EF04}" type="datetimeFigureOut">
              <a:rPr lang="en-US" smtClean="0"/>
              <a:t>8/13/2021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8E5BF-52E0-40F8-9115-8E09CB02F751}" type="slidenum">
              <a:rPr lang="en-US" smtClean="0"/>
              <a:t>‹#›</a:t>
            </a:fld>
            <a:endParaRPr lang="en-US"/>
          </a:p>
        </p:txBody>
      </p:sp>
    </p:spTree>
    <p:extLst>
      <p:ext uri="{BB962C8B-B14F-4D97-AF65-F5344CB8AC3E}">
        <p14:creationId xmlns:p14="http://schemas.microsoft.com/office/powerpoint/2010/main" val="229556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A77C61-3428-42BD-8406-45FA9B6BD072}"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229371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77C61-3428-42BD-8406-45FA9B6BD072}"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45880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77C61-3428-42BD-8406-45FA9B6BD072}"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56767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77C61-3428-42BD-8406-45FA9B6BD072}"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420973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A77C61-3428-42BD-8406-45FA9B6BD072}"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194156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A77C61-3428-42BD-8406-45FA9B6BD072}"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421994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A77C61-3428-42BD-8406-45FA9B6BD072}" type="datetimeFigureOut">
              <a:rPr lang="en-US" smtClean="0"/>
              <a:t>8/13/2021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362897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A77C61-3428-42BD-8406-45FA9B6BD072}" type="datetimeFigureOut">
              <a:rPr lang="en-US" smtClean="0"/>
              <a:t>8/13/2021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327572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77C61-3428-42BD-8406-45FA9B6BD072}" type="datetimeFigureOut">
              <a:rPr lang="en-US" smtClean="0"/>
              <a:t>8/13/2021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923262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77C61-3428-42BD-8406-45FA9B6BD072}"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38314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77C61-3428-42BD-8406-45FA9B6BD072}"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E38A9-3F33-45DA-8E6D-EF025B13CE9C}" type="slidenum">
              <a:rPr lang="en-US" smtClean="0"/>
              <a:t>‹#›</a:t>
            </a:fld>
            <a:endParaRPr lang="en-US"/>
          </a:p>
        </p:txBody>
      </p:sp>
    </p:spTree>
    <p:extLst>
      <p:ext uri="{BB962C8B-B14F-4D97-AF65-F5344CB8AC3E}">
        <p14:creationId xmlns:p14="http://schemas.microsoft.com/office/powerpoint/2010/main" val="95605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77C61-3428-42BD-8406-45FA9B6BD072}" type="datetimeFigureOut">
              <a:rPr lang="en-US" smtClean="0"/>
              <a:t>8/13/2021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E38A9-3F33-45DA-8E6D-EF025B13CE9C}" type="slidenum">
              <a:rPr lang="en-US" smtClean="0"/>
              <a:t>‹#›</a:t>
            </a:fld>
            <a:endParaRPr lang="en-US"/>
          </a:p>
        </p:txBody>
      </p:sp>
    </p:spTree>
    <p:extLst>
      <p:ext uri="{BB962C8B-B14F-4D97-AF65-F5344CB8AC3E}">
        <p14:creationId xmlns:p14="http://schemas.microsoft.com/office/powerpoint/2010/main" val="258296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13670" y="-89437"/>
            <a:ext cx="5116479" cy="1325563"/>
          </a:xfrm>
        </p:spPr>
        <p:txBody>
          <a:bodyPr/>
          <a:lstStyle/>
          <a:p>
            <a:r>
              <a:rPr lang="en-US" b="1" dirty="0" err="1" smtClean="0">
                <a:solidFill>
                  <a:srgbClr val="FF0000"/>
                </a:solidFill>
                <a:latin typeface="Times New Roman" panose="02020603050405020304" pitchFamily="18" charset="0"/>
                <a:cs typeface="Times New Roman" panose="02020603050405020304" pitchFamily="18" charset="0"/>
              </a:rPr>
              <a:t>KIỂM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BÀI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CŨ</a:t>
            </a:r>
            <a:endParaRPr lang="vi-VN" b="1" dirty="0" smtClean="0">
              <a:solidFill>
                <a:srgbClr val="FF0000"/>
              </a:solidFill>
              <a:latin typeface="Times New Roman" panose="02020603050405020304" pitchFamily="18" charset="0"/>
              <a:cs typeface="Times New Roman" panose="02020603050405020304" pitchFamily="18" charset="0"/>
            </a:endParaRPr>
          </a:p>
        </p:txBody>
      </p:sp>
      <p:sp>
        <p:nvSpPr>
          <p:cNvPr id="123907" name="Rectangle 3"/>
          <p:cNvSpPr>
            <a:spLocks noGrp="1" noChangeArrowheads="1"/>
          </p:cNvSpPr>
          <p:nvPr>
            <p:ph idx="1"/>
          </p:nvPr>
        </p:nvSpPr>
        <p:spPr>
          <a:xfrm>
            <a:off x="1226673" y="1200788"/>
            <a:ext cx="8229600" cy="890900"/>
          </a:xfrm>
        </p:spPr>
        <p:txBody>
          <a:bodyPr/>
          <a:lstStyle/>
          <a:p>
            <a:pPr marL="0" indent="0">
              <a:buNone/>
            </a:pPr>
            <a:r>
              <a:rPr lang="en-US" dirty="0" smtClean="0">
                <a:latin typeface="Times New Roman" panose="02020603050405020304" pitchFamily="18" charset="0"/>
                <a:cs typeface="Times New Roman" panose="02020603050405020304" pitchFamily="18" charset="0"/>
              </a:rPr>
              <a:t>?1: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bafy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hướng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a:t>
            </a:r>
            <a:endParaRPr lang="vi-VN" dirty="0" smtClean="0"/>
          </a:p>
          <a:p>
            <a:pPr>
              <a:buFontTx/>
              <a:buChar char="-"/>
            </a:pPr>
            <a:endParaRPr lang="vi-VN" dirty="0" smtClean="0"/>
          </a:p>
          <a:p>
            <a:pPr>
              <a:buFontTx/>
              <a:buNone/>
            </a:pPr>
            <a:endParaRPr lang="vi-VN" dirty="0" smtClean="0"/>
          </a:p>
          <a:p>
            <a:pPr>
              <a:buFontTx/>
              <a:buNone/>
            </a:pPr>
            <a:endParaRPr lang="vi-VN" dirty="0" smtClean="0"/>
          </a:p>
          <a:p>
            <a:pPr>
              <a:buFontTx/>
              <a:buNone/>
            </a:pPr>
            <a:endParaRPr lang="vi-VN" dirty="0" smtClean="0"/>
          </a:p>
          <a:p>
            <a:pPr>
              <a:buFontTx/>
              <a:buNone/>
            </a:pPr>
            <a:endParaRPr lang="vi-VN" dirty="0" smtClean="0"/>
          </a:p>
        </p:txBody>
      </p:sp>
      <p:grpSp>
        <p:nvGrpSpPr>
          <p:cNvPr id="9" name="Group 22"/>
          <p:cNvGrpSpPr>
            <a:grpSpLocks/>
          </p:cNvGrpSpPr>
          <p:nvPr/>
        </p:nvGrpSpPr>
        <p:grpSpPr bwMode="auto">
          <a:xfrm>
            <a:off x="1124708" y="2002321"/>
            <a:ext cx="8331565" cy="4444507"/>
            <a:chOff x="901" y="1214"/>
            <a:chExt cx="4139" cy="1492"/>
          </a:xfrm>
        </p:grpSpPr>
        <p:pic>
          <p:nvPicPr>
            <p:cNvPr id="10" name="Picture 23" descr="hinh 23-3"/>
            <p:cNvPicPr>
              <a:picLocks noChangeAspect="1" noChangeArrowheads="1"/>
            </p:cNvPicPr>
            <p:nvPr/>
          </p:nvPicPr>
          <p:blipFill rotWithShape="1">
            <a:blip r:embed="rId2">
              <a:lum bright="24000" contrast="46000"/>
              <a:extLst>
                <a:ext uri="{28A0092B-C50C-407E-A947-70E740481C1C}">
                  <a14:useLocalDpi xmlns:a14="http://schemas.microsoft.com/office/drawing/2010/main" val="0"/>
                </a:ext>
              </a:extLst>
            </a:blip>
            <a:srcRect l="35144" t="5812" r="35290"/>
            <a:stretch/>
          </p:blipFill>
          <p:spPr bwMode="auto">
            <a:xfrm>
              <a:off x="901" y="1214"/>
              <a:ext cx="1320" cy="14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5"/>
            <p:cNvSpPr txBox="1">
              <a:spLocks noChangeArrowheads="1"/>
            </p:cNvSpPr>
            <p:nvPr/>
          </p:nvSpPr>
          <p:spPr bwMode="auto">
            <a:xfrm>
              <a:off x="3264" y="2108"/>
              <a:ext cx="336"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solidFill>
                    <a:schemeClr val="bg1"/>
                  </a:solidFill>
                  <a:latin typeface="Times New Roman" panose="02020603050405020304" pitchFamily="18" charset="0"/>
                </a:rPr>
                <a:t>2</a:t>
              </a:r>
            </a:p>
          </p:txBody>
        </p:sp>
        <p:sp>
          <p:nvSpPr>
            <p:cNvPr id="13" name="Text Box 26"/>
            <p:cNvSpPr txBox="1">
              <a:spLocks noChangeArrowheads="1"/>
            </p:cNvSpPr>
            <p:nvPr/>
          </p:nvSpPr>
          <p:spPr bwMode="auto">
            <a:xfrm>
              <a:off x="4704" y="2052"/>
              <a:ext cx="336"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chemeClr val="bg1"/>
                  </a:solidFill>
                  <a:latin typeface="Times New Roman" panose="02020603050405020304" pitchFamily="18" charset="0"/>
                </a:rPr>
                <a:t>3</a:t>
              </a:r>
            </a:p>
          </p:txBody>
        </p:sp>
      </p:gr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26191" t="10238" r="27619"/>
          <a:stretch/>
        </p:blipFill>
        <p:spPr>
          <a:xfrm>
            <a:off x="4913300" y="2091687"/>
            <a:ext cx="4644937" cy="4196025"/>
          </a:xfrm>
          <a:prstGeom prst="rect">
            <a:avLst/>
          </a:prstGeom>
        </p:spPr>
      </p:pic>
    </p:spTree>
    <p:extLst>
      <p:ext uri="{BB962C8B-B14F-4D97-AF65-F5344CB8AC3E}">
        <p14:creationId xmlns:p14="http://schemas.microsoft.com/office/powerpoint/2010/main" val="2578713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box(in)">
                                      <p:cBhvr>
                                        <p:cTn id="7" dur="500"/>
                                        <p:tgtEl>
                                          <p:spTgt spid="1239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17"/>
          <p:cNvSpPr txBox="1">
            <a:spLocks noChangeArrowheads="1"/>
          </p:cNvSpPr>
          <p:nvPr/>
        </p:nvSpPr>
        <p:spPr bwMode="auto">
          <a:xfrm>
            <a:off x="2057401" y="4572000"/>
            <a:ext cx="409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vi-VN" sz="2400"/>
          </a:p>
        </p:txBody>
      </p:sp>
      <p:sp>
        <p:nvSpPr>
          <p:cNvPr id="6" name="Rectangle 16" descr="Mimosa_pudica"/>
          <p:cNvSpPr>
            <a:spLocks noChangeArrowheads="1"/>
          </p:cNvSpPr>
          <p:nvPr/>
        </p:nvSpPr>
        <p:spPr bwMode="auto">
          <a:xfrm>
            <a:off x="109383" y="1317811"/>
            <a:ext cx="5622878" cy="5349922"/>
          </a:xfrm>
          <a:prstGeom prst="rect">
            <a:avLst/>
          </a:prstGeom>
          <a:blipFill dpi="0" rotWithShape="1">
            <a:blip r:embed="rId2"/>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7" name="Picture 27" descr="090904171841-921-9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443" y="1340557"/>
            <a:ext cx="6237026" cy="533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5"/>
          <p:cNvSpPr txBox="1">
            <a:spLocks noChangeArrowheads="1"/>
          </p:cNvSpPr>
          <p:nvPr/>
        </p:nvSpPr>
        <p:spPr bwMode="auto">
          <a:xfrm>
            <a:off x="2984642" y="128844"/>
            <a:ext cx="57136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Ứng</a:t>
            </a:r>
            <a:r>
              <a:rPr lang="en-US" dirty="0"/>
              <a:t> </a:t>
            </a:r>
            <a:r>
              <a:rPr lang="en-US" dirty="0" err="1"/>
              <a:t>động</a:t>
            </a:r>
            <a:r>
              <a:rPr lang="en-US" dirty="0"/>
              <a:t> </a:t>
            </a:r>
            <a:r>
              <a:rPr lang="en-US" dirty="0" err="1" smtClean="0"/>
              <a:t>sức</a:t>
            </a:r>
            <a:r>
              <a:rPr lang="en-US" dirty="0" smtClean="0"/>
              <a:t> </a:t>
            </a:r>
            <a:r>
              <a:rPr lang="en-US" dirty="0" err="1" smtClean="0"/>
              <a:t>trương</a:t>
            </a:r>
            <a:endParaRPr lang="en-US" dirty="0"/>
          </a:p>
          <a:p>
            <a:pPr eaLnBrk="1" hangingPunct="1">
              <a:spcBef>
                <a:spcPct val="50000"/>
              </a:spcBef>
              <a:buFontTx/>
              <a:buNone/>
            </a:pPr>
            <a:endParaRPr lang="en-US" dirty="0"/>
          </a:p>
        </p:txBody>
      </p:sp>
    </p:spTree>
    <p:extLst>
      <p:ext uri="{BB962C8B-B14F-4D97-AF65-F5344CB8AC3E}">
        <p14:creationId xmlns:p14="http://schemas.microsoft.com/office/powerpoint/2010/main" val="8580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58879" y="931511"/>
            <a:ext cx="115414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FontTx/>
              <a:buNone/>
            </a:pP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niệm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a:t>
            </a:r>
            <a:r>
              <a:rPr lang="en-US" b="1" dirty="0" err="1" smtClean="0">
                <a:solidFill>
                  <a:srgbClr val="002060"/>
                </a:solidFill>
                <a:latin typeface="Times New Roman" panose="02020603050405020304" pitchFamily="18" charset="0"/>
                <a:cs typeface="Times New Roman" panose="02020603050405020304" pitchFamily="18" charset="0"/>
              </a:rPr>
              <a:t>vận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cảm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là</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hình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phản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ứng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trước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định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hướng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của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môi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trường</a:t>
            </a:r>
            <a:r>
              <a:rPr lang="en-US" b="1" dirty="0">
                <a:solidFill>
                  <a:srgbClr val="002060"/>
                </a:solidFill>
                <a:latin typeface="Times New Roman" panose="02020603050405020304" pitchFamily="18" charset="0"/>
                <a:cs typeface="Times New Roman" panose="02020603050405020304" pitchFamily="18" charset="0"/>
              </a:rPr>
              <a:t>.</a:t>
            </a:r>
          </a:p>
        </p:txBody>
      </p:sp>
      <p:sp>
        <p:nvSpPr>
          <p:cNvPr id="3" name="Text Box 11"/>
          <p:cNvSpPr txBox="1">
            <a:spLocks noChangeArrowheads="1"/>
          </p:cNvSpPr>
          <p:nvPr/>
        </p:nvSpPr>
        <p:spPr bwMode="auto">
          <a:xfrm>
            <a:off x="304800" y="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a:solidFill>
                  <a:srgbClr val="002060"/>
                </a:solidFill>
                <a:latin typeface="Times New Roman" panose="02020603050405020304" pitchFamily="18" charset="0"/>
                <a:cs typeface="Times New Roman" panose="02020603050405020304" pitchFamily="18" charset="0"/>
              </a:rPr>
              <a:t>I. </a:t>
            </a:r>
            <a:r>
              <a:rPr lang="en-US" sz="3600" b="1" dirty="0" err="1">
                <a:solidFill>
                  <a:srgbClr val="002060"/>
                </a:solidFill>
                <a:latin typeface="Times New Roman" panose="02020603050405020304" pitchFamily="18" charset="0"/>
                <a:cs typeface="Times New Roman" panose="02020603050405020304" pitchFamily="18" charset="0"/>
              </a:rPr>
              <a:t>Khái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niệm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58880" y="2544619"/>
            <a:ext cx="111997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Ví</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dụ</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458879" y="3630914"/>
            <a:ext cx="111997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Tx/>
              <a:buChar char="-"/>
            </a:pPr>
            <a:r>
              <a:rPr lang="en-US" b="1" dirty="0" err="1" smtClean="0">
                <a:solidFill>
                  <a:srgbClr val="002060"/>
                </a:solidFill>
                <a:latin typeface="Times New Roman" panose="02020603050405020304" pitchFamily="18" charset="0"/>
                <a:cs typeface="Times New Roman" panose="02020603050405020304" pitchFamily="18" charset="0"/>
              </a:rPr>
              <a:t>Phân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loại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theo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tác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kích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thích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nhiệt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quang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hóa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a:t>
            </a:r>
          </a:p>
          <a:p>
            <a:pPr marL="457200" indent="-457200" eaLnBrk="1" hangingPunct="1">
              <a:spcBef>
                <a:spcPct val="50000"/>
              </a:spcBef>
              <a:buFontTx/>
              <a:buChar char="-"/>
            </a:pPr>
            <a:r>
              <a:rPr lang="en-US" b="1" dirty="0" err="1" smtClean="0">
                <a:solidFill>
                  <a:srgbClr val="002060"/>
                </a:solidFill>
                <a:latin typeface="Times New Roman" panose="02020603050405020304" pitchFamily="18" charset="0"/>
                <a:cs typeface="Times New Roman" panose="02020603050405020304" pitchFamily="18" charset="0"/>
              </a:rPr>
              <a:t>Phân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loại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theo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cơ</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chế</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phản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của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cây</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17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sp>
        <p:nvSpPr>
          <p:cNvPr id="3" name="Text Box 4"/>
          <p:cNvSpPr txBox="1">
            <a:spLocks noChangeArrowheads="1"/>
          </p:cNvSpPr>
          <p:nvPr/>
        </p:nvSpPr>
        <p:spPr bwMode="auto">
          <a:xfrm>
            <a:off x="714777" y="1804874"/>
            <a:ext cx="11199719" cy="3046988"/>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dirty="0" err="1" smtClean="0">
                <a:solidFill>
                  <a:srgbClr val="002060"/>
                </a:solidFill>
                <a:latin typeface="Times New Roman" panose="02020603050405020304" pitchFamily="18" charset="0"/>
                <a:cs typeface="Times New Roman" panose="02020603050405020304" pitchFamily="18" charset="0"/>
              </a:rPr>
              <a:t>Hoạt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nhóm</a:t>
            </a:r>
            <a:r>
              <a:rPr lang="en-US" b="1" dirty="0" smtClean="0">
                <a:solidFill>
                  <a:srgbClr val="002060"/>
                </a:solidFill>
                <a:latin typeface="Times New Roman" panose="02020603050405020304" pitchFamily="18" charset="0"/>
                <a:cs typeface="Times New Roman" panose="02020603050405020304" pitchFamily="18" charset="0"/>
              </a:rPr>
              <a:t> 4 HS:</a:t>
            </a:r>
          </a:p>
          <a:p>
            <a:pPr marL="457200" indent="-457200">
              <a:spcBef>
                <a:spcPct val="50000"/>
              </a:spcBef>
              <a:buFontTx/>
              <a:buChar char="-"/>
            </a:pPr>
            <a:r>
              <a:rPr lang="en-US" b="1" dirty="0" err="1" smtClean="0">
                <a:solidFill>
                  <a:srgbClr val="002060"/>
                </a:solidFill>
                <a:latin typeface="Times New Roman" panose="02020603050405020304" pitchFamily="18" charset="0"/>
                <a:cs typeface="Times New Roman" panose="02020603050405020304" pitchFamily="18" charset="0"/>
              </a:rPr>
              <a:t>Nhiệm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vụ</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tìm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các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về</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niệm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ví</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dụ</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chế</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Nhóm</a:t>
            </a:r>
            <a:r>
              <a:rPr lang="en-US" b="1" dirty="0" smtClean="0">
                <a:solidFill>
                  <a:srgbClr val="002060"/>
                </a:solidFill>
                <a:latin typeface="Times New Roman" panose="02020603050405020304" pitchFamily="18" charset="0"/>
                <a:cs typeface="Times New Roman" panose="02020603050405020304" pitchFamily="18" charset="0"/>
              </a:rPr>
              <a:t> 1: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sinh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trưởng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nhóm</a:t>
            </a:r>
            <a:r>
              <a:rPr lang="en-US" b="1" dirty="0" smtClean="0">
                <a:solidFill>
                  <a:srgbClr val="002060"/>
                </a:solidFill>
                <a:latin typeface="Times New Roman" panose="02020603050405020304" pitchFamily="18" charset="0"/>
                <a:cs typeface="Times New Roman" panose="02020603050405020304" pitchFamily="18" charset="0"/>
              </a:rPr>
              <a:t> 2: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không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sinh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trưởng</a:t>
            </a:r>
            <a:r>
              <a:rPr lang="en-US" b="1" dirty="0" smtClean="0">
                <a:solidFill>
                  <a:srgbClr val="002060"/>
                </a:solidFill>
                <a:latin typeface="Times New Roman" panose="02020603050405020304" pitchFamily="18" charset="0"/>
                <a:cs typeface="Times New Roman" panose="02020603050405020304" pitchFamily="18" charset="0"/>
              </a:rPr>
              <a:t>.</a:t>
            </a:r>
          </a:p>
          <a:p>
            <a:pPr marL="457200" indent="-457200">
              <a:spcBef>
                <a:spcPct val="50000"/>
              </a:spcBef>
              <a:buFontTx/>
              <a:buChar char="-"/>
            </a:pPr>
            <a:r>
              <a:rPr lang="en-US" b="1" dirty="0" err="1" smtClean="0">
                <a:solidFill>
                  <a:srgbClr val="002060"/>
                </a:solidFill>
                <a:latin typeface="Times New Roman" panose="02020603050405020304" pitchFamily="18" charset="0"/>
                <a:cs typeface="Times New Roman" panose="02020603050405020304" pitchFamily="18" charset="0"/>
              </a:rPr>
              <a:t>Thời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gian</a:t>
            </a:r>
            <a:r>
              <a:rPr lang="en-US" b="1" dirty="0" smtClean="0">
                <a:solidFill>
                  <a:srgbClr val="002060"/>
                </a:solidFill>
                <a:latin typeface="Times New Roman" panose="02020603050405020304" pitchFamily="18" charset="0"/>
                <a:cs typeface="Times New Roman" panose="02020603050405020304" pitchFamily="18" charset="0"/>
              </a:rPr>
              <a:t> 5 </a:t>
            </a:r>
            <a:r>
              <a:rPr lang="en-US" b="1" dirty="0" err="1" smtClean="0">
                <a:solidFill>
                  <a:srgbClr val="002060"/>
                </a:solidFill>
                <a:latin typeface="Times New Roman" panose="02020603050405020304" pitchFamily="18" charset="0"/>
                <a:cs typeface="Times New Roman" panose="02020603050405020304" pitchFamily="18" charset="0"/>
              </a:rPr>
              <a:t>phút</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7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44622442"/>
              </p:ext>
            </p:extLst>
          </p:nvPr>
        </p:nvGraphicFramePr>
        <p:xfrm>
          <a:off x="141026" y="733313"/>
          <a:ext cx="11950890" cy="4928036"/>
        </p:xfrm>
        <a:graphic>
          <a:graphicData uri="http://schemas.openxmlformats.org/drawingml/2006/table">
            <a:tbl>
              <a:tblPr firstRow="1" bandRow="1">
                <a:tableStyleId>{5940675A-B579-460E-94D1-54222C63F5DA}</a:tableStyleId>
              </a:tblPr>
              <a:tblGrid>
                <a:gridCol w="1483058"/>
                <a:gridCol w="5650173"/>
                <a:gridCol w="4817659"/>
              </a:tblGrid>
              <a:tr h="885834">
                <a:tc>
                  <a:txBody>
                    <a:bodyPr/>
                    <a:lstStyle/>
                    <a:p>
                      <a:pPr algn="ctr"/>
                      <a:endParaRPr lang="en-US" dirty="0"/>
                    </a:p>
                  </a:txBody>
                  <a:tcPr anchor="ctr"/>
                </a:tc>
                <a:tc>
                  <a:txBody>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trưởng</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dirty="0"/>
                    </a:p>
                  </a:txBody>
                  <a:tcPr anchor="ctr"/>
                </a:tc>
                <a:tc>
                  <a:txBody>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trưởng</a:t>
                      </a:r>
                      <a:endParaRPr lang="en-US" sz="2800" dirty="0"/>
                    </a:p>
                  </a:txBody>
                  <a:tcPr anchor="ctr"/>
                </a:tc>
              </a:tr>
              <a:tr h="1382200">
                <a:tc>
                  <a:txBody>
                    <a:bodyPr/>
                    <a:lstStyle/>
                    <a:p>
                      <a:pPr algn="ctr"/>
                      <a:r>
                        <a:rPr lang="en-US" sz="2400" dirty="0" err="1" smtClean="0">
                          <a:latin typeface="Times New Roman" panose="02020603050405020304" pitchFamily="18" charset="0"/>
                          <a:cs typeface="Times New Roman" panose="02020603050405020304" pitchFamily="18" charset="0"/>
                        </a:rPr>
                        <a:t>Khái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niệm</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l"/>
                      <a:endParaRPr lang="en-US" sz="2200" dirty="0">
                        <a:latin typeface="+mj-lt"/>
                        <a:cs typeface="Times New Roman" panose="02020603050405020304" pitchFamily="18" charset="0"/>
                      </a:endParaRPr>
                    </a:p>
                  </a:txBody>
                  <a:tcPr anchor="ctr"/>
                </a:tc>
                <a:tc>
                  <a:txBody>
                    <a:bodyPr/>
                    <a:lstStyle/>
                    <a:p>
                      <a:pPr algn="l"/>
                      <a:endParaRPr lang="en-US" sz="2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tc>
              </a:tr>
              <a:tr h="1336597">
                <a:tc>
                  <a:txBody>
                    <a:bodyPr/>
                    <a:lstStyle/>
                    <a:p>
                      <a:pPr algn="ctr"/>
                      <a:r>
                        <a:rPr lang="en-US" sz="2400" dirty="0" err="1" smtClean="0">
                          <a:latin typeface="Times New Roman" panose="02020603050405020304" pitchFamily="18" charset="0"/>
                          <a:cs typeface="Times New Roman" panose="02020603050405020304" pitchFamily="18" charset="0"/>
                        </a:rPr>
                        <a:t>Ví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dụ</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342900" indent="-342900" algn="l">
                        <a:buFontTx/>
                        <a:buChar char="-"/>
                      </a:pPr>
                      <a:endParaRPr lang="en-US" sz="2200" dirty="0">
                        <a:latin typeface="Times New Roman" panose="02020603050405020304" pitchFamily="18" charset="0"/>
                        <a:cs typeface="Times New Roman" panose="02020603050405020304" pitchFamily="18" charset="0"/>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Tx/>
                        <a:buChar char="-"/>
                        <a:tabLst/>
                        <a:defRPr/>
                      </a:pPr>
                      <a:endParaRPr lang="en-US" sz="2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tc>
              </a:tr>
              <a:tr h="1323405">
                <a:tc>
                  <a:txBody>
                    <a:bodyPr/>
                    <a:lstStyle/>
                    <a:p>
                      <a:pPr algn="ctr"/>
                      <a:r>
                        <a:rPr lang="en-US" sz="240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chế</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4072696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1081085478"/>
              </p:ext>
            </p:extLst>
          </p:nvPr>
        </p:nvGraphicFramePr>
        <p:xfrm>
          <a:off x="141026" y="733312"/>
          <a:ext cx="11665492" cy="5310283"/>
        </p:xfrm>
        <a:graphic>
          <a:graphicData uri="http://schemas.openxmlformats.org/drawingml/2006/table">
            <a:tbl>
              <a:tblPr firstRow="1" bandRow="1">
                <a:tableStyleId>{5940675A-B579-460E-94D1-54222C63F5DA}</a:tableStyleId>
              </a:tblPr>
              <a:tblGrid>
                <a:gridCol w="6703527"/>
                <a:gridCol w="4961965"/>
              </a:tblGrid>
              <a:tr h="436582">
                <a:tc>
                  <a:txBody>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trưởng</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trưởng</a:t>
                      </a:r>
                      <a:endParaRPr lang="en-US" sz="28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38630">
                <a:tc>
                  <a:txBody>
                    <a:bodyPr/>
                    <a:lstStyle/>
                    <a:p>
                      <a:pPr algn="l"/>
                      <a:endParaRPr lang="en-US" sz="2200" dirty="0">
                        <a:latin typeface="+mj-lt"/>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2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584566">
                <a:tc>
                  <a:txBody>
                    <a:bodyPr/>
                    <a:lstStyle/>
                    <a:p>
                      <a:pPr marL="342900" indent="-342900" algn="l">
                        <a:buFontTx/>
                        <a:buChar char="-"/>
                      </a:pPr>
                      <a:endParaRPr lang="en-US" sz="22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indent="-342900" algn="l" defTabSz="914400" rtl="0" eaLnBrk="1" fontAlgn="auto" latinLnBrk="0" hangingPunct="1">
                        <a:lnSpc>
                          <a:spcPct val="100000"/>
                        </a:lnSpc>
                        <a:spcBef>
                          <a:spcPts val="0"/>
                        </a:spcBef>
                        <a:spcAft>
                          <a:spcPts val="0"/>
                        </a:spcAft>
                        <a:buClrTx/>
                        <a:buSzTx/>
                        <a:buFontTx/>
                        <a:buChar char="-"/>
                        <a:tabLst/>
                        <a:defRPr/>
                      </a:pPr>
                      <a:endParaRPr lang="en-US" sz="2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5689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6"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654" y="1261086"/>
            <a:ext cx="3702443" cy="2773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Ã¬nh áº£nh cÃ³ liÃªn quan"/>
          <p:cNvPicPr>
            <a:picLocks noChangeAspect="1" noChangeArrowheads="1"/>
          </p:cNvPicPr>
          <p:nvPr/>
        </p:nvPicPr>
        <p:blipFill rotWithShape="1">
          <a:blip r:embed="rId3">
            <a:extLst>
              <a:ext uri="{28A0092B-C50C-407E-A947-70E740481C1C}">
                <a14:useLocalDpi xmlns:a14="http://schemas.microsoft.com/office/drawing/2010/main" val="0"/>
              </a:ext>
            </a:extLst>
          </a:blip>
          <a:srcRect t="10698" r="1979" b="16552"/>
          <a:stretch/>
        </p:blipFill>
        <p:spPr bwMode="auto">
          <a:xfrm>
            <a:off x="60175" y="1262555"/>
            <a:ext cx="3617259" cy="27719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áº¿t quáº£ hÃ¬nh áº£nh cho trinh ná»¯ cá»¥p l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448" y="1210236"/>
            <a:ext cx="2756280" cy="57150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áº¿t quáº£ hÃ¬nh áº£nh cho cÃ¢y báº«y káº¹p"/>
          <p:cNvPicPr>
            <a:picLocks noChangeAspect="1" noChangeArrowheads="1"/>
          </p:cNvPicPr>
          <p:nvPr/>
        </p:nvPicPr>
        <p:blipFill rotWithShape="1">
          <a:blip r:embed="rId5">
            <a:extLst>
              <a:ext uri="{28A0092B-C50C-407E-A947-70E740481C1C}">
                <a14:useLocalDpi xmlns:a14="http://schemas.microsoft.com/office/drawing/2010/main" val="0"/>
              </a:ext>
            </a:extLst>
          </a:blip>
          <a:srcRect r="51072"/>
          <a:stretch/>
        </p:blipFill>
        <p:spPr bwMode="auto">
          <a:xfrm>
            <a:off x="9369810" y="1237130"/>
            <a:ext cx="2796256" cy="57150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descr="getdetailimage"/>
          <p:cNvSpPr>
            <a:spLocks noChangeArrowheads="1"/>
          </p:cNvSpPr>
          <p:nvPr/>
        </p:nvSpPr>
        <p:spPr bwMode="auto">
          <a:xfrm>
            <a:off x="1496915" y="4034553"/>
            <a:ext cx="4125352" cy="3200400"/>
          </a:xfrm>
          <a:prstGeom prst="rect">
            <a:avLst/>
          </a:prstGeom>
          <a:blipFill dpi="0" rotWithShape="1">
            <a:blip r:embed="rId6"/>
            <a:srcRect/>
            <a:stretch>
              <a:fillRect l="-7224" r="-12294"/>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cxnSp>
        <p:nvCxnSpPr>
          <p:cNvPr id="11" name="Straight Connector 10"/>
          <p:cNvCxnSpPr/>
          <p:nvPr/>
        </p:nvCxnSpPr>
        <p:spPr>
          <a:xfrm>
            <a:off x="6871448" y="699247"/>
            <a:ext cx="0" cy="65357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8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descr="MatsubaBotan"/>
          <p:cNvSpPr>
            <a:spLocks noChangeArrowheads="1"/>
          </p:cNvSpPr>
          <p:nvPr/>
        </p:nvSpPr>
        <p:spPr bwMode="auto">
          <a:xfrm>
            <a:off x="1524000" y="3200400"/>
            <a:ext cx="4572000" cy="3657600"/>
          </a:xfrm>
          <a:prstGeom prst="rect">
            <a:avLst/>
          </a:prstGeom>
          <a:blipFill dpi="0" rotWithShape="1">
            <a:blip r:embed="rId2"/>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2" name="Rectangle 4" descr="Dianthus"/>
          <p:cNvSpPr>
            <a:spLocks noChangeArrowheads="1"/>
          </p:cNvSpPr>
          <p:nvPr/>
        </p:nvSpPr>
        <p:spPr bwMode="auto">
          <a:xfrm>
            <a:off x="6172200" y="0"/>
            <a:ext cx="4495800" cy="3200400"/>
          </a:xfrm>
          <a:prstGeom prst="rect">
            <a:avLst/>
          </a:prstGeom>
          <a:blipFill dpi="0" rotWithShape="1">
            <a:blip r:embed="rId3"/>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3" name="Rectangle 5" descr="getdetailimage"/>
          <p:cNvSpPr>
            <a:spLocks noChangeArrowheads="1"/>
          </p:cNvSpPr>
          <p:nvPr/>
        </p:nvSpPr>
        <p:spPr bwMode="auto">
          <a:xfrm>
            <a:off x="1524000" y="0"/>
            <a:ext cx="4572000" cy="3200400"/>
          </a:xfrm>
          <a:prstGeom prst="rect">
            <a:avLst/>
          </a:prstGeom>
          <a:blipFill dpi="0" rotWithShape="1">
            <a:blip r:embed="rId4"/>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4" name="Text Box 6"/>
          <p:cNvSpPr txBox="1">
            <a:spLocks noChangeArrowheads="1"/>
          </p:cNvSpPr>
          <p:nvPr/>
        </p:nvSpPr>
        <p:spPr bwMode="auto">
          <a:xfrm>
            <a:off x="1524000" y="3200400"/>
            <a:ext cx="1600200" cy="762000"/>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4400">
                <a:solidFill>
                  <a:srgbClr val="FFFF00"/>
                </a:solidFill>
                <a:latin typeface="VNI-Times" pitchFamily="2" charset="0"/>
              </a:rPr>
              <a:t>10h</a:t>
            </a:r>
          </a:p>
        </p:txBody>
      </p:sp>
      <p:sp>
        <p:nvSpPr>
          <p:cNvPr id="114695" name="Text Box 7"/>
          <p:cNvSpPr txBox="1">
            <a:spLocks noChangeArrowheads="1"/>
          </p:cNvSpPr>
          <p:nvPr/>
        </p:nvSpPr>
        <p:spPr bwMode="auto">
          <a:xfrm>
            <a:off x="6172200" y="0"/>
            <a:ext cx="1524000" cy="762000"/>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4400">
                <a:solidFill>
                  <a:srgbClr val="FFFF00"/>
                </a:solidFill>
                <a:latin typeface="VNI-Times" pitchFamily="2" charset="0"/>
              </a:rPr>
              <a:t>9h</a:t>
            </a:r>
          </a:p>
        </p:txBody>
      </p:sp>
      <p:sp>
        <p:nvSpPr>
          <p:cNvPr id="114696" name="Text Box 8"/>
          <p:cNvSpPr txBox="1">
            <a:spLocks noChangeArrowheads="1"/>
          </p:cNvSpPr>
          <p:nvPr/>
        </p:nvSpPr>
        <p:spPr bwMode="auto">
          <a:xfrm>
            <a:off x="1524000" y="0"/>
            <a:ext cx="1143000" cy="762000"/>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4400">
                <a:solidFill>
                  <a:srgbClr val="FFFF00"/>
                </a:solidFill>
                <a:latin typeface="VNI-Times" pitchFamily="2" charset="0"/>
              </a:rPr>
              <a:t>7h</a:t>
            </a:r>
          </a:p>
        </p:txBody>
      </p:sp>
      <p:sp>
        <p:nvSpPr>
          <p:cNvPr id="114697" name="Rectangle 9" descr="quynho"/>
          <p:cNvSpPr>
            <a:spLocks noChangeArrowheads="1"/>
          </p:cNvSpPr>
          <p:nvPr/>
        </p:nvSpPr>
        <p:spPr bwMode="auto">
          <a:xfrm>
            <a:off x="6172200" y="3200400"/>
            <a:ext cx="4495800" cy="3657600"/>
          </a:xfrm>
          <a:prstGeom prst="rect">
            <a:avLst/>
          </a:prstGeom>
          <a:blipFill dpi="0" rotWithShape="1">
            <a:blip r:embed="rId5"/>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8" name="Text Box 10"/>
          <p:cNvSpPr txBox="1">
            <a:spLocks noChangeArrowheads="1"/>
          </p:cNvSpPr>
          <p:nvPr/>
        </p:nvSpPr>
        <p:spPr bwMode="auto">
          <a:xfrm>
            <a:off x="6172200" y="3200401"/>
            <a:ext cx="1600200" cy="823913"/>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4800">
                <a:solidFill>
                  <a:srgbClr val="FFFF00"/>
                </a:solidFill>
                <a:latin typeface="VNI-Times" pitchFamily="2" charset="0"/>
              </a:rPr>
              <a:t>24h</a:t>
            </a:r>
          </a:p>
        </p:txBody>
      </p:sp>
      <p:sp>
        <p:nvSpPr>
          <p:cNvPr id="114699" name="Text Box 11"/>
          <p:cNvSpPr txBox="1">
            <a:spLocks noChangeArrowheads="1"/>
          </p:cNvSpPr>
          <p:nvPr/>
        </p:nvSpPr>
        <p:spPr bwMode="auto">
          <a:xfrm>
            <a:off x="3962400" y="6248400"/>
            <a:ext cx="5029200" cy="641350"/>
          </a:xfrm>
          <a:prstGeom prst="rect">
            <a:avLst/>
          </a:prstGeom>
          <a:solidFill>
            <a:schemeClr val="accent1">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3600" dirty="0" err="1">
                <a:solidFill>
                  <a:srgbClr val="002060"/>
                </a:solidFill>
              </a:rPr>
              <a:t>Quang</a:t>
            </a:r>
            <a:r>
              <a:rPr lang="en-US" sz="3600" dirty="0">
                <a:solidFill>
                  <a:srgbClr val="002060"/>
                </a:solidFill>
              </a:rPr>
              <a:t> </a:t>
            </a:r>
            <a:r>
              <a:rPr lang="en-US" sz="3600" dirty="0" err="1">
                <a:solidFill>
                  <a:srgbClr val="002060"/>
                </a:solidFill>
              </a:rPr>
              <a:t>ứng</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11" name="Rectangle 10"/>
          <p:cNvSpPr/>
          <p:nvPr/>
        </p:nvSpPr>
        <p:spPr>
          <a:xfrm>
            <a:off x="0" y="-31750"/>
            <a:ext cx="3680816" cy="523220"/>
          </a:xfrm>
          <a:prstGeom prst="rect">
            <a:avLst/>
          </a:prstGeom>
          <a:solidFill>
            <a:schemeClr val="bg2"/>
          </a:solidFill>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18945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699"/>
                                        </p:tgtEl>
                                        <p:attrNameLst>
                                          <p:attrName>style.visibility</p:attrName>
                                        </p:attrNameLst>
                                      </p:cBhvr>
                                      <p:to>
                                        <p:strVal val="visible"/>
                                      </p:to>
                                    </p:set>
                                    <p:animEffect transition="in" filter="wipe(down)">
                                      <p:cBhvr>
                                        <p:cTn id="7" dur="500"/>
                                        <p:tgtEl>
                                          <p:spTgt spid="114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aitap123.com/editor/fileman/Uploads/Sinh%20hoc%2011/Cam%20ung/20-dieu-tuyet-voi-ma-ban-se-khong-bao-gio-duoc-hoc-trong-tru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20101" y="1032113"/>
            <a:ext cx="8918434" cy="5013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1264" y="109182"/>
            <a:ext cx="3680816"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
        <p:nvSpPr>
          <p:cNvPr id="4" name="Text Box 20"/>
          <p:cNvSpPr txBox="1">
            <a:spLocks noChangeArrowheads="1"/>
          </p:cNvSpPr>
          <p:nvPr/>
        </p:nvSpPr>
        <p:spPr bwMode="auto">
          <a:xfrm>
            <a:off x="3348554" y="6226793"/>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Nhiệt</a:t>
            </a:r>
            <a:r>
              <a:rPr lang="en-US" dirty="0"/>
              <a:t> </a:t>
            </a:r>
            <a:r>
              <a:rPr lang="en-US" dirty="0" err="1"/>
              <a:t>ứng</a:t>
            </a:r>
            <a:r>
              <a:rPr lang="en-US" dirty="0"/>
              <a:t> </a:t>
            </a:r>
            <a:r>
              <a:rPr lang="en-US" dirty="0" err="1"/>
              <a:t>động</a:t>
            </a:r>
            <a:endParaRPr lang="en-US" dirty="0"/>
          </a:p>
        </p:txBody>
      </p:sp>
    </p:spTree>
    <p:extLst>
      <p:ext uri="{BB962C8B-B14F-4D97-AF65-F5344CB8AC3E}">
        <p14:creationId xmlns:p14="http://schemas.microsoft.com/office/powerpoint/2010/main" val="396425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4" name="Text Box 20"/>
          <p:cNvSpPr txBox="1">
            <a:spLocks noChangeArrowheads="1"/>
          </p:cNvSpPr>
          <p:nvPr/>
        </p:nvSpPr>
        <p:spPr bwMode="auto">
          <a:xfrm>
            <a:off x="3348554" y="6226793"/>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Nhiệt</a:t>
            </a:r>
            <a:r>
              <a:rPr lang="en-US" dirty="0"/>
              <a:t> </a:t>
            </a:r>
            <a:r>
              <a:rPr lang="en-US" dirty="0" err="1"/>
              <a:t>ứng</a:t>
            </a:r>
            <a:r>
              <a:rPr lang="en-US" dirty="0"/>
              <a:t> </a:t>
            </a:r>
            <a:r>
              <a:rPr lang="en-US" dirty="0" err="1"/>
              <a:t>động</a:t>
            </a:r>
            <a:endParaRPr lang="en-US" dirty="0"/>
          </a:p>
        </p:txBody>
      </p:sp>
      <p:sp>
        <p:nvSpPr>
          <p:cNvPr id="5" name="Rectangle 21" descr="4750e573_36"/>
          <p:cNvSpPr>
            <a:spLocks noChangeArrowheads="1"/>
          </p:cNvSpPr>
          <p:nvPr/>
        </p:nvSpPr>
        <p:spPr bwMode="auto">
          <a:xfrm>
            <a:off x="6064227" y="764277"/>
            <a:ext cx="5085994" cy="5010766"/>
          </a:xfrm>
          <a:prstGeom prst="rect">
            <a:avLst/>
          </a:prstGeom>
          <a:blipFill dpi="0" rotWithShape="1">
            <a:blip r:embed="rId2"/>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6" name="Picture 30" descr="7163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90" y="782710"/>
            <a:ext cx="5000729" cy="50107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1750"/>
            <a:ext cx="3680816" cy="523220"/>
          </a:xfrm>
          <a:prstGeom prst="rect">
            <a:avLst/>
          </a:prstGeom>
          <a:solidFill>
            <a:schemeClr val="bg2"/>
          </a:solidFill>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567310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24">
                                            <p:txEl>
                                              <p:pRg st="0" end="0"/>
                                            </p:txEl>
                                          </p:spTgt>
                                        </p:tgtEl>
                                        <p:attrNameLst>
                                          <p:attrName>style.visibility</p:attrName>
                                        </p:attrNameLst>
                                      </p:cBhvr>
                                      <p:to>
                                        <p:strVal val="visible"/>
                                      </p:to>
                                    </p:set>
                                    <p:anim calcmode="lin" valueType="num">
                                      <p:cBhvr additive="base">
                                        <p:cTn id="7" dur="500" fill="hold"/>
                                        <p:tgtEl>
                                          <p:spTgt spid="983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97" y="1114984"/>
            <a:ext cx="4745535" cy="4492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53898" y="0"/>
            <a:ext cx="3373039"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vòng</a:t>
            </a:r>
            <a:endParaRPr lang="en-US" sz="2800" dirty="0"/>
          </a:p>
        </p:txBody>
      </p:sp>
      <p:pic>
        <p:nvPicPr>
          <p:cNvPr id="4" name="Hướng tiếp xú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4737" y="523220"/>
            <a:ext cx="6497651" cy="5316259"/>
          </a:xfrm>
          <a:prstGeom prst="rect">
            <a:avLst/>
          </a:prstGeom>
        </p:spPr>
      </p:pic>
    </p:spTree>
    <p:extLst>
      <p:ext uri="{BB962C8B-B14F-4D97-AF65-F5344CB8AC3E}">
        <p14:creationId xmlns:p14="http://schemas.microsoft.com/office/powerpoint/2010/main" val="222496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2" y="184395"/>
            <a:ext cx="4666160" cy="622154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172" y="589574"/>
            <a:ext cx="7223670" cy="5411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12923" y="23030"/>
            <a:ext cx="3397084"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ngủ</a:t>
            </a:r>
            <a:endParaRPr lang="en-US" sz="2800" dirty="0"/>
          </a:p>
        </p:txBody>
      </p:sp>
      <p:pic>
        <p:nvPicPr>
          <p:cNvPr id="5"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172" y="589574"/>
            <a:ext cx="7223670" cy="54177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áº¿t quáº£ hÃ¬nh áº£nh cho chá»i ngá»§ cÃ¢y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65" y="546249"/>
            <a:ext cx="6667500" cy="603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8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8" name="Picture 4" descr="Káº¿t quáº£ hÃ¬nh áº£nh cho á»©ng Ä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07" y="0"/>
            <a:ext cx="11434598" cy="6828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4713" y="746503"/>
            <a:ext cx="11458586" cy="1569660"/>
          </a:xfrm>
          <a:prstGeom prst="rect">
            <a:avLst/>
          </a:prstGeom>
          <a:solidFill>
            <a:schemeClr val="tx2">
              <a:lumMod val="20000"/>
              <a:lumOff val="80000"/>
            </a:schemeClr>
          </a:solid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smtClean="0">
                <a:ln w="57150">
                  <a:solidFill>
                    <a:schemeClr val="bg2">
                      <a:lumMod val="50000"/>
                    </a:schemeClr>
                  </a:solidFill>
                </a:ln>
                <a:solidFill>
                  <a:srgbClr val="00B0F0"/>
                </a:solidFill>
                <a:effectLst/>
                <a:latin typeface="Times New Roman" panose="02020603050405020304" pitchFamily="18" charset="0"/>
                <a:cs typeface="Times New Roman" panose="02020603050405020304" pitchFamily="18" charset="0"/>
              </a:rPr>
              <a:t>BÀI 24: ỨNG ĐỘNG</a:t>
            </a:r>
            <a:endParaRPr lang="en-US" sz="9600" b="1" cap="none" spc="0" dirty="0">
              <a:ln w="57150">
                <a:solidFill>
                  <a:schemeClr val="bg2">
                    <a:lumMod val="50000"/>
                  </a:schemeClr>
                </a:solidFill>
              </a:ln>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69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733537994"/>
              </p:ext>
            </p:extLst>
          </p:nvPr>
        </p:nvGraphicFramePr>
        <p:xfrm>
          <a:off x="141026" y="733313"/>
          <a:ext cx="11635815" cy="5842700"/>
        </p:xfrm>
        <a:graphic>
          <a:graphicData uri="http://schemas.openxmlformats.org/drawingml/2006/table">
            <a:tbl>
              <a:tblPr firstRow="1" bandRow="1">
                <a:tableStyleId>{5940675A-B579-460E-94D1-54222C63F5DA}</a:tableStyleId>
              </a:tblPr>
              <a:tblGrid>
                <a:gridCol w="1861195"/>
                <a:gridCol w="9774620"/>
              </a:tblGrid>
              <a:tr h="503816">
                <a:tc>
                  <a:txBody>
                    <a:bodyPr/>
                    <a:lstStyle/>
                    <a:p>
                      <a:pPr algn="ctr"/>
                      <a:endParaRPr lang="en-US" sz="2400" dirty="0"/>
                    </a:p>
                  </a:txBody>
                  <a:tcPr anchor="ctr"/>
                </a:tc>
                <a:tc>
                  <a:txBody>
                    <a:bodyPr/>
                    <a:lstStyle/>
                    <a:p>
                      <a:pPr algn="ct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sinh</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trưởng</a:t>
                      </a:r>
                      <a:r>
                        <a:rPr lang="en-US" sz="3600" b="1" dirty="0" smtClean="0">
                          <a:solidFill>
                            <a:srgbClr val="002060"/>
                          </a:solidFill>
                          <a:latin typeface="Times New Roman" panose="02020603050405020304" pitchFamily="18" charset="0"/>
                          <a:cs typeface="Times New Roman" panose="02020603050405020304" pitchFamily="18" charset="0"/>
                        </a:rPr>
                        <a:t> </a:t>
                      </a:r>
                      <a:endParaRPr lang="en-US" sz="3600" dirty="0"/>
                    </a:p>
                  </a:txBody>
                  <a:tcPr anchor="ctr"/>
                </a:tc>
              </a:tr>
              <a:tr h="1539456">
                <a:tc>
                  <a:txBody>
                    <a:bodyPr/>
                    <a:lstStyle/>
                    <a:p>
                      <a:pPr algn="ctr"/>
                      <a:r>
                        <a:rPr lang="en-US" sz="2400" dirty="0" err="1" smtClean="0">
                          <a:latin typeface="Times New Roman" panose="02020603050405020304" pitchFamily="18" charset="0"/>
                          <a:cs typeface="Times New Roman" panose="02020603050405020304" pitchFamily="18" charset="0"/>
                        </a:rPr>
                        <a:t>Khái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niệm</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l"/>
                      <a:r>
                        <a:rPr lang="vi-VN" sz="2400" b="0" i="0" kern="1200" dirty="0" smtClean="0">
                          <a:solidFill>
                            <a:schemeClr val="tx1"/>
                          </a:solidFill>
                          <a:effectLst/>
                          <a:latin typeface="+mj-lt"/>
                          <a:ea typeface="+mn-ea"/>
                          <a:cs typeface="+mn-cs"/>
                        </a:rPr>
                        <a:t>Ứng động sinh trưởng là kiểu ứng động, trong đó các tế bào ở hai phía đối diện nhau của cơ quan (như lá, cánh hoa..) có tốc độ sinh trưởng khác nhau do tác động của các kích thích không định hướng của tác nhân ngoại cảnh (ánh sáng, nhiệt độ…)</a:t>
                      </a:r>
                      <a:endParaRPr lang="en-US" sz="2400" dirty="0">
                        <a:latin typeface="+mj-lt"/>
                        <a:cs typeface="Times New Roman" panose="02020603050405020304" pitchFamily="18" charset="0"/>
                      </a:endParaRPr>
                    </a:p>
                  </a:txBody>
                  <a:tcPr anchor="ctr"/>
                </a:tc>
              </a:tr>
              <a:tr h="1440771">
                <a:tc>
                  <a:txBody>
                    <a:bodyPr/>
                    <a:lstStyle/>
                    <a:p>
                      <a:pPr algn="ctr"/>
                      <a:r>
                        <a:rPr lang="en-US" sz="3200" dirty="0" err="1" smtClean="0">
                          <a:latin typeface="Times New Roman" panose="02020603050405020304" pitchFamily="18" charset="0"/>
                          <a:cs typeface="Times New Roman" panose="02020603050405020304" pitchFamily="18" charset="0"/>
                        </a:rPr>
                        <a:t>Ví</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indent="0" algn="l">
                        <a:buFont typeface="+mj-lt"/>
                        <a:buNone/>
                      </a:pPr>
                      <a:r>
                        <a:rPr lang="en-US" sz="2400" b="1" u="sng" dirty="0" smtClean="0">
                          <a:latin typeface="Times New Roman" panose="02020603050405020304" pitchFamily="18" charset="0"/>
                          <a:cs typeface="Times New Roman" panose="02020603050405020304" pitchFamily="18" charset="0"/>
                        </a:rPr>
                        <a:t>a. </a:t>
                      </a:r>
                      <a:r>
                        <a:rPr lang="en-US" sz="2400" b="1" u="sng" dirty="0" err="1" smtClean="0">
                          <a:latin typeface="Times New Roman" panose="02020603050405020304" pitchFamily="18" charset="0"/>
                          <a:cs typeface="Times New Roman" panose="02020603050405020304" pitchFamily="18" charset="0"/>
                        </a:rPr>
                        <a:t>Vận</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động</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nở</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hoa</a:t>
                      </a:r>
                      <a:endParaRPr lang="en-US" sz="2400" b="1" u="sng" dirty="0" smtClean="0">
                        <a:latin typeface="Times New Roman" panose="02020603050405020304" pitchFamily="18" charset="0"/>
                        <a:cs typeface="Times New Roman" panose="02020603050405020304" pitchFamily="18" charset="0"/>
                      </a:endParaRPr>
                    </a:p>
                    <a:p>
                      <a:pPr marL="342900" indent="-342900" algn="l">
                        <a:buFontTx/>
                        <a:buChar char="-"/>
                      </a:pPr>
                      <a:r>
                        <a:rPr lang="en-US" sz="2400" dirty="0" err="1" smtClean="0">
                          <a:latin typeface="Times New Roman" panose="02020603050405020304" pitchFamily="18" charset="0"/>
                          <a:cs typeface="Times New Roman" panose="02020603050405020304" pitchFamily="18" charset="0"/>
                        </a:rPr>
                        <a:t>Quang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ứng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ứng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hoa</a:t>
                      </a:r>
                      <a:r>
                        <a:rPr lang="en-US" sz="2400" baseline="0" dirty="0" smtClean="0">
                          <a:latin typeface="Times New Roman" panose="02020603050405020304" pitchFamily="18" charset="0"/>
                          <a:cs typeface="Times New Roman" panose="02020603050405020304" pitchFamily="18" charset="0"/>
                        </a:rPr>
                        <a:t> 10 </a:t>
                      </a:r>
                      <a:r>
                        <a:rPr lang="en-US" sz="2400" baseline="0" dirty="0" err="1" smtClean="0">
                          <a:latin typeface="Times New Roman" panose="02020603050405020304" pitchFamily="18" charset="0"/>
                          <a:cs typeface="Times New Roman" panose="02020603050405020304" pitchFamily="18" charset="0"/>
                        </a:rPr>
                        <a:t>giờ</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sen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quỳnh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cẩm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chướng</a:t>
                      </a:r>
                      <a:r>
                        <a:rPr lang="en-US" sz="2400" baseline="0" dirty="0" smtClean="0">
                          <a:latin typeface="Times New Roman" panose="02020603050405020304" pitchFamily="18" charset="0"/>
                          <a:cs typeface="Times New Roman" panose="02020603050405020304" pitchFamily="18" charset="0"/>
                        </a:rPr>
                        <a:t>….</a:t>
                      </a:r>
                    </a:p>
                    <a:p>
                      <a:pPr marL="342900" indent="-342900" algn="l">
                        <a:buFontTx/>
                        <a:buChar char="-"/>
                      </a:pPr>
                      <a:r>
                        <a:rPr lang="en-US" sz="2400" baseline="0" dirty="0" err="1" smtClean="0">
                          <a:latin typeface="Times New Roman" panose="02020603050405020304" pitchFamily="18" charset="0"/>
                          <a:cs typeface="Times New Roman" panose="02020603050405020304" pitchFamily="18" charset="0"/>
                        </a:rPr>
                        <a:t>Nhiệt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ứng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ứng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hoa</a:t>
                      </a:r>
                      <a:r>
                        <a:rPr lang="en-US" sz="2400" baseline="0" dirty="0" smtClean="0">
                          <a:latin typeface="Times New Roman" panose="02020603050405020304" pitchFamily="18" charset="0"/>
                          <a:cs typeface="Times New Roman" panose="02020603050405020304" pitchFamily="18" charset="0"/>
                        </a:rPr>
                        <a:t> tulip, </a:t>
                      </a:r>
                      <a:r>
                        <a:rPr lang="en-US" sz="2400" baseline="0" dirty="0" err="1" smtClean="0">
                          <a:latin typeface="Times New Roman" panose="02020603050405020304" pitchFamily="18" charset="0"/>
                          <a:cs typeface="Times New Roman" panose="02020603050405020304" pitchFamily="18" charset="0"/>
                        </a:rPr>
                        <a:t>nghệ</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tây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bồ</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anh</a:t>
                      </a:r>
                      <a:r>
                        <a:rPr lang="en-US" sz="2400" baseline="0" dirty="0" smtClean="0">
                          <a:latin typeface="Times New Roman" panose="02020603050405020304" pitchFamily="18" charset="0"/>
                          <a:cs typeface="Times New Roman" panose="02020603050405020304" pitchFamily="18" charset="0"/>
                        </a:rPr>
                        <a:t>,…</a:t>
                      </a:r>
                    </a:p>
                    <a:p>
                      <a:pPr marL="0" indent="0" algn="l">
                        <a:buFontTx/>
                        <a:buNone/>
                      </a:pPr>
                      <a:r>
                        <a:rPr lang="en-US" sz="2400" b="1" u="sng" baseline="0" dirty="0" smtClean="0">
                          <a:latin typeface="Times New Roman" panose="02020603050405020304" pitchFamily="18" charset="0"/>
                          <a:cs typeface="Times New Roman" panose="02020603050405020304" pitchFamily="18" charset="0"/>
                        </a:rPr>
                        <a:t>b. </a:t>
                      </a:r>
                      <a:r>
                        <a:rPr lang="en-US" sz="2400" b="1" u="sng" baseline="0" dirty="0" err="1" smtClean="0">
                          <a:latin typeface="Times New Roman" panose="02020603050405020304" pitchFamily="18" charset="0"/>
                          <a:cs typeface="Times New Roman" panose="02020603050405020304" pitchFamily="18" charset="0"/>
                        </a:rPr>
                        <a:t>Vận</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động</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quấn</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vòng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sự</a:t>
                      </a:r>
                      <a:r>
                        <a:rPr lang="en-US" sz="2400" baseline="0" dirty="0" smtClean="0">
                          <a:latin typeface="Times New Roman" panose="02020603050405020304" pitchFamily="18" charset="0"/>
                          <a:cs typeface="Times New Roman" panose="02020603050405020304" pitchFamily="18" charset="0"/>
                        </a:rPr>
                        <a:t> di </a:t>
                      </a:r>
                      <a:r>
                        <a:rPr lang="en-US" sz="2400" baseline="0" dirty="0" err="1" smtClean="0">
                          <a:latin typeface="Times New Roman" panose="02020603050405020304" pitchFamily="18" charset="0"/>
                          <a:cs typeface="Times New Roman" panose="02020603050405020304" pitchFamily="18" charset="0"/>
                        </a:rPr>
                        <a:t>chuyển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đỉnh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leo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tua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cuốn</a:t>
                      </a:r>
                      <a:r>
                        <a:rPr lang="en-US" sz="2400" baseline="0" dirty="0" smtClean="0">
                          <a:latin typeface="Times New Roman" panose="02020603050405020304" pitchFamily="18" charset="0"/>
                          <a:cs typeface="Times New Roman" panose="02020603050405020304" pitchFamily="18" charset="0"/>
                        </a:rPr>
                        <a:t> ở TV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hướng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xúc</a:t>
                      </a:r>
                      <a:r>
                        <a:rPr lang="en-US" sz="2400" baseline="0" dirty="0" smtClean="0">
                          <a:latin typeface="Times New Roman" panose="02020603050405020304" pitchFamily="18" charset="0"/>
                          <a:cs typeface="Times New Roman" panose="02020603050405020304" pitchFamily="18" charset="0"/>
                        </a:rPr>
                        <a:t>.</a:t>
                      </a:r>
                    </a:p>
                    <a:p>
                      <a:pPr marL="0" indent="0" algn="l">
                        <a:buFontTx/>
                        <a:buNone/>
                      </a:pPr>
                      <a:r>
                        <a:rPr lang="en-US" sz="2400" b="1" u="sng" baseline="0" dirty="0" smtClean="0">
                          <a:latin typeface="Times New Roman" panose="02020603050405020304" pitchFamily="18" charset="0"/>
                          <a:cs typeface="Times New Roman" panose="02020603050405020304" pitchFamily="18" charset="0"/>
                        </a:rPr>
                        <a:t>c. </a:t>
                      </a:r>
                      <a:r>
                        <a:rPr lang="en-US" sz="2400" b="1" u="sng" baseline="0" dirty="0" err="1" smtClean="0">
                          <a:latin typeface="Times New Roman" panose="02020603050405020304" pitchFamily="18" charset="0"/>
                          <a:cs typeface="Times New Roman" panose="02020603050405020304" pitchFamily="18" charset="0"/>
                        </a:rPr>
                        <a:t>Vận</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động</a:t>
                      </a:r>
                      <a:r>
                        <a:rPr lang="en-US" sz="2400" b="1" u="sng" baseline="0" dirty="0" smtClean="0">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thức</a:t>
                      </a:r>
                      <a:r>
                        <a:rPr lang="en-US" sz="2400" b="1" u="sng" baseline="0" dirty="0" smtClean="0">
                          <a:latin typeface="Times New Roman" panose="02020603050405020304" pitchFamily="18" charset="0"/>
                          <a:cs typeface="Times New Roman" panose="02020603050405020304" pitchFamily="18" charset="0"/>
                        </a:rPr>
                        <a:t> – </a:t>
                      </a:r>
                      <a:r>
                        <a:rPr lang="en-US" sz="2400" b="1" u="sng" baseline="0" dirty="0" err="1" smtClean="0">
                          <a:latin typeface="Times New Roman" panose="02020603050405020304" pitchFamily="18" charset="0"/>
                          <a:cs typeface="Times New Roman" panose="02020603050405020304" pitchFamily="18" charset="0"/>
                        </a:rPr>
                        <a:t>ngủ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TV </a:t>
                      </a:r>
                      <a:r>
                        <a:rPr lang="en-US" sz="2400" baseline="0" dirty="0" err="1" smtClean="0">
                          <a:latin typeface="Times New Roman" panose="02020603050405020304" pitchFamily="18" charset="0"/>
                          <a:cs typeface="Times New Roman" panose="02020603050405020304" pitchFamily="18" charset="0"/>
                        </a:rPr>
                        <a:t>theo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đồng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hồ</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sinh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học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hoặc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điều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kiện</a:t>
                      </a:r>
                      <a:r>
                        <a:rPr lang="en-US" sz="2400" baseline="0" dirty="0" smtClean="0">
                          <a:latin typeface="Times New Roman" panose="02020603050405020304" pitchFamily="18" charset="0"/>
                          <a:cs typeface="Times New Roman" panose="02020603050405020304" pitchFamily="18" charset="0"/>
                        </a:rPr>
                        <a:t> MT: </a:t>
                      </a:r>
                      <a:r>
                        <a:rPr lang="en-US" sz="2400" baseline="0" dirty="0" err="1" smtClean="0">
                          <a:latin typeface="Times New Roman" panose="02020603050405020304" pitchFamily="18" charset="0"/>
                          <a:cs typeface="Times New Roman" panose="02020603050405020304" pitchFamily="18" charset="0"/>
                        </a:rPr>
                        <a:t>cây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họ</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Đậu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chua</a:t>
                      </a:r>
                      <a:r>
                        <a:rPr lang="en-US" sz="2400" baseline="0" dirty="0" smtClean="0">
                          <a:latin typeface="Times New Roman" panose="02020603050405020304" pitchFamily="18" charset="0"/>
                          <a:cs typeface="Times New Roman" panose="02020603050405020304" pitchFamily="18" charset="0"/>
                        </a:rPr>
                        <a:t> me…</a:t>
                      </a:r>
                    </a:p>
                  </a:txBody>
                  <a:tcPr anchor="ctr"/>
                </a:tc>
              </a:tr>
              <a:tr h="630620">
                <a:tc>
                  <a:txBody>
                    <a:bodyPr/>
                    <a:lstStyle/>
                    <a:p>
                      <a:pPr algn="ctr"/>
                      <a:r>
                        <a:rPr lang="en-US" sz="3200" dirty="0" err="1" smtClean="0">
                          <a:latin typeface="Times New Roman" panose="02020603050405020304" pitchFamily="18" charset="0"/>
                          <a:cs typeface="Times New Roman" panose="02020603050405020304" pitchFamily="18" charset="0"/>
                        </a:rPr>
                        <a:t>Cơ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chế</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3088765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áº¿t quáº£ hÃ¬nh áº£nh cho 1 cÃ¡nh hoa ná»"/>
          <p:cNvPicPr>
            <a:picLocks noChangeAspect="1" noChangeArrowheads="1"/>
          </p:cNvPicPr>
          <p:nvPr/>
        </p:nvPicPr>
        <p:blipFill rotWithShape="1">
          <a:blip r:embed="rId2">
            <a:extLst>
              <a:ext uri="{28A0092B-C50C-407E-A947-70E740481C1C}">
                <a14:useLocalDpi xmlns:a14="http://schemas.microsoft.com/office/drawing/2010/main" val="0"/>
              </a:ext>
            </a:extLst>
          </a:blip>
          <a:srcRect r="24101"/>
          <a:stretch/>
        </p:blipFill>
        <p:spPr bwMode="auto">
          <a:xfrm>
            <a:off x="8546223" y="316664"/>
            <a:ext cx="3628109" cy="380495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Káº¿t quáº£ hÃ¬nh áº£nh cho bÃºp sen"/>
          <p:cNvPicPr>
            <a:picLocks noChangeAspect="1" noChangeArrowheads="1"/>
          </p:cNvPicPr>
          <p:nvPr/>
        </p:nvPicPr>
        <p:blipFill rotWithShape="1">
          <a:blip r:embed="rId3">
            <a:extLst>
              <a:ext uri="{28A0092B-C50C-407E-A947-70E740481C1C}">
                <a14:useLocalDpi xmlns:a14="http://schemas.microsoft.com/office/drawing/2010/main" val="0"/>
              </a:ext>
            </a:extLst>
          </a:blip>
          <a:srcRect l="19284" t="26170" r="14448" b="18706"/>
          <a:stretch/>
        </p:blipFill>
        <p:spPr bwMode="auto">
          <a:xfrm>
            <a:off x="2977512" y="3517065"/>
            <a:ext cx="2727252" cy="340292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Káº¿t quáº£ hÃ¬nh áº£nh cho bÃºp sen"/>
          <p:cNvPicPr>
            <a:picLocks noChangeAspect="1" noChangeArrowheads="1"/>
          </p:cNvPicPr>
          <p:nvPr/>
        </p:nvPicPr>
        <p:blipFill rotWithShape="1">
          <a:blip r:embed="rId4">
            <a:extLst>
              <a:ext uri="{28A0092B-C50C-407E-A947-70E740481C1C}">
                <a14:useLocalDpi xmlns:a14="http://schemas.microsoft.com/office/drawing/2010/main" val="0"/>
              </a:ext>
            </a:extLst>
          </a:blip>
          <a:srcRect l="21893" r="41235" b="1210"/>
          <a:stretch/>
        </p:blipFill>
        <p:spPr bwMode="auto">
          <a:xfrm>
            <a:off x="262482" y="763436"/>
            <a:ext cx="2634018" cy="4262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áº¿t quáº£ hÃ¬nh áº£nh cho máº·t trá»i má»c ve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1249" y="-476305"/>
            <a:ext cx="2588456" cy="2415229"/>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1"/>
          <p:cNvSpPr/>
          <p:nvPr/>
        </p:nvSpPr>
        <p:spPr>
          <a:xfrm>
            <a:off x="3053000" y="787044"/>
            <a:ext cx="4844954" cy="1846974"/>
          </a:xfrm>
          <a:custGeom>
            <a:avLst/>
            <a:gdLst>
              <a:gd name="connsiteX0" fmla="*/ 0 w 4844954"/>
              <a:gd name="connsiteY0" fmla="*/ 461744 h 1846974"/>
              <a:gd name="connsiteX1" fmla="*/ 3921467 w 4844954"/>
              <a:gd name="connsiteY1" fmla="*/ 461744 h 1846974"/>
              <a:gd name="connsiteX2" fmla="*/ 3921467 w 4844954"/>
              <a:gd name="connsiteY2" fmla="*/ 0 h 1846974"/>
              <a:gd name="connsiteX3" fmla="*/ 4844954 w 4844954"/>
              <a:gd name="connsiteY3" fmla="*/ 923487 h 1846974"/>
              <a:gd name="connsiteX4" fmla="*/ 3921467 w 4844954"/>
              <a:gd name="connsiteY4" fmla="*/ 1846974 h 1846974"/>
              <a:gd name="connsiteX5" fmla="*/ 3921467 w 4844954"/>
              <a:gd name="connsiteY5" fmla="*/ 1385231 h 1846974"/>
              <a:gd name="connsiteX6" fmla="*/ 0 w 4844954"/>
              <a:gd name="connsiteY6" fmla="*/ 1385231 h 1846974"/>
              <a:gd name="connsiteX7" fmla="*/ 0 w 4844954"/>
              <a:gd name="connsiteY7" fmla="*/ 461744 h 1846974"/>
              <a:gd name="connsiteX0" fmla="*/ 0 w 4844954"/>
              <a:gd name="connsiteY0" fmla="*/ 461744 h 1846974"/>
              <a:gd name="connsiteX1" fmla="*/ 3894172 w 4844954"/>
              <a:gd name="connsiteY1" fmla="*/ 243380 h 1846974"/>
              <a:gd name="connsiteX2" fmla="*/ 3921467 w 4844954"/>
              <a:gd name="connsiteY2" fmla="*/ 0 h 1846974"/>
              <a:gd name="connsiteX3" fmla="*/ 4844954 w 4844954"/>
              <a:gd name="connsiteY3" fmla="*/ 923487 h 1846974"/>
              <a:gd name="connsiteX4" fmla="*/ 3921467 w 4844954"/>
              <a:gd name="connsiteY4" fmla="*/ 1846974 h 1846974"/>
              <a:gd name="connsiteX5" fmla="*/ 3921467 w 4844954"/>
              <a:gd name="connsiteY5" fmla="*/ 1385231 h 1846974"/>
              <a:gd name="connsiteX6" fmla="*/ 0 w 4844954"/>
              <a:gd name="connsiteY6" fmla="*/ 1385231 h 1846974"/>
              <a:gd name="connsiteX7" fmla="*/ 0 w 4844954"/>
              <a:gd name="connsiteY7" fmla="*/ 461744 h 1846974"/>
              <a:gd name="connsiteX0" fmla="*/ 0 w 4844954"/>
              <a:gd name="connsiteY0" fmla="*/ 461744 h 1846974"/>
              <a:gd name="connsiteX1" fmla="*/ 3894172 w 4844954"/>
              <a:gd name="connsiteY1" fmla="*/ 243380 h 1846974"/>
              <a:gd name="connsiteX2" fmla="*/ 3921467 w 4844954"/>
              <a:gd name="connsiteY2" fmla="*/ 0 h 1846974"/>
              <a:gd name="connsiteX3" fmla="*/ 4844954 w 4844954"/>
              <a:gd name="connsiteY3" fmla="*/ 923487 h 1846974"/>
              <a:gd name="connsiteX4" fmla="*/ 3921467 w 4844954"/>
              <a:gd name="connsiteY4" fmla="*/ 1846974 h 1846974"/>
              <a:gd name="connsiteX5" fmla="*/ 3935115 w 4844954"/>
              <a:gd name="connsiteY5" fmla="*/ 1576300 h 1846974"/>
              <a:gd name="connsiteX6" fmla="*/ 0 w 4844954"/>
              <a:gd name="connsiteY6" fmla="*/ 1385231 h 1846974"/>
              <a:gd name="connsiteX7" fmla="*/ 0 w 4844954"/>
              <a:gd name="connsiteY7" fmla="*/ 461744 h 184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4954" h="1846974">
                <a:moveTo>
                  <a:pt x="0" y="461744"/>
                </a:moveTo>
                <a:lnTo>
                  <a:pt x="3894172" y="243380"/>
                </a:lnTo>
                <a:lnTo>
                  <a:pt x="3921467" y="0"/>
                </a:lnTo>
                <a:lnTo>
                  <a:pt x="4844954" y="923487"/>
                </a:lnTo>
                <a:lnTo>
                  <a:pt x="3921467" y="1846974"/>
                </a:lnTo>
                <a:lnTo>
                  <a:pt x="3935115" y="1576300"/>
                </a:lnTo>
                <a:lnTo>
                  <a:pt x="0" y="1385231"/>
                </a:lnTo>
                <a:lnTo>
                  <a:pt x="0" y="461744"/>
                </a:lnTo>
                <a:close/>
              </a:path>
            </a:pathLst>
          </a:cu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Mặt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trong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sinh</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trưởng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nhiều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hơn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mặt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ngoài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Left Arrow 2"/>
          <p:cNvSpPr/>
          <p:nvPr/>
        </p:nvSpPr>
        <p:spPr>
          <a:xfrm>
            <a:off x="5897034" y="4377796"/>
            <a:ext cx="4463243" cy="2471138"/>
          </a:xfrm>
          <a:custGeom>
            <a:avLst/>
            <a:gdLst>
              <a:gd name="connsiteX0" fmla="*/ 0 w 3889612"/>
              <a:gd name="connsiteY0" fmla="*/ 1078173 h 2156346"/>
              <a:gd name="connsiteX1" fmla="*/ 1078173 w 3889612"/>
              <a:gd name="connsiteY1" fmla="*/ 0 h 2156346"/>
              <a:gd name="connsiteX2" fmla="*/ 1078173 w 3889612"/>
              <a:gd name="connsiteY2" fmla="*/ 539087 h 2156346"/>
              <a:gd name="connsiteX3" fmla="*/ 3889612 w 3889612"/>
              <a:gd name="connsiteY3" fmla="*/ 539087 h 2156346"/>
              <a:gd name="connsiteX4" fmla="*/ 3889612 w 3889612"/>
              <a:gd name="connsiteY4" fmla="*/ 1617260 h 2156346"/>
              <a:gd name="connsiteX5" fmla="*/ 1078173 w 3889612"/>
              <a:gd name="connsiteY5" fmla="*/ 1617260 h 2156346"/>
              <a:gd name="connsiteX6" fmla="*/ 1078173 w 3889612"/>
              <a:gd name="connsiteY6" fmla="*/ 2156346 h 2156346"/>
              <a:gd name="connsiteX7" fmla="*/ 0 w 3889612"/>
              <a:gd name="connsiteY7" fmla="*/ 1078173 h 2156346"/>
              <a:gd name="connsiteX0" fmla="*/ 0 w 3889612"/>
              <a:gd name="connsiteY0" fmla="*/ 1078173 h 2156346"/>
              <a:gd name="connsiteX1" fmla="*/ 1078173 w 3889612"/>
              <a:gd name="connsiteY1" fmla="*/ 0 h 2156346"/>
              <a:gd name="connsiteX2" fmla="*/ 1132764 w 3889612"/>
              <a:gd name="connsiteY2" fmla="*/ 798395 h 2156346"/>
              <a:gd name="connsiteX3" fmla="*/ 3889612 w 3889612"/>
              <a:gd name="connsiteY3" fmla="*/ 539087 h 2156346"/>
              <a:gd name="connsiteX4" fmla="*/ 3889612 w 3889612"/>
              <a:gd name="connsiteY4" fmla="*/ 1617260 h 2156346"/>
              <a:gd name="connsiteX5" fmla="*/ 1078173 w 3889612"/>
              <a:gd name="connsiteY5" fmla="*/ 1617260 h 2156346"/>
              <a:gd name="connsiteX6" fmla="*/ 1078173 w 3889612"/>
              <a:gd name="connsiteY6" fmla="*/ 2156346 h 2156346"/>
              <a:gd name="connsiteX7" fmla="*/ 0 w 3889612"/>
              <a:gd name="connsiteY7" fmla="*/ 1078173 h 2156346"/>
              <a:gd name="connsiteX0" fmla="*/ 0 w 3889612"/>
              <a:gd name="connsiteY0" fmla="*/ 1078173 h 2156346"/>
              <a:gd name="connsiteX1" fmla="*/ 1078173 w 3889612"/>
              <a:gd name="connsiteY1" fmla="*/ 0 h 2156346"/>
              <a:gd name="connsiteX2" fmla="*/ 1132764 w 3889612"/>
              <a:gd name="connsiteY2" fmla="*/ 798395 h 2156346"/>
              <a:gd name="connsiteX3" fmla="*/ 3889612 w 3889612"/>
              <a:gd name="connsiteY3" fmla="*/ 539087 h 2156346"/>
              <a:gd name="connsiteX4" fmla="*/ 3889612 w 3889612"/>
              <a:gd name="connsiteY4" fmla="*/ 1617260 h 2156346"/>
              <a:gd name="connsiteX5" fmla="*/ 1091821 w 3889612"/>
              <a:gd name="connsiteY5" fmla="*/ 1412544 h 2156346"/>
              <a:gd name="connsiteX6" fmla="*/ 1078173 w 3889612"/>
              <a:gd name="connsiteY6" fmla="*/ 2156346 h 2156346"/>
              <a:gd name="connsiteX7" fmla="*/ 0 w 3889612"/>
              <a:gd name="connsiteY7" fmla="*/ 1078173 h 2156346"/>
              <a:gd name="connsiteX0" fmla="*/ 0 w 3930555"/>
              <a:gd name="connsiteY0" fmla="*/ 1078173 h 2156346"/>
              <a:gd name="connsiteX1" fmla="*/ 1078173 w 3930555"/>
              <a:gd name="connsiteY1" fmla="*/ 0 h 2156346"/>
              <a:gd name="connsiteX2" fmla="*/ 1132764 w 3930555"/>
              <a:gd name="connsiteY2" fmla="*/ 798395 h 2156346"/>
              <a:gd name="connsiteX3" fmla="*/ 3889612 w 3930555"/>
              <a:gd name="connsiteY3" fmla="*/ 539087 h 2156346"/>
              <a:gd name="connsiteX4" fmla="*/ 3930555 w 3930555"/>
              <a:gd name="connsiteY4" fmla="*/ 1630908 h 2156346"/>
              <a:gd name="connsiteX5" fmla="*/ 1091821 w 3930555"/>
              <a:gd name="connsiteY5" fmla="*/ 1412544 h 2156346"/>
              <a:gd name="connsiteX6" fmla="*/ 1078173 w 3930555"/>
              <a:gd name="connsiteY6" fmla="*/ 2156346 h 2156346"/>
              <a:gd name="connsiteX7" fmla="*/ 0 w 3930555"/>
              <a:gd name="connsiteY7" fmla="*/ 1078173 h 2156346"/>
              <a:gd name="connsiteX0" fmla="*/ 0 w 3930555"/>
              <a:gd name="connsiteY0" fmla="*/ 1078173 h 2156346"/>
              <a:gd name="connsiteX1" fmla="*/ 1078173 w 3930555"/>
              <a:gd name="connsiteY1" fmla="*/ 0 h 2156346"/>
              <a:gd name="connsiteX2" fmla="*/ 1104044 w 3930555"/>
              <a:gd name="connsiteY2" fmla="*/ 595939 h 2156346"/>
              <a:gd name="connsiteX3" fmla="*/ 3889612 w 3930555"/>
              <a:gd name="connsiteY3" fmla="*/ 539087 h 2156346"/>
              <a:gd name="connsiteX4" fmla="*/ 3930555 w 3930555"/>
              <a:gd name="connsiteY4" fmla="*/ 1630908 h 2156346"/>
              <a:gd name="connsiteX5" fmla="*/ 1091821 w 3930555"/>
              <a:gd name="connsiteY5" fmla="*/ 1412544 h 2156346"/>
              <a:gd name="connsiteX6" fmla="*/ 1078173 w 3930555"/>
              <a:gd name="connsiteY6" fmla="*/ 2156346 h 2156346"/>
              <a:gd name="connsiteX7" fmla="*/ 0 w 3930555"/>
              <a:gd name="connsiteY7" fmla="*/ 1078173 h 2156346"/>
              <a:gd name="connsiteX0" fmla="*/ 0 w 3930555"/>
              <a:gd name="connsiteY0" fmla="*/ 1078173 h 2156346"/>
              <a:gd name="connsiteX1" fmla="*/ 1078173 w 3930555"/>
              <a:gd name="connsiteY1" fmla="*/ 0 h 2156346"/>
              <a:gd name="connsiteX2" fmla="*/ 1104044 w 3930555"/>
              <a:gd name="connsiteY2" fmla="*/ 595939 h 2156346"/>
              <a:gd name="connsiteX3" fmla="*/ 3889612 w 3930555"/>
              <a:gd name="connsiteY3" fmla="*/ 539087 h 2156346"/>
              <a:gd name="connsiteX4" fmla="*/ 3930555 w 3930555"/>
              <a:gd name="connsiteY4" fmla="*/ 1630908 h 2156346"/>
              <a:gd name="connsiteX5" fmla="*/ 1091821 w 3930555"/>
              <a:gd name="connsiteY5" fmla="*/ 1519727 h 2156346"/>
              <a:gd name="connsiteX6" fmla="*/ 1078173 w 3930555"/>
              <a:gd name="connsiteY6" fmla="*/ 2156346 h 2156346"/>
              <a:gd name="connsiteX7" fmla="*/ 0 w 3930555"/>
              <a:gd name="connsiteY7" fmla="*/ 1078173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555" h="2156346">
                <a:moveTo>
                  <a:pt x="0" y="1078173"/>
                </a:moveTo>
                <a:lnTo>
                  <a:pt x="1078173" y="0"/>
                </a:lnTo>
                <a:lnTo>
                  <a:pt x="1104044" y="595939"/>
                </a:lnTo>
                <a:lnTo>
                  <a:pt x="3889612" y="539087"/>
                </a:lnTo>
                <a:lnTo>
                  <a:pt x="3930555" y="1630908"/>
                </a:lnTo>
                <a:lnTo>
                  <a:pt x="1091821" y="1519727"/>
                </a:lnTo>
                <a:lnTo>
                  <a:pt x="1078173" y="2156346"/>
                </a:lnTo>
                <a:lnTo>
                  <a:pt x="0" y="1078173"/>
                </a:lnTo>
                <a:close/>
              </a:path>
            </a:pathLst>
          </a:cu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800" b="1" dirty="0" smtClean="0">
              <a:solidFill>
                <a:srgbClr val="C00000"/>
              </a:solidFill>
              <a:latin typeface="Times New Roman" panose="02020603050405020304" pitchFamily="18" charset="0"/>
              <a:cs typeface="Times New Roman" panose="02020603050405020304" pitchFamily="18" charset="0"/>
            </a:endParaRPr>
          </a:p>
          <a:p>
            <a:pPr algn="r"/>
            <a:r>
              <a:rPr lang="en-US" sz="2800" b="1" dirty="0" err="1" smtClean="0">
                <a:solidFill>
                  <a:srgbClr val="C00000"/>
                </a:solidFill>
                <a:latin typeface="Times New Roman" panose="02020603050405020304" pitchFamily="18" charset="0"/>
                <a:cs typeface="Times New Roman" panose="02020603050405020304" pitchFamily="18" charset="0"/>
              </a:rPr>
              <a:t>Mặt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trong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trưởng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ít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mặt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ngoài</a:t>
            </a:r>
            <a:endParaRPr lang="en-US" sz="2800" b="1" dirty="0">
              <a:solidFill>
                <a:srgbClr val="C00000"/>
              </a:solidFill>
              <a:latin typeface="Times New Roman" panose="02020603050405020304" pitchFamily="18" charset="0"/>
              <a:cs typeface="Times New Roman" panose="02020603050405020304" pitchFamily="18" charset="0"/>
            </a:endParaRPr>
          </a:p>
          <a:p>
            <a:pPr algn="r"/>
            <a:endParaRPr lang="en-US" sz="2800" dirty="0">
              <a:solidFill>
                <a:srgbClr val="C00000"/>
              </a:solidFill>
            </a:endParaRPr>
          </a:p>
        </p:txBody>
      </p:sp>
      <p:pic>
        <p:nvPicPr>
          <p:cNvPr id="18440" name="Picture 8" descr="HÃ¬nh áº£nh cÃ³ liÃªn qu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432" t="8073" b="19994"/>
          <a:stretch/>
        </p:blipFill>
        <p:spPr bwMode="auto">
          <a:xfrm>
            <a:off x="7406185" y="3729527"/>
            <a:ext cx="983538" cy="12965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55054"/>
            <a:ext cx="4766049" cy="523220"/>
          </a:xfrm>
          <a:prstGeom prst="rect">
            <a:avLst/>
          </a:prstGeom>
        </p:spPr>
        <p:txBody>
          <a:bodyPr wrap="none">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Cơ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9675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fade">
                                      <p:cBhvr>
                                        <p:cTn id="20" dur="500"/>
                                        <p:tgtEl>
                                          <p:spTgt spid="18436"/>
                                        </p:tgtEl>
                                      </p:cBhvr>
                                    </p:animEffect>
                                  </p:childTnLst>
                                </p:cTn>
                              </p:par>
                              <p:par>
                                <p:cTn id="21" presetID="10" presetClass="entr" presetSubtype="0" fill="hold" nodeType="withEffect">
                                  <p:stCondLst>
                                    <p:cond delay="0"/>
                                  </p:stCondLst>
                                  <p:childTnLst>
                                    <p:set>
                                      <p:cBhvr>
                                        <p:cTn id="22" dur="1" fill="hold">
                                          <p:stCondLst>
                                            <p:cond delay="0"/>
                                          </p:stCondLst>
                                        </p:cTn>
                                        <p:tgtEl>
                                          <p:spTgt spid="18440"/>
                                        </p:tgtEl>
                                        <p:attrNameLst>
                                          <p:attrName>style.visibility</p:attrName>
                                        </p:attrNameLst>
                                      </p:cBhvr>
                                      <p:to>
                                        <p:strVal val="visible"/>
                                      </p:to>
                                    </p:set>
                                    <p:animEffect transition="in" filter="fade">
                                      <p:cBhvr>
                                        <p:cTn id="23" dur="500"/>
                                        <p:tgtEl>
                                          <p:spTgt spid="184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024758" y="1340070"/>
            <a:ext cx="9207062" cy="1938992"/>
          </a:xfrm>
          <a:prstGeom prst="rect">
            <a:avLst/>
          </a:prstGeom>
        </p:spPr>
        <p:txBody>
          <a:bodyPr wrap="square">
            <a:spAutoFit/>
          </a:bodyPr>
          <a:lstStyle/>
          <a:p>
            <a:pPr>
              <a:defRPr/>
            </a:pPr>
            <a:r>
              <a:rPr lang="en-US" sz="4000" u="sng" dirty="0" err="1" smtClean="0">
                <a:solidFill>
                  <a:srgbClr val="002060"/>
                </a:solidFill>
                <a:latin typeface="Times New Roman" panose="02020603050405020304" pitchFamily="18" charset="0"/>
                <a:cs typeface="Times New Roman" panose="02020603050405020304" pitchFamily="18" charset="0"/>
              </a:rPr>
              <a:t>Cơ</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chế</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ứng</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động</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sinh</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trưởng</a:t>
            </a:r>
            <a:r>
              <a:rPr lang="en-US" sz="4000" u="sng" dirty="0" smtClean="0">
                <a:solidFill>
                  <a:srgbClr val="002060"/>
                </a:solidFill>
                <a:latin typeface="Times New Roman" panose="02020603050405020304" pitchFamily="18" charset="0"/>
                <a:cs typeface="Times New Roman" panose="02020603050405020304" pitchFamily="18" charset="0"/>
              </a:rPr>
              <a:t>: </a:t>
            </a:r>
            <a:r>
              <a:rPr lang="en-US" sz="4000" dirty="0" smtClean="0">
                <a:solidFill>
                  <a:srgbClr val="002060"/>
                </a:solidFill>
                <a:latin typeface="Times New Roman" panose="02020603050405020304" pitchFamily="18" charset="0"/>
                <a:cs typeface="Times New Roman" panose="02020603050405020304" pitchFamily="18" charset="0"/>
              </a:rPr>
              <a:t>do </a:t>
            </a:r>
            <a:r>
              <a:rPr lang="en-US" sz="4000" dirty="0" err="1">
                <a:solidFill>
                  <a:srgbClr val="002060"/>
                </a:solidFill>
                <a:latin typeface="Times New Roman" panose="02020603050405020304" pitchFamily="18" charset="0"/>
                <a:cs typeface="Times New Roman" panose="02020603050405020304" pitchFamily="18" charset="0"/>
              </a:rPr>
              <a:t>tốc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sinh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trưởng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đều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bào</a:t>
            </a:r>
            <a:r>
              <a:rPr lang="en-US" sz="4000" dirty="0">
                <a:solidFill>
                  <a:srgbClr val="002060"/>
                </a:solidFill>
                <a:latin typeface="Times New Roman" panose="02020603050405020304" pitchFamily="18" charset="0"/>
                <a:cs typeface="Times New Roman" panose="02020603050405020304" pitchFamily="18" charset="0"/>
              </a:rPr>
              <a:t> ở </a:t>
            </a:r>
            <a:r>
              <a:rPr lang="en-US" sz="4000" dirty="0" err="1">
                <a:solidFill>
                  <a:srgbClr val="002060"/>
                </a:solidFill>
                <a:latin typeface="Times New Roman" panose="02020603050405020304" pitchFamily="18" charset="0"/>
                <a:cs typeface="Times New Roman" panose="02020603050405020304" pitchFamily="18" charset="0"/>
              </a:rPr>
              <a:t>hai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phía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diện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nhau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04800" y="662041"/>
            <a:ext cx="3680816"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1607966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310" y="140713"/>
            <a:ext cx="4730782"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pic>
        <p:nvPicPr>
          <p:cNvPr id="3" name="Picture 2" descr="Káº¿t quáº£ hÃ¬nh áº£nh cho á»©ng Ä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663933"/>
            <a:ext cx="8887043" cy="545527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5"/>
          <p:cNvSpPr txBox="1">
            <a:spLocks noChangeArrowheads="1"/>
          </p:cNvSpPr>
          <p:nvPr/>
        </p:nvSpPr>
        <p:spPr bwMode="auto">
          <a:xfrm>
            <a:off x="3704913" y="6217199"/>
            <a:ext cx="4361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Ứng</a:t>
            </a:r>
            <a:r>
              <a:rPr lang="en-US" dirty="0"/>
              <a:t> </a:t>
            </a:r>
            <a:r>
              <a:rPr lang="en-US" dirty="0" err="1"/>
              <a:t>động</a:t>
            </a:r>
            <a:r>
              <a:rPr lang="en-US" dirty="0"/>
              <a:t> </a:t>
            </a:r>
            <a:r>
              <a:rPr lang="en-US" dirty="0" err="1" smtClean="0"/>
              <a:t>sức</a:t>
            </a:r>
            <a:r>
              <a:rPr lang="en-US" dirty="0" smtClean="0"/>
              <a:t> </a:t>
            </a:r>
            <a:r>
              <a:rPr lang="en-US" dirty="0" err="1" smtClean="0"/>
              <a:t>trương</a:t>
            </a:r>
            <a:endParaRPr lang="en-US" dirty="0"/>
          </a:p>
          <a:p>
            <a:pPr eaLnBrk="1" hangingPunct="1">
              <a:spcBef>
                <a:spcPct val="50000"/>
              </a:spcBef>
              <a:buFontTx/>
              <a:buNone/>
            </a:pPr>
            <a:endParaRPr lang="en-US" dirty="0"/>
          </a:p>
        </p:txBody>
      </p:sp>
      <p:sp>
        <p:nvSpPr>
          <p:cNvPr id="6" name="Rectangle 5"/>
          <p:cNvSpPr/>
          <p:nvPr/>
        </p:nvSpPr>
        <p:spPr>
          <a:xfrm>
            <a:off x="226599" y="1988218"/>
            <a:ext cx="11627893" cy="1077218"/>
          </a:xfrm>
          <a:prstGeom prst="rect">
            <a:avLst/>
          </a:prstGeom>
          <a:solidFill>
            <a:schemeClr val="accent1">
              <a:lumMod val="20000"/>
              <a:lumOff val="80000"/>
            </a:schemeClr>
          </a:solidFill>
        </p:spPr>
        <p:txBody>
          <a:bodyPr wrap="square">
            <a:spAutoFit/>
          </a:bodyPr>
          <a:lstStyle/>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1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310" y="140713"/>
            <a:ext cx="4730782"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pic>
        <p:nvPicPr>
          <p:cNvPr id="2050" name="Picture 2" descr="Káº¿t quáº£ hÃ¬nh áº£nh cho trinh ná»¯ cá»¥p l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913" y="663933"/>
            <a:ext cx="5856008" cy="5211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áº¿t quáº£ hÃ¬nh áº£nh cho á»©ng Ä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819" y="663933"/>
            <a:ext cx="8887043" cy="545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2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007" y="663933"/>
            <a:ext cx="10298610" cy="4811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5"/>
          <p:cNvSpPr txBox="1">
            <a:spLocks noChangeArrowheads="1"/>
          </p:cNvSpPr>
          <p:nvPr/>
        </p:nvSpPr>
        <p:spPr bwMode="auto">
          <a:xfrm>
            <a:off x="4903092" y="4813861"/>
            <a:ext cx="4361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Ứng</a:t>
            </a:r>
            <a:r>
              <a:rPr lang="en-US" dirty="0"/>
              <a:t> </a:t>
            </a:r>
            <a:r>
              <a:rPr lang="en-US" dirty="0" err="1"/>
              <a:t>động</a:t>
            </a:r>
            <a:r>
              <a:rPr lang="en-US" dirty="0"/>
              <a:t> </a:t>
            </a:r>
            <a:r>
              <a:rPr lang="en-US" dirty="0" err="1" smtClean="0"/>
              <a:t>sức</a:t>
            </a:r>
            <a:r>
              <a:rPr lang="en-US" dirty="0" smtClean="0"/>
              <a:t> </a:t>
            </a:r>
            <a:r>
              <a:rPr lang="en-US" dirty="0" err="1" smtClean="0"/>
              <a:t>trương</a:t>
            </a:r>
            <a:endParaRPr lang="en-US" dirty="0"/>
          </a:p>
          <a:p>
            <a:pPr eaLnBrk="1" hangingPunct="1">
              <a:spcBef>
                <a:spcPct val="50000"/>
              </a:spcBef>
              <a:buFontTx/>
              <a:buNone/>
            </a:pPr>
            <a:endParaRPr lang="en-US" dirty="0"/>
          </a:p>
        </p:txBody>
      </p:sp>
      <p:sp>
        <p:nvSpPr>
          <p:cNvPr id="4" name="Rectangle 3"/>
          <p:cNvSpPr/>
          <p:nvPr/>
        </p:nvSpPr>
        <p:spPr>
          <a:xfrm>
            <a:off x="172310" y="140713"/>
            <a:ext cx="4730782"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sp>
        <p:nvSpPr>
          <p:cNvPr id="2" name="Rectangle 1"/>
          <p:cNvSpPr/>
          <p:nvPr/>
        </p:nvSpPr>
        <p:spPr>
          <a:xfrm>
            <a:off x="1477021" y="5783357"/>
            <a:ext cx="7361631" cy="707886"/>
          </a:xfrm>
          <a:prstGeom prst="rect">
            <a:avLst/>
          </a:prstGeom>
        </p:spPr>
        <p:txBody>
          <a:bodyPr wrap="none">
            <a:spAutoFit/>
          </a:bodyPr>
          <a:lstStyle/>
          <a:p>
            <a:r>
              <a:rPr lang="en-US" sz="4000" u="sng" dirty="0" err="1">
                <a:solidFill>
                  <a:srgbClr val="002060"/>
                </a:solidFill>
                <a:latin typeface="Times New Roman" panose="02020603050405020304" pitchFamily="18" charset="0"/>
                <a:cs typeface="Times New Roman" panose="02020603050405020304" pitchFamily="18" charset="0"/>
              </a:rPr>
              <a:t>Cơ</a:t>
            </a:r>
            <a:r>
              <a:rPr lang="en-US" sz="4000" u="sng" dirty="0">
                <a:solidFill>
                  <a:srgbClr val="002060"/>
                </a:solidFill>
                <a:latin typeface="Times New Roman" panose="02020603050405020304" pitchFamily="18" charset="0"/>
                <a:cs typeface="Times New Roman" panose="02020603050405020304" pitchFamily="18" charset="0"/>
              </a:rPr>
              <a:t> </a:t>
            </a:r>
            <a:r>
              <a:rPr lang="en-US" sz="4000" u="sng" dirty="0" err="1" smtClean="0">
                <a:solidFill>
                  <a:srgbClr val="002060"/>
                </a:solidFill>
                <a:latin typeface="Times New Roman" panose="02020603050405020304" pitchFamily="18" charset="0"/>
                <a:cs typeface="Times New Roman" panose="02020603050405020304" pitchFamily="18" charset="0"/>
              </a:rPr>
              <a:t>chế</a:t>
            </a:r>
            <a:r>
              <a:rPr lang="en-US" sz="4000" u="sng" dirty="0" smtClean="0">
                <a:solidFill>
                  <a:srgbClr val="002060"/>
                </a:solidFill>
                <a:latin typeface="Times New Roman" panose="02020603050405020304" pitchFamily="18" charset="0"/>
                <a:cs typeface="Times New Roman" panose="02020603050405020304" pitchFamily="18" charset="0"/>
              </a:rPr>
              <a:t>:</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Thay</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đổi</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sức</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trương</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nước</a:t>
            </a:r>
            <a:r>
              <a:rPr lang="en-US" sz="4000" dirty="0" smtClean="0">
                <a:solidFill>
                  <a:srgbClr val="002060"/>
                </a:solidFill>
                <a:latin typeface="Times New Roman" panose="02020603050405020304" pitchFamily="18" charset="0"/>
                <a:cs typeface="Times New Roman" panose="02020603050405020304" pitchFamily="18" charset="0"/>
              </a:rPr>
              <a:t>.</a:t>
            </a:r>
            <a:endParaRPr lang="en-US" sz="4000" dirty="0"/>
          </a:p>
        </p:txBody>
      </p:sp>
    </p:spTree>
    <p:extLst>
      <p:ext uri="{BB962C8B-B14F-4D97-AF65-F5344CB8AC3E}">
        <p14:creationId xmlns:p14="http://schemas.microsoft.com/office/powerpoint/2010/main" val="30646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3469779136"/>
              </p:ext>
            </p:extLst>
          </p:nvPr>
        </p:nvGraphicFramePr>
        <p:xfrm>
          <a:off x="141026" y="733313"/>
          <a:ext cx="11635815" cy="4985858"/>
        </p:xfrm>
        <a:graphic>
          <a:graphicData uri="http://schemas.openxmlformats.org/drawingml/2006/table">
            <a:tbl>
              <a:tblPr firstRow="1" bandRow="1">
                <a:tableStyleId>{5940675A-B579-460E-94D1-54222C63F5DA}</a:tableStyleId>
              </a:tblPr>
              <a:tblGrid>
                <a:gridCol w="1861195"/>
                <a:gridCol w="9774620"/>
              </a:tblGrid>
              <a:tr h="685584">
                <a:tc>
                  <a:txBody>
                    <a:bodyPr/>
                    <a:lstStyle/>
                    <a:p>
                      <a:pPr algn="ctr"/>
                      <a:endParaRPr lang="en-US" sz="2400" dirty="0"/>
                    </a:p>
                  </a:txBody>
                  <a:tcPr anchor="ctr"/>
                </a:tc>
                <a:tc>
                  <a:txBody>
                    <a:bodyPr/>
                    <a:lstStyle/>
                    <a:p>
                      <a:pPr algn="ct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không</a:t>
                      </a:r>
                      <a:r>
                        <a:rPr lang="en-US" sz="3600" b="1" baseline="0"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sinh</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trưởng</a:t>
                      </a:r>
                      <a:r>
                        <a:rPr lang="en-US" sz="3600" b="1" dirty="0" smtClean="0">
                          <a:solidFill>
                            <a:srgbClr val="002060"/>
                          </a:solidFill>
                          <a:latin typeface="Times New Roman" panose="02020603050405020304" pitchFamily="18" charset="0"/>
                          <a:cs typeface="Times New Roman" panose="02020603050405020304" pitchFamily="18" charset="0"/>
                        </a:rPr>
                        <a:t> </a:t>
                      </a:r>
                      <a:endParaRPr lang="en-US" sz="3600" dirty="0"/>
                    </a:p>
                  </a:txBody>
                  <a:tcPr anchor="ctr"/>
                </a:tc>
              </a:tr>
              <a:tr h="2115174">
                <a:tc>
                  <a:txBody>
                    <a:bodyPr/>
                    <a:lstStyle/>
                    <a:p>
                      <a:pPr algn="ctr"/>
                      <a:r>
                        <a:rPr lang="en-US" sz="3200" dirty="0" err="1" smtClean="0">
                          <a:latin typeface="Times New Roman" panose="02020603050405020304" pitchFamily="18" charset="0"/>
                          <a:cs typeface="Times New Roman" panose="02020603050405020304" pitchFamily="18" charset="0"/>
                        </a:rPr>
                        <a:t>Khái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niệm</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l"/>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Là</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kiểu</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ứng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động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không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liên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quan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đến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sự</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phân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chia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và</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lớn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lên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của</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các</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tế</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bào</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của</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cây</a:t>
                      </a:r>
                      <a:endParaRPr 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1440771">
                <a:tc>
                  <a:txBody>
                    <a:bodyPr/>
                    <a:lstStyle/>
                    <a:p>
                      <a:pPr algn="ctr"/>
                      <a:r>
                        <a:rPr lang="en-US" sz="3200" dirty="0" err="1" smtClean="0">
                          <a:latin typeface="Times New Roman" panose="02020603050405020304" pitchFamily="18" charset="0"/>
                          <a:cs typeface="Times New Roman" panose="02020603050405020304" pitchFamily="18" charset="0"/>
                        </a:rPr>
                        <a:t>Ví</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342900" indent="-342900" algn="l">
                        <a:buFontTx/>
                        <a:buChar char="-"/>
                      </a:pPr>
                      <a:r>
                        <a:rPr lang="en-US" sz="3200" baseline="0" dirty="0" err="1" smtClean="0">
                          <a:latin typeface="Times New Roman" panose="02020603050405020304" pitchFamily="18" charset="0"/>
                          <a:cs typeface="Times New Roman" panose="02020603050405020304" pitchFamily="18" charset="0"/>
                        </a:rPr>
                        <a:t>Ứng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sức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trương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sự</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cụp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lá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của</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trinh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đóng</a:t>
                      </a:r>
                      <a:r>
                        <a:rPr lang="en-US" sz="3200" baseline="0" dirty="0" smtClean="0">
                          <a:latin typeface="Times New Roman" panose="02020603050405020304" pitchFamily="18" charset="0"/>
                          <a:cs typeface="Times New Roman" panose="02020603050405020304" pitchFamily="18" charset="0"/>
                        </a:rPr>
                        <a:t> – </a:t>
                      </a:r>
                      <a:r>
                        <a:rPr lang="en-US" sz="3200" baseline="0" dirty="0" err="1" smtClean="0">
                          <a:latin typeface="Times New Roman" panose="02020603050405020304" pitchFamily="18" charset="0"/>
                          <a:cs typeface="Times New Roman" panose="02020603050405020304" pitchFamily="18" charset="0"/>
                        </a:rPr>
                        <a:t>mở</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khí</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khổng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vận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bắt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mồi</a:t>
                      </a:r>
                      <a:r>
                        <a:rPr lang="en-US" sz="3200" baseline="0" dirty="0" smtClean="0">
                          <a:latin typeface="Times New Roman" panose="02020603050405020304" pitchFamily="18" charset="0"/>
                          <a:cs typeface="Times New Roman" panose="02020603050405020304" pitchFamily="18" charset="0"/>
                        </a:rPr>
                        <a:t> ở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nắp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ấm</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bắt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ruồi</a:t>
                      </a:r>
                      <a:r>
                        <a:rPr lang="en-US" sz="3200" baseline="0" dirty="0" smtClean="0">
                          <a:latin typeface="Times New Roman" panose="02020603050405020304" pitchFamily="18" charset="0"/>
                          <a:cs typeface="Times New Roman" panose="02020603050405020304" pitchFamily="18" charset="0"/>
                        </a:rPr>
                        <a:t>….</a:t>
                      </a:r>
                    </a:p>
                  </a:txBody>
                  <a:tcPr anchor="ctr"/>
                </a:tc>
              </a:tr>
              <a:tr h="630620">
                <a:tc>
                  <a:txBody>
                    <a:bodyPr/>
                    <a:lstStyle/>
                    <a:p>
                      <a:pPr algn="ctr"/>
                      <a:r>
                        <a:rPr lang="en-US" sz="3200" dirty="0" err="1" smtClean="0">
                          <a:latin typeface="Times New Roman" panose="02020603050405020304" pitchFamily="18" charset="0"/>
                          <a:cs typeface="Times New Roman" panose="02020603050405020304" pitchFamily="18" charset="0"/>
                        </a:rPr>
                        <a:t>Cơ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chế</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Do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thay</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đổi</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sức</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trương</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nước</a:t>
                      </a:r>
                      <a:endParaRPr lang="en-US" sz="3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1496857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310" y="140713"/>
            <a:ext cx="4730782"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pic>
        <p:nvPicPr>
          <p:cNvPr id="25602"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739"/>
            <a:ext cx="6654160" cy="5219124"/>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https://loga.vn/FileUpload/images/image(18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876" y="848818"/>
            <a:ext cx="5219124" cy="521912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loga.vn/FileUpload/images/image(18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182" y="848817"/>
            <a:ext cx="5416818" cy="5464191"/>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Káº¿t quáº£ hÃ¬nh áº£nh cho cÃ¢y báº¯t m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8818"/>
            <a:ext cx="6654160" cy="546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fade">
                                      <p:cBhvr>
                                        <p:cTn id="13"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310" y="140713"/>
            <a:ext cx="4730782" cy="523220"/>
          </a:xfrm>
          <a:prstGeom prst="rect">
            <a:avLst/>
          </a:prstGeom>
        </p:spPr>
        <p:txBody>
          <a:bodyPr wrap="non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trưởng</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p>
        </p:txBody>
      </p:sp>
      <p:pic>
        <p:nvPicPr>
          <p:cNvPr id="4" name="Cây bắt mồi, cây gọng vó- Vẽ đẹp của cây ăn thịt - drosera cùng CPs Chann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3490" y="663933"/>
            <a:ext cx="10198874" cy="5736867"/>
          </a:xfrm>
          <a:prstGeom prst="rect">
            <a:avLst/>
          </a:prstGeom>
        </p:spPr>
      </p:pic>
    </p:spTree>
    <p:extLst>
      <p:ext uri="{BB962C8B-B14F-4D97-AF65-F5344CB8AC3E}">
        <p14:creationId xmlns:p14="http://schemas.microsoft.com/office/powerpoint/2010/main" val="1628490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 </a:t>
            </a:r>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520177578"/>
              </p:ext>
            </p:extLst>
          </p:nvPr>
        </p:nvGraphicFramePr>
        <p:xfrm>
          <a:off x="141026" y="733313"/>
          <a:ext cx="11635815" cy="6029608"/>
        </p:xfrm>
        <a:graphic>
          <a:graphicData uri="http://schemas.openxmlformats.org/drawingml/2006/table">
            <a:tbl>
              <a:tblPr firstRow="1" bandRow="1">
                <a:tableStyleId>{5940675A-B579-460E-94D1-54222C63F5DA}</a:tableStyleId>
              </a:tblPr>
              <a:tblGrid>
                <a:gridCol w="1861195"/>
                <a:gridCol w="9774620"/>
              </a:tblGrid>
              <a:tr h="685584">
                <a:tc>
                  <a:txBody>
                    <a:bodyPr/>
                    <a:lstStyle/>
                    <a:p>
                      <a:pPr algn="ctr"/>
                      <a:endParaRPr lang="en-US" sz="2400" dirty="0"/>
                    </a:p>
                  </a:txBody>
                  <a:tcPr anchor="ctr"/>
                </a:tc>
                <a:tc>
                  <a:txBody>
                    <a:bodyPr/>
                    <a:lstStyle/>
                    <a:p>
                      <a:pPr algn="ct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không</a:t>
                      </a:r>
                      <a:r>
                        <a:rPr lang="en-US" sz="3600" b="1" baseline="0"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sinh</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trưởng</a:t>
                      </a:r>
                      <a:r>
                        <a:rPr lang="en-US" sz="3600" b="1" dirty="0" smtClean="0">
                          <a:solidFill>
                            <a:srgbClr val="002060"/>
                          </a:solidFill>
                          <a:latin typeface="Times New Roman" panose="02020603050405020304" pitchFamily="18" charset="0"/>
                          <a:cs typeface="Times New Roman" panose="02020603050405020304" pitchFamily="18" charset="0"/>
                        </a:rPr>
                        <a:t> </a:t>
                      </a:r>
                      <a:endParaRPr lang="en-US" sz="3600" dirty="0"/>
                    </a:p>
                  </a:txBody>
                  <a:tcPr anchor="ctr"/>
                </a:tc>
              </a:tr>
              <a:tr h="1747384">
                <a:tc>
                  <a:txBody>
                    <a:bodyPr/>
                    <a:lstStyle/>
                    <a:p>
                      <a:pPr algn="ctr"/>
                      <a:r>
                        <a:rPr lang="en-US" sz="3200" dirty="0" err="1" smtClean="0">
                          <a:latin typeface="Times New Roman" panose="02020603050405020304" pitchFamily="18" charset="0"/>
                          <a:cs typeface="Times New Roman" panose="02020603050405020304" pitchFamily="18" charset="0"/>
                        </a:rPr>
                        <a:t>Khái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niệm</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l"/>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Là</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kiểu</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ứng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động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không</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liên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quan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đến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sự</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phân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chia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và</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lớn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lên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của</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các</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tế</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bào</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của</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cây</a:t>
                      </a:r>
                      <a:endParaRPr lang="en-US" sz="3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1440771">
                <a:tc>
                  <a:txBody>
                    <a:bodyPr/>
                    <a:lstStyle/>
                    <a:p>
                      <a:pPr algn="ctr"/>
                      <a:r>
                        <a:rPr lang="en-US" sz="3200" dirty="0" err="1" smtClean="0">
                          <a:latin typeface="Times New Roman" panose="02020603050405020304" pitchFamily="18" charset="0"/>
                          <a:cs typeface="Times New Roman" panose="02020603050405020304" pitchFamily="18" charset="0"/>
                        </a:rPr>
                        <a:t>Ví</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Tx/>
                        <a:buChar char="-"/>
                        <a:tabLst/>
                        <a:defRPr/>
                      </a:pPr>
                      <a:r>
                        <a:rPr lang="en-US" sz="3200" baseline="0" dirty="0" err="1" smtClean="0">
                          <a:latin typeface="Times New Roman" panose="02020603050405020304" pitchFamily="18" charset="0"/>
                          <a:cs typeface="Times New Roman" panose="02020603050405020304" pitchFamily="18" charset="0"/>
                        </a:rPr>
                        <a:t>Ứng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sức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trương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sự</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cụp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lá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của</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trinh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nữ</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đóng</a:t>
                      </a:r>
                      <a:r>
                        <a:rPr lang="en-US" sz="3200" baseline="0" dirty="0" smtClean="0">
                          <a:latin typeface="Times New Roman" panose="02020603050405020304" pitchFamily="18" charset="0"/>
                          <a:cs typeface="Times New Roman" panose="02020603050405020304" pitchFamily="18" charset="0"/>
                        </a:rPr>
                        <a:t> – </a:t>
                      </a:r>
                      <a:r>
                        <a:rPr lang="en-US" sz="3200" baseline="0" dirty="0" err="1" smtClean="0">
                          <a:latin typeface="Times New Roman" panose="02020603050405020304" pitchFamily="18" charset="0"/>
                          <a:cs typeface="Times New Roman" panose="02020603050405020304" pitchFamily="18" charset="0"/>
                        </a:rPr>
                        <a:t>mở</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khí</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khổng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vận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bắt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mồi</a:t>
                      </a:r>
                      <a:r>
                        <a:rPr lang="en-US" sz="3200" baseline="0" dirty="0" smtClean="0">
                          <a:latin typeface="Times New Roman" panose="02020603050405020304" pitchFamily="18" charset="0"/>
                          <a:cs typeface="Times New Roman" panose="02020603050405020304" pitchFamily="18" charset="0"/>
                        </a:rPr>
                        <a:t> ở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nắp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ấm</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cây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bắt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ruồi</a:t>
                      </a:r>
                      <a:r>
                        <a:rPr lang="en-US" sz="3200" baseline="0" dirty="0" smtClean="0">
                          <a:latin typeface="Times New Roman" panose="02020603050405020304" pitchFamily="18" charset="0"/>
                          <a:cs typeface="Times New Roman" panose="02020603050405020304" pitchFamily="18" charset="0"/>
                        </a:rPr>
                        <a:t>….</a:t>
                      </a:r>
                    </a:p>
                    <a:p>
                      <a:pPr marL="342900" indent="-342900" algn="l">
                        <a:buFontTx/>
                        <a:buChar char="-"/>
                      </a:pPr>
                      <a:r>
                        <a:rPr lang="en-US" sz="3200" baseline="0" dirty="0" err="1" smtClean="0">
                          <a:latin typeface="Times New Roman" panose="02020603050405020304" pitchFamily="18" charset="0"/>
                          <a:cs typeface="Times New Roman" panose="02020603050405020304" pitchFamily="18" charset="0"/>
                        </a:rPr>
                        <a:t>Ứng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tiếp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xúc</a:t>
                      </a:r>
                      <a:r>
                        <a:rPr lang="en-US" sz="3200" baseline="0" dirty="0" smtClean="0">
                          <a:latin typeface="Times New Roman" panose="02020603050405020304" pitchFamily="18" charset="0"/>
                          <a:cs typeface="Times New Roman" panose="02020603050405020304" pitchFamily="18" charset="0"/>
                        </a:rPr>
                        <a:t> + </a:t>
                      </a:r>
                      <a:r>
                        <a:rPr lang="en-US" sz="3200" baseline="0" dirty="0" err="1" smtClean="0">
                          <a:latin typeface="Times New Roman" panose="02020603050405020304" pitchFamily="18" charset="0"/>
                          <a:cs typeface="Times New Roman" panose="02020603050405020304" pitchFamily="18" charset="0"/>
                        </a:rPr>
                        <a:t>hóa</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ứng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vận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bắt</a:t>
                      </a:r>
                      <a:r>
                        <a:rPr lang="en-US" sz="3200" baseline="0" dirty="0" smtClean="0">
                          <a:latin typeface="Times New Roman" panose="02020603050405020304" pitchFamily="18" charset="0"/>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mồi</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ở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cây</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gọng</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vó</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a:t>
                      </a:r>
                      <a:endParaRPr lang="en-US" sz="3200" kern="1200" baseline="0" dirty="0">
                        <a:solidFill>
                          <a:schemeClr val="tx1"/>
                        </a:solidFill>
                        <a:latin typeface="Times New Roman" panose="02020603050405020304" pitchFamily="18" charset="0"/>
                        <a:ea typeface="+mn-ea"/>
                        <a:cs typeface="Times New Roman" panose="02020603050405020304" pitchFamily="18" charset="0"/>
                      </a:endParaRPr>
                    </a:p>
                  </a:txBody>
                  <a:tcPr anchor="ctr"/>
                </a:tc>
              </a:tr>
              <a:tr h="630620">
                <a:tc>
                  <a:txBody>
                    <a:bodyPr/>
                    <a:lstStyle/>
                    <a:p>
                      <a:pPr algn="ctr"/>
                      <a:r>
                        <a:rPr lang="en-US" sz="3200" dirty="0" err="1" smtClean="0">
                          <a:latin typeface="Times New Roman" panose="02020603050405020304" pitchFamily="18" charset="0"/>
                          <a:cs typeface="Times New Roman" panose="02020603050405020304" pitchFamily="18" charset="0"/>
                        </a:rPr>
                        <a:t>Cơ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chế</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Do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thay</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đổi</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sức</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trương</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nước</a:t>
                      </a:r>
                    </a:p>
                    <a:p>
                      <a:pPr marL="0" marR="0" indent="0" algn="l" defTabSz="914400" rtl="0" eaLnBrk="1" fontAlgn="auto" latinLnBrk="0" hangingPunct="1">
                        <a:lnSpc>
                          <a:spcPct val="100000"/>
                        </a:lnSpc>
                        <a:spcBef>
                          <a:spcPts val="0"/>
                        </a:spcBef>
                        <a:spcAft>
                          <a:spcPts val="0"/>
                        </a:spcAft>
                        <a:buClrTx/>
                        <a:buSzTx/>
                        <a:buFontTx/>
                        <a:buNone/>
                        <a:tabLst/>
                        <a:defRPr/>
                      </a:pP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Do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sự</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lan</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truyền</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kích</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thích</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cơ</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học</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hay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hóa</a:t>
                      </a:r>
                      <a:r>
                        <a:rPr lang="en-US" sz="3200" kern="1200" baseline="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baseline="0" dirty="0" err="1" smtClean="0">
                          <a:solidFill>
                            <a:schemeClr val="tx1"/>
                          </a:solidFill>
                          <a:latin typeface="Times New Roman" panose="02020603050405020304" pitchFamily="18" charset="0"/>
                          <a:ea typeface="+mn-ea"/>
                          <a:cs typeface="Times New Roman" panose="02020603050405020304" pitchFamily="18" charset="0"/>
                        </a:rPr>
                        <a:t>học</a:t>
                      </a:r>
                      <a:endParaRPr lang="en-US" sz="3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42473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2095500" y="1714500"/>
            <a:ext cx="701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0000FF"/>
                </a:solidFill>
              </a:rPr>
              <a:t>I. KHÁI NIỆM ỨNG ĐỘNG</a:t>
            </a:r>
          </a:p>
        </p:txBody>
      </p:sp>
      <p:sp>
        <p:nvSpPr>
          <p:cNvPr id="4101" name="Text Box 5"/>
          <p:cNvSpPr txBox="1">
            <a:spLocks noChangeArrowheads="1"/>
          </p:cNvSpPr>
          <p:nvPr/>
        </p:nvSpPr>
        <p:spPr bwMode="auto">
          <a:xfrm>
            <a:off x="2024063" y="2714625"/>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0000FF"/>
                </a:solidFill>
              </a:rPr>
              <a:t>II. CÁC KIỂU ỨNG ĐỘNG</a:t>
            </a:r>
          </a:p>
        </p:txBody>
      </p:sp>
      <p:sp>
        <p:nvSpPr>
          <p:cNvPr id="4102" name="Text Box 6"/>
          <p:cNvSpPr txBox="1">
            <a:spLocks noChangeArrowheads="1"/>
          </p:cNvSpPr>
          <p:nvPr/>
        </p:nvSpPr>
        <p:spPr bwMode="auto">
          <a:xfrm>
            <a:off x="2309813" y="3500438"/>
            <a:ext cx="7758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0000FF"/>
                </a:solidFill>
              </a:rPr>
              <a:t>1- Ứng động sinh trưởng</a:t>
            </a:r>
          </a:p>
        </p:txBody>
      </p:sp>
      <p:sp>
        <p:nvSpPr>
          <p:cNvPr id="9" name="AutoShape 3"/>
          <p:cNvSpPr>
            <a:spLocks noChangeArrowheads="1"/>
          </p:cNvSpPr>
          <p:nvPr/>
        </p:nvSpPr>
        <p:spPr bwMode="auto">
          <a:xfrm>
            <a:off x="4452938" y="0"/>
            <a:ext cx="2743200" cy="1066800"/>
          </a:xfrm>
          <a:prstGeom prst="wave">
            <a:avLst>
              <a:gd name="adj1" fmla="val 13005"/>
              <a:gd name="adj2" fmla="val -1292"/>
            </a:avLst>
          </a:prstGeom>
          <a:gradFill rotWithShape="1">
            <a:gsLst>
              <a:gs pos="0">
                <a:srgbClr val="66CCFF">
                  <a:alpha val="57999"/>
                </a:srgbClr>
              </a:gs>
              <a:gs pos="100000">
                <a:srgbClr val="2F5E76">
                  <a:alpha val="57999"/>
                </a:srgbClr>
              </a:gs>
            </a:gsLst>
            <a:path path="rect">
              <a:fillToRect l="50000" t="50000" r="50000" b="50000"/>
            </a:path>
          </a:gradFill>
          <a:ln w="9525">
            <a:solidFill>
              <a:srgbClr val="66CCFF"/>
            </a:solidFill>
            <a:round/>
            <a:headEnd/>
            <a:tailEnd/>
          </a:ln>
          <a:effectLst>
            <a:outerShdw sy="50000" kx="2453608" rotWithShape="0">
              <a:schemeClr val="bg2">
                <a:alpha val="50000"/>
              </a:scheme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a:solidFill>
                  <a:srgbClr val="993300"/>
                </a:solidFill>
                <a:latin typeface="Times New Roman" panose="02020603050405020304" pitchFamily="18" charset="0"/>
              </a:rPr>
              <a:t>NỘI DUNG:</a:t>
            </a:r>
          </a:p>
        </p:txBody>
      </p:sp>
      <p:sp>
        <p:nvSpPr>
          <p:cNvPr id="6" name="Text Box 6"/>
          <p:cNvSpPr txBox="1">
            <a:spLocks noChangeArrowheads="1"/>
          </p:cNvSpPr>
          <p:nvPr/>
        </p:nvSpPr>
        <p:spPr bwMode="auto">
          <a:xfrm>
            <a:off x="2381251" y="4286250"/>
            <a:ext cx="7758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0000FF"/>
                </a:solidFill>
              </a:rPr>
              <a:t>2- Ứng động không sinh trưởng</a:t>
            </a:r>
          </a:p>
        </p:txBody>
      </p:sp>
      <p:sp>
        <p:nvSpPr>
          <p:cNvPr id="8" name="Text Box 5"/>
          <p:cNvSpPr txBox="1">
            <a:spLocks noChangeArrowheads="1"/>
          </p:cNvSpPr>
          <p:nvPr/>
        </p:nvSpPr>
        <p:spPr bwMode="auto">
          <a:xfrm>
            <a:off x="2209800" y="5072063"/>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a:solidFill>
                  <a:srgbClr val="0000FF"/>
                </a:solidFill>
              </a:rPr>
              <a:t>III. VAI TRÒ CỦA ỨNG  ĐỘNG </a:t>
            </a:r>
          </a:p>
        </p:txBody>
      </p:sp>
    </p:spTree>
    <p:extLst>
      <p:ext uri="{BB962C8B-B14F-4D97-AF65-F5344CB8AC3E}">
        <p14:creationId xmlns:p14="http://schemas.microsoft.com/office/powerpoint/2010/main" val="977976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mph" presetSubtype="0" fill="hold" grpId="1" nodeType="clickEffect">
                                  <p:stCondLst>
                                    <p:cond delay="0"/>
                                  </p:stCondLst>
                                  <p:childTnLst>
                                    <p:animClr clrSpc="hsl" dir="cw">
                                      <p:cBhvr override="childStyle">
                                        <p:cTn id="11" dur="500" fill="hold"/>
                                        <p:tgtEl>
                                          <p:spTgt spid="9"/>
                                        </p:tgtEl>
                                        <p:attrNameLst>
                                          <p:attrName>style.color</p:attrName>
                                        </p:attrNameLst>
                                      </p:cBhvr>
                                      <p:by>
                                        <p:hsl h="-7200000" s="0" l="0"/>
                                      </p:by>
                                    </p:animClr>
                                    <p:animClr clrSpc="hsl" dir="cw">
                                      <p:cBhvr>
                                        <p:cTn id="12" dur="500" fill="hold"/>
                                        <p:tgtEl>
                                          <p:spTgt spid="9"/>
                                        </p:tgtEl>
                                        <p:attrNameLst>
                                          <p:attrName>fillcolor</p:attrName>
                                        </p:attrNameLst>
                                      </p:cBhvr>
                                      <p:by>
                                        <p:hsl h="-7200000" s="0" l="0"/>
                                      </p:by>
                                    </p:animClr>
                                    <p:animClr clrSpc="hsl" dir="cw">
                                      <p:cBhvr>
                                        <p:cTn id="13" dur="500" fill="hold"/>
                                        <p:tgtEl>
                                          <p:spTgt spid="9"/>
                                        </p:tgtEl>
                                        <p:attrNameLst>
                                          <p:attrName>stroke.color</p:attrName>
                                        </p:attrNameLst>
                                      </p:cBhvr>
                                      <p:by>
                                        <p:hsl h="-7200000" s="0" l="0"/>
                                      </p:by>
                                    </p:animClr>
                                    <p:set>
                                      <p:cBhvr>
                                        <p:cTn id="14" dur="500" fill="hold"/>
                                        <p:tgtEl>
                                          <p:spTgt spid="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box(in)">
                                      <p:cBhvr>
                                        <p:cTn id="19" dur="500"/>
                                        <p:tgtEl>
                                          <p:spTgt spid="41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box(in)">
                                      <p:cBhvr>
                                        <p:cTn id="24" dur="500"/>
                                        <p:tgtEl>
                                          <p:spTgt spid="410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blinds(horizontal)">
                                      <p:cBhvr>
                                        <p:cTn id="29" dur="500"/>
                                        <p:tgtEl>
                                          <p:spTgt spid="41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ox(i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9" grpId="0" animBg="1"/>
      <p:bldP spid="9" grpId="1" animBg="1"/>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5687257"/>
              </p:ext>
            </p:extLst>
          </p:nvPr>
        </p:nvGraphicFramePr>
        <p:xfrm>
          <a:off x="0" y="0"/>
          <a:ext cx="12224825" cy="6760130"/>
        </p:xfrm>
        <a:graphic>
          <a:graphicData uri="http://schemas.openxmlformats.org/drawingml/2006/table">
            <a:tbl>
              <a:tblPr firstRow="1" bandRow="1">
                <a:tableStyleId>{5940675A-B579-460E-94D1-54222C63F5DA}</a:tableStyleId>
              </a:tblPr>
              <a:tblGrid>
                <a:gridCol w="1036162"/>
                <a:gridCol w="6672933"/>
                <a:gridCol w="4515730"/>
              </a:tblGrid>
              <a:tr h="699340">
                <a:tc>
                  <a:txBody>
                    <a:bodyPr/>
                    <a:lstStyle/>
                    <a:p>
                      <a:pPr algn="ctr"/>
                      <a:endParaRPr lang="en-US" sz="1200" dirty="0"/>
                    </a:p>
                  </a:txBody>
                  <a:tcPr anchor="ctr"/>
                </a:tc>
                <a:tc>
                  <a:txBody>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Ứng</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động</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sinh</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trưởng</a:t>
                      </a:r>
                      <a:r>
                        <a:rPr lang="en-US" sz="1800" b="1" dirty="0" smtClean="0">
                          <a:solidFill>
                            <a:srgbClr val="002060"/>
                          </a:solidFill>
                          <a:latin typeface="Times New Roman" panose="02020603050405020304" pitchFamily="18" charset="0"/>
                          <a:cs typeface="Times New Roman" panose="02020603050405020304" pitchFamily="18" charset="0"/>
                        </a:rPr>
                        <a:t> </a:t>
                      </a:r>
                      <a:endParaRPr lang="en-US" sz="1800" dirty="0"/>
                    </a:p>
                  </a:txBody>
                  <a:tcPr anchor="ctr"/>
                </a:tc>
                <a:tc>
                  <a:txBody>
                    <a:bodyPr/>
                    <a:lstStyle/>
                    <a:p>
                      <a:pPr algn="ctr"/>
                      <a:r>
                        <a:rPr lang="en-US" sz="2000" b="1" dirty="0" err="1" smtClean="0">
                          <a:solidFill>
                            <a:srgbClr val="002060"/>
                          </a:solidFill>
                          <a:latin typeface="Times New Roman" panose="02020603050405020304" pitchFamily="18" charset="0"/>
                          <a:cs typeface="Times New Roman" panose="02020603050405020304" pitchFamily="18" charset="0"/>
                        </a:rPr>
                        <a:t>Ứng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động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không</a:t>
                      </a:r>
                      <a:r>
                        <a:rPr lang="en-US" sz="2000" b="1" baseline="0"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sinh</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trưởng</a:t>
                      </a:r>
                      <a:r>
                        <a:rPr lang="en-US" sz="2000" b="1" dirty="0" smtClean="0">
                          <a:solidFill>
                            <a:srgbClr val="002060"/>
                          </a:solidFill>
                          <a:latin typeface="Times New Roman" panose="02020603050405020304" pitchFamily="18" charset="0"/>
                          <a:cs typeface="Times New Roman" panose="02020603050405020304" pitchFamily="18" charset="0"/>
                        </a:rPr>
                        <a:t> </a:t>
                      </a:r>
                      <a:endParaRPr lang="en-US" sz="2000" dirty="0"/>
                    </a:p>
                  </a:txBody>
                  <a:tcPr anchor="ctr"/>
                </a:tc>
              </a:tr>
              <a:tr h="1804709">
                <a:tc>
                  <a:txBody>
                    <a:bodyPr/>
                    <a:lstStyle/>
                    <a:p>
                      <a:pPr algn="ctr"/>
                      <a:r>
                        <a:rPr lang="en-US" sz="1600" dirty="0" err="1" smtClean="0">
                          <a:latin typeface="Times New Roman" panose="02020603050405020304" pitchFamily="18" charset="0"/>
                          <a:cs typeface="Times New Roman" panose="02020603050405020304" pitchFamily="18" charset="0"/>
                        </a:rPr>
                        <a:t>Khái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niệm</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l"/>
                      <a:r>
                        <a:rPr lang="vi-VN" sz="2000" b="0" i="0" kern="1200" dirty="0" smtClean="0">
                          <a:solidFill>
                            <a:srgbClr val="002060"/>
                          </a:solidFill>
                          <a:effectLst/>
                          <a:latin typeface="+mj-lt"/>
                          <a:ea typeface="+mn-ea"/>
                          <a:cs typeface="+mn-cs"/>
                        </a:rPr>
                        <a:t>Ứng động sinh trưởng là kiểu ứng động, trong đó các tế bào ở hai phía đối diện nhau của cơ quan (như lá, cánh hoa..) có tốc độ sinh trưởng khác nhau do tác động của các kích thích không định hướng của tác nhân ngoại cảnh (ánh sáng, nhiệt độ…)</a:t>
                      </a:r>
                      <a:endParaRPr lang="en-US" sz="2000" dirty="0">
                        <a:solidFill>
                          <a:srgbClr val="002060"/>
                        </a:solidFill>
                        <a:latin typeface="+mj-lt"/>
                        <a:cs typeface="Times New Roman" panose="02020603050405020304" pitchFamily="18" charset="0"/>
                      </a:endParaRPr>
                    </a:p>
                  </a:txBody>
                  <a:tcPr anchor="ctr"/>
                </a:tc>
                <a:tc>
                  <a:txBody>
                    <a:bodyPr/>
                    <a:lstStyle/>
                    <a:p>
                      <a:pPr algn="l"/>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Là</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kiểu</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ứng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động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không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liên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quan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đến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sự</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phân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chia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và</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lớn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lên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của</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các</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tế</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bào</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của</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cây</a:t>
                      </a:r>
                      <a:endParaRPr lang="en-US" sz="2000" kern="1200" dirty="0">
                        <a:solidFill>
                          <a:srgbClr val="002060"/>
                        </a:solidFill>
                        <a:latin typeface="Times New Roman" panose="02020603050405020304" pitchFamily="18" charset="0"/>
                        <a:ea typeface="+mn-ea"/>
                        <a:cs typeface="Times New Roman" panose="02020603050405020304" pitchFamily="18" charset="0"/>
                      </a:endParaRPr>
                    </a:p>
                  </a:txBody>
                  <a:tcPr anchor="ctr"/>
                </a:tc>
              </a:tr>
              <a:tr h="1755897">
                <a:tc>
                  <a:txBody>
                    <a:bodyPr/>
                    <a:lstStyle/>
                    <a:p>
                      <a:pPr algn="ctr"/>
                      <a:r>
                        <a:rPr lang="en-US" sz="1600" dirty="0" err="1" smtClean="0">
                          <a:latin typeface="Times New Roman" panose="02020603050405020304" pitchFamily="18" charset="0"/>
                          <a:cs typeface="Times New Roman" panose="02020603050405020304" pitchFamily="18" charset="0"/>
                        </a:rPr>
                        <a:t>Ví</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dụ</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marL="0" indent="0" algn="l">
                        <a:buFont typeface="+mj-lt"/>
                        <a:buNone/>
                      </a:pPr>
                      <a:r>
                        <a:rPr lang="en-US" sz="2000" b="1" u="sng" dirty="0" smtClean="0">
                          <a:solidFill>
                            <a:srgbClr val="002060"/>
                          </a:solidFill>
                          <a:latin typeface="Times New Roman" panose="02020603050405020304" pitchFamily="18" charset="0"/>
                          <a:cs typeface="Times New Roman" panose="02020603050405020304" pitchFamily="18" charset="0"/>
                        </a:rPr>
                        <a:t>a. </a:t>
                      </a:r>
                      <a:r>
                        <a:rPr lang="en-US" sz="2000" b="1" u="sng" dirty="0" err="1" smtClean="0">
                          <a:solidFill>
                            <a:srgbClr val="002060"/>
                          </a:solidFill>
                          <a:latin typeface="Times New Roman" panose="02020603050405020304" pitchFamily="18" charset="0"/>
                          <a:cs typeface="Times New Roman" panose="02020603050405020304" pitchFamily="18" charset="0"/>
                        </a:rPr>
                        <a:t>Vận</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động</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nở</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hoa</a:t>
                      </a:r>
                      <a:endParaRPr lang="en-US" sz="2000" b="1" u="sng" dirty="0" smtClean="0">
                        <a:solidFill>
                          <a:srgbClr val="002060"/>
                        </a:solidFill>
                        <a:latin typeface="Times New Roman" panose="02020603050405020304" pitchFamily="18" charset="0"/>
                        <a:cs typeface="Times New Roman" panose="02020603050405020304" pitchFamily="18" charset="0"/>
                      </a:endParaRPr>
                    </a:p>
                    <a:p>
                      <a:pPr marL="342900" indent="-342900" algn="l">
                        <a:buFontTx/>
                        <a:buChar char="-"/>
                      </a:pPr>
                      <a:r>
                        <a:rPr lang="en-US" sz="2000" dirty="0" err="1" smtClean="0">
                          <a:solidFill>
                            <a:srgbClr val="002060"/>
                          </a:solidFill>
                          <a:latin typeface="Times New Roman" panose="02020603050405020304" pitchFamily="18" charset="0"/>
                          <a:cs typeface="Times New Roman" panose="02020603050405020304" pitchFamily="18" charset="0"/>
                        </a:rPr>
                        <a:t>Quang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ứng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ứng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nở</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hoa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của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hoa</a:t>
                      </a:r>
                      <a:r>
                        <a:rPr lang="en-US" sz="2000" baseline="0" dirty="0" smtClean="0">
                          <a:solidFill>
                            <a:srgbClr val="002060"/>
                          </a:solidFill>
                          <a:latin typeface="Times New Roman" panose="02020603050405020304" pitchFamily="18" charset="0"/>
                          <a:cs typeface="Times New Roman" panose="02020603050405020304" pitchFamily="18" charset="0"/>
                        </a:rPr>
                        <a:t> 10 </a:t>
                      </a:r>
                      <a:r>
                        <a:rPr lang="en-US" sz="2000" baseline="0" dirty="0" err="1" smtClean="0">
                          <a:solidFill>
                            <a:srgbClr val="002060"/>
                          </a:solidFill>
                          <a:latin typeface="Times New Roman" panose="02020603050405020304" pitchFamily="18" charset="0"/>
                          <a:cs typeface="Times New Roman" panose="02020603050405020304" pitchFamily="18" charset="0"/>
                        </a:rPr>
                        <a:t>giờ</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sen</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quỳnh</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cẩm</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chướng</a:t>
                      </a:r>
                      <a:r>
                        <a:rPr lang="en-US" sz="2000" baseline="0" dirty="0" smtClean="0">
                          <a:solidFill>
                            <a:srgbClr val="002060"/>
                          </a:solidFill>
                          <a:latin typeface="Times New Roman" panose="02020603050405020304" pitchFamily="18" charset="0"/>
                          <a:cs typeface="Times New Roman" panose="02020603050405020304" pitchFamily="18" charset="0"/>
                        </a:rPr>
                        <a:t>….</a:t>
                      </a:r>
                    </a:p>
                    <a:p>
                      <a:pPr marL="342900" indent="-342900" algn="l">
                        <a:buFontTx/>
                        <a:buChar char="-"/>
                      </a:pPr>
                      <a:r>
                        <a:rPr lang="en-US" sz="2000" baseline="0" dirty="0" err="1" smtClean="0">
                          <a:solidFill>
                            <a:srgbClr val="002060"/>
                          </a:solidFill>
                          <a:latin typeface="Times New Roman" panose="02020603050405020304" pitchFamily="18" charset="0"/>
                          <a:cs typeface="Times New Roman" panose="02020603050405020304" pitchFamily="18" charset="0"/>
                        </a:rPr>
                        <a:t>Nhiệt</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ứng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ứng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nở</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hoa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của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hoa</a:t>
                      </a:r>
                      <a:r>
                        <a:rPr lang="en-US" sz="2000" baseline="0" dirty="0" smtClean="0">
                          <a:solidFill>
                            <a:srgbClr val="002060"/>
                          </a:solidFill>
                          <a:latin typeface="Times New Roman" panose="02020603050405020304" pitchFamily="18" charset="0"/>
                          <a:cs typeface="Times New Roman" panose="02020603050405020304" pitchFamily="18" charset="0"/>
                        </a:rPr>
                        <a:t> tulip, </a:t>
                      </a:r>
                      <a:r>
                        <a:rPr lang="en-US" sz="2000" baseline="0" dirty="0" err="1" smtClean="0">
                          <a:solidFill>
                            <a:srgbClr val="002060"/>
                          </a:solidFill>
                          <a:latin typeface="Times New Roman" panose="02020603050405020304" pitchFamily="18" charset="0"/>
                          <a:cs typeface="Times New Roman" panose="02020603050405020304" pitchFamily="18" charset="0"/>
                        </a:rPr>
                        <a:t>nghệ</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tây</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bồ</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công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anh</a:t>
                      </a:r>
                      <a:r>
                        <a:rPr lang="en-US" sz="2000" baseline="0" dirty="0" smtClean="0">
                          <a:solidFill>
                            <a:srgbClr val="002060"/>
                          </a:solidFill>
                          <a:latin typeface="Times New Roman" panose="02020603050405020304" pitchFamily="18" charset="0"/>
                          <a:cs typeface="Times New Roman" panose="02020603050405020304" pitchFamily="18" charset="0"/>
                        </a:rPr>
                        <a:t>,…</a:t>
                      </a:r>
                    </a:p>
                    <a:p>
                      <a:pPr marL="0" indent="0" algn="l">
                        <a:buFontTx/>
                        <a:buNone/>
                      </a:pPr>
                      <a:r>
                        <a:rPr lang="en-US" sz="2000" b="1" u="sng" baseline="0" dirty="0" smtClean="0">
                          <a:solidFill>
                            <a:srgbClr val="002060"/>
                          </a:solidFill>
                          <a:latin typeface="Times New Roman" panose="02020603050405020304" pitchFamily="18" charset="0"/>
                          <a:cs typeface="Times New Roman" panose="02020603050405020304" pitchFamily="18" charset="0"/>
                        </a:rPr>
                        <a:t>b. </a:t>
                      </a:r>
                      <a:r>
                        <a:rPr lang="en-US" sz="2000" b="1" u="sng" baseline="0" dirty="0" err="1" smtClean="0">
                          <a:solidFill>
                            <a:srgbClr val="002060"/>
                          </a:solidFill>
                          <a:latin typeface="Times New Roman" panose="02020603050405020304" pitchFamily="18" charset="0"/>
                          <a:cs typeface="Times New Roman" panose="02020603050405020304" pitchFamily="18" charset="0"/>
                        </a:rPr>
                        <a:t>Vận</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động</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quấn</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vòng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sự</a:t>
                      </a:r>
                      <a:r>
                        <a:rPr lang="en-US" sz="2000" baseline="0" dirty="0" smtClean="0">
                          <a:solidFill>
                            <a:srgbClr val="002060"/>
                          </a:solidFill>
                          <a:latin typeface="Times New Roman" panose="02020603050405020304" pitchFamily="18" charset="0"/>
                          <a:cs typeface="Times New Roman" panose="02020603050405020304" pitchFamily="18" charset="0"/>
                        </a:rPr>
                        <a:t> di </a:t>
                      </a:r>
                      <a:r>
                        <a:rPr lang="en-US" sz="2000" baseline="0" dirty="0" err="1" smtClean="0">
                          <a:solidFill>
                            <a:srgbClr val="002060"/>
                          </a:solidFill>
                          <a:latin typeface="Times New Roman" panose="02020603050405020304" pitchFamily="18" charset="0"/>
                          <a:cs typeface="Times New Roman" panose="02020603050405020304" pitchFamily="18" charset="0"/>
                        </a:rPr>
                        <a:t>chuyển</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của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đỉnh</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thân</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leo</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tua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cuốn</a:t>
                      </a:r>
                      <a:r>
                        <a:rPr lang="en-US" sz="2000" baseline="0" dirty="0" smtClean="0">
                          <a:solidFill>
                            <a:srgbClr val="002060"/>
                          </a:solidFill>
                          <a:latin typeface="Times New Roman" panose="02020603050405020304" pitchFamily="18" charset="0"/>
                          <a:cs typeface="Times New Roman" panose="02020603050405020304" pitchFamily="18" charset="0"/>
                        </a:rPr>
                        <a:t> ở TV </a:t>
                      </a:r>
                      <a:r>
                        <a:rPr lang="en-US" sz="2000" baseline="0" dirty="0" err="1" smtClean="0">
                          <a:solidFill>
                            <a:srgbClr val="002060"/>
                          </a:solidFill>
                          <a:latin typeface="Times New Roman" panose="02020603050405020304" pitchFamily="18" charset="0"/>
                          <a:cs typeface="Times New Roman" panose="02020603050405020304" pitchFamily="18" charset="0"/>
                        </a:rPr>
                        <a:t>có</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hướng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tiếp</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xúc</a:t>
                      </a:r>
                      <a:r>
                        <a:rPr lang="en-US" sz="2000" baseline="0" dirty="0" smtClean="0">
                          <a:solidFill>
                            <a:srgbClr val="002060"/>
                          </a:solidFill>
                          <a:latin typeface="Times New Roman" panose="02020603050405020304" pitchFamily="18" charset="0"/>
                          <a:cs typeface="Times New Roman" panose="02020603050405020304" pitchFamily="18" charset="0"/>
                        </a:rPr>
                        <a:t>.</a:t>
                      </a:r>
                    </a:p>
                    <a:p>
                      <a:pPr marL="0" indent="0" algn="l">
                        <a:buFontTx/>
                        <a:buNone/>
                      </a:pPr>
                      <a:r>
                        <a:rPr lang="en-US" sz="2000" b="1" u="sng" baseline="0" dirty="0" smtClean="0">
                          <a:solidFill>
                            <a:srgbClr val="002060"/>
                          </a:solidFill>
                          <a:latin typeface="Times New Roman" panose="02020603050405020304" pitchFamily="18" charset="0"/>
                          <a:cs typeface="Times New Roman" panose="02020603050405020304" pitchFamily="18" charset="0"/>
                        </a:rPr>
                        <a:t>c. </a:t>
                      </a:r>
                      <a:r>
                        <a:rPr lang="en-US" sz="2000" b="1" u="sng" baseline="0" dirty="0" err="1" smtClean="0">
                          <a:solidFill>
                            <a:srgbClr val="002060"/>
                          </a:solidFill>
                          <a:latin typeface="Times New Roman" panose="02020603050405020304" pitchFamily="18" charset="0"/>
                          <a:cs typeface="Times New Roman" panose="02020603050405020304" pitchFamily="18" charset="0"/>
                        </a:rPr>
                        <a:t>Vận</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động</a:t>
                      </a:r>
                      <a:r>
                        <a:rPr lang="en-US" sz="2000" b="1" u="sng" baseline="0" dirty="0" smtClean="0">
                          <a:solidFill>
                            <a:srgbClr val="002060"/>
                          </a:solidFill>
                          <a:latin typeface="Times New Roman" panose="02020603050405020304" pitchFamily="18" charset="0"/>
                          <a:cs typeface="Times New Roman" panose="02020603050405020304" pitchFamily="18" charset="0"/>
                        </a:rPr>
                        <a:t> </a:t>
                      </a:r>
                      <a:r>
                        <a:rPr lang="en-US" sz="2000" b="1" u="sng" baseline="0" dirty="0" err="1" smtClean="0">
                          <a:solidFill>
                            <a:srgbClr val="002060"/>
                          </a:solidFill>
                          <a:latin typeface="Times New Roman" panose="02020603050405020304" pitchFamily="18" charset="0"/>
                          <a:cs typeface="Times New Roman" panose="02020603050405020304" pitchFamily="18" charset="0"/>
                        </a:rPr>
                        <a:t>thức</a:t>
                      </a:r>
                      <a:r>
                        <a:rPr lang="en-US" sz="2000" b="1" u="sng" baseline="0" dirty="0" smtClean="0">
                          <a:solidFill>
                            <a:srgbClr val="002060"/>
                          </a:solidFill>
                          <a:latin typeface="Times New Roman" panose="02020603050405020304" pitchFamily="18" charset="0"/>
                          <a:cs typeface="Times New Roman" panose="02020603050405020304" pitchFamily="18" charset="0"/>
                        </a:rPr>
                        <a:t> – </a:t>
                      </a:r>
                      <a:r>
                        <a:rPr lang="en-US" sz="2000" b="1" u="sng" baseline="0" dirty="0" err="1" smtClean="0">
                          <a:solidFill>
                            <a:srgbClr val="002060"/>
                          </a:solidFill>
                          <a:latin typeface="Times New Roman" panose="02020603050405020304" pitchFamily="18" charset="0"/>
                          <a:cs typeface="Times New Roman" panose="02020603050405020304" pitchFamily="18" charset="0"/>
                        </a:rPr>
                        <a:t>ngủ</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vận</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của</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cơ</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quan</a:t>
                      </a:r>
                      <a:r>
                        <a:rPr lang="en-US" sz="2000" baseline="0" dirty="0" smtClean="0">
                          <a:solidFill>
                            <a:srgbClr val="002060"/>
                          </a:solidFill>
                          <a:latin typeface="Times New Roman" panose="02020603050405020304" pitchFamily="18" charset="0"/>
                          <a:cs typeface="Times New Roman" panose="02020603050405020304" pitchFamily="18" charset="0"/>
                        </a:rPr>
                        <a:t> TV </a:t>
                      </a:r>
                      <a:r>
                        <a:rPr lang="en-US" sz="2000" baseline="0" dirty="0" err="1" smtClean="0">
                          <a:solidFill>
                            <a:srgbClr val="002060"/>
                          </a:solidFill>
                          <a:latin typeface="Times New Roman" panose="02020603050405020304" pitchFamily="18" charset="0"/>
                          <a:cs typeface="Times New Roman" panose="02020603050405020304" pitchFamily="18" charset="0"/>
                        </a:rPr>
                        <a:t>theo</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đồng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hồ</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sinh</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học</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hoặc</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điều</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kiện</a:t>
                      </a:r>
                      <a:r>
                        <a:rPr lang="en-US" sz="2000" baseline="0" dirty="0" smtClean="0">
                          <a:solidFill>
                            <a:srgbClr val="002060"/>
                          </a:solidFill>
                          <a:latin typeface="Times New Roman" panose="02020603050405020304" pitchFamily="18" charset="0"/>
                          <a:cs typeface="Times New Roman" panose="02020603050405020304" pitchFamily="18" charset="0"/>
                        </a:rPr>
                        <a:t> MT: </a:t>
                      </a:r>
                      <a:r>
                        <a:rPr lang="en-US" sz="2000" baseline="0" dirty="0" err="1" smtClean="0">
                          <a:solidFill>
                            <a:srgbClr val="002060"/>
                          </a:solidFill>
                          <a:latin typeface="Times New Roman" panose="02020603050405020304" pitchFamily="18" charset="0"/>
                          <a:cs typeface="Times New Roman" panose="02020603050405020304" pitchFamily="18" charset="0"/>
                        </a:rPr>
                        <a:t>cây</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họ</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Đậu</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chua</a:t>
                      </a:r>
                      <a:r>
                        <a:rPr lang="en-US" sz="2000" baseline="0" dirty="0" smtClean="0">
                          <a:solidFill>
                            <a:srgbClr val="002060"/>
                          </a:solidFill>
                          <a:latin typeface="Times New Roman" panose="02020603050405020304" pitchFamily="18" charset="0"/>
                          <a:cs typeface="Times New Roman" panose="02020603050405020304" pitchFamily="18" charset="0"/>
                        </a:rPr>
                        <a:t> me…</a:t>
                      </a:r>
                    </a:p>
                  </a:txBody>
                  <a:tcPr anchor="ctr"/>
                </a:tc>
                <a:tc>
                  <a:txBody>
                    <a:bodyPr/>
                    <a:lstStyle/>
                    <a:p>
                      <a:pPr marL="342900" indent="-342900" algn="l">
                        <a:buFontTx/>
                        <a:buChar char="-"/>
                      </a:pP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Ứng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động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sức</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trương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sự</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cụp</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lá</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của</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cây</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trinh</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nữ</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đóng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mở</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khí</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khổng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vận</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động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bắt</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mồi</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ở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cây</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nắp</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ấm</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cây</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bắt</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ruồi</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a:t>
                      </a:r>
                    </a:p>
                    <a:p>
                      <a:pPr marL="342900" indent="-342900" algn="l">
                        <a:buFontTx/>
                        <a:buChar char="-"/>
                      </a:pP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Ứng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động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tiếp</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xúc</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hóa</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dirty="0" err="1" smtClean="0">
                          <a:solidFill>
                            <a:srgbClr val="002060"/>
                          </a:solidFill>
                          <a:latin typeface="Times New Roman" panose="02020603050405020304" pitchFamily="18" charset="0"/>
                          <a:ea typeface="+mn-ea"/>
                          <a:cs typeface="Times New Roman" panose="02020603050405020304" pitchFamily="18" charset="0"/>
                        </a:rPr>
                        <a:t>ứng</a:t>
                      </a:r>
                      <a:r>
                        <a:rPr lang="en-US" sz="2000" kern="1200" dirty="0" smtClean="0">
                          <a:solidFill>
                            <a:srgbClr val="002060"/>
                          </a:solidFill>
                          <a:latin typeface="Times New Roman" panose="02020603050405020304" pitchFamily="18" charset="0"/>
                          <a:ea typeface="+mn-ea"/>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vận</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động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bắt</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mồi</a:t>
                      </a:r>
                      <a:r>
                        <a:rPr lang="en-US" sz="2000" baseline="0" dirty="0" smtClean="0">
                          <a:solidFill>
                            <a:srgbClr val="002060"/>
                          </a:solidFill>
                          <a:latin typeface="Times New Roman" panose="02020603050405020304" pitchFamily="18" charset="0"/>
                          <a:cs typeface="Times New Roman" panose="02020603050405020304" pitchFamily="18" charset="0"/>
                        </a:rPr>
                        <a:t> ở </a:t>
                      </a:r>
                      <a:r>
                        <a:rPr lang="en-US" sz="2000" baseline="0" dirty="0" err="1" smtClean="0">
                          <a:solidFill>
                            <a:srgbClr val="002060"/>
                          </a:solidFill>
                          <a:latin typeface="Times New Roman" panose="02020603050405020304" pitchFamily="18" charset="0"/>
                          <a:cs typeface="Times New Roman" panose="02020603050405020304" pitchFamily="18" charset="0"/>
                        </a:rPr>
                        <a:t>cây</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gọng</a:t>
                      </a:r>
                      <a:r>
                        <a:rPr lang="en-US" sz="2000" baseline="0" dirty="0" smtClean="0">
                          <a:solidFill>
                            <a:srgbClr val="002060"/>
                          </a:solidFill>
                          <a:latin typeface="Times New Roman" panose="02020603050405020304" pitchFamily="18" charset="0"/>
                          <a:cs typeface="Times New Roman" panose="02020603050405020304" pitchFamily="18" charset="0"/>
                        </a:rPr>
                        <a:t> </a:t>
                      </a:r>
                      <a:r>
                        <a:rPr lang="en-US" sz="2000" baseline="0" dirty="0" err="1" smtClean="0">
                          <a:solidFill>
                            <a:srgbClr val="002060"/>
                          </a:solidFill>
                          <a:latin typeface="Times New Roman" panose="02020603050405020304" pitchFamily="18" charset="0"/>
                          <a:cs typeface="Times New Roman" panose="02020603050405020304" pitchFamily="18" charset="0"/>
                        </a:rPr>
                        <a:t>vó</a:t>
                      </a:r>
                      <a:r>
                        <a:rPr lang="en-US" sz="2000" baseline="0" dirty="0" smtClean="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a:txBody>
                  <a:tcPr anchor="ctr"/>
                </a:tc>
              </a:tr>
              <a:tr h="1421441">
                <a:tc>
                  <a:txBody>
                    <a:bodyPr/>
                    <a:lstStyle/>
                    <a:p>
                      <a:pPr algn="ctr"/>
                      <a:r>
                        <a:rPr lang="en-US" sz="1600" dirty="0" err="1" smtClean="0">
                          <a:latin typeface="Times New Roman" panose="02020603050405020304" pitchFamily="18" charset="0"/>
                          <a:cs typeface="Times New Roman" panose="02020603050405020304" pitchFamily="18" charset="0"/>
                        </a:rPr>
                        <a:t>Cơ</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chế</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2060"/>
                          </a:solidFill>
                          <a:latin typeface="Times New Roman" panose="02020603050405020304" pitchFamily="18" charset="0"/>
                          <a:cs typeface="Times New Roman" panose="02020603050405020304" pitchFamily="18" charset="0"/>
                        </a:rPr>
                        <a:t>Do </a:t>
                      </a:r>
                      <a:r>
                        <a:rPr lang="en-US" sz="2000" dirty="0" err="1" smtClean="0">
                          <a:solidFill>
                            <a:srgbClr val="002060"/>
                          </a:solidFill>
                          <a:latin typeface="Times New Roman" panose="02020603050405020304" pitchFamily="18" charset="0"/>
                          <a:cs typeface="Times New Roman" panose="02020603050405020304" pitchFamily="18" charset="0"/>
                        </a:rPr>
                        <a:t>tốc</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độ</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sinh</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trưởng</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không</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đều</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của</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các</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tế</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bào</a:t>
                      </a:r>
                      <a:r>
                        <a:rPr lang="en-US" sz="2000" dirty="0" smtClean="0">
                          <a:solidFill>
                            <a:srgbClr val="002060"/>
                          </a:solidFill>
                          <a:latin typeface="Times New Roman" panose="02020603050405020304" pitchFamily="18" charset="0"/>
                          <a:cs typeface="Times New Roman" panose="02020603050405020304" pitchFamily="18" charset="0"/>
                        </a:rPr>
                        <a:t> ở </a:t>
                      </a:r>
                      <a:r>
                        <a:rPr lang="en-US" sz="2000" dirty="0" err="1" smtClean="0">
                          <a:solidFill>
                            <a:srgbClr val="002060"/>
                          </a:solidFill>
                          <a:latin typeface="Times New Roman" panose="02020603050405020304" pitchFamily="18" charset="0"/>
                          <a:cs typeface="Times New Roman" panose="02020603050405020304" pitchFamily="18" charset="0"/>
                        </a:rPr>
                        <a:t>hai</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phía</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đối</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diện</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nhau</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của</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cơ</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quan</a:t>
                      </a:r>
                      <a:r>
                        <a:rPr lang="en-US" sz="2000" dirty="0" smtClean="0">
                          <a:solidFill>
                            <a:srgbClr val="002060"/>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Do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thay</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đổi</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sức</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trương</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nước</a:t>
                      </a:r>
                      <a:endParaRPr lang="en-US" sz="2000" kern="1200" baseline="0" dirty="0" smtClean="0">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Do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sự</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lan</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truyền</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kích</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thích</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cơ</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học</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hay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hóa</a:t>
                      </a:r>
                      <a:r>
                        <a:rPr lang="en-US" sz="2000" kern="1200" baseline="0" dirty="0" smtClean="0">
                          <a:solidFill>
                            <a:srgbClr val="002060"/>
                          </a:solidFill>
                          <a:latin typeface="Times New Roman" panose="02020603050405020304" pitchFamily="18" charset="0"/>
                          <a:ea typeface="+mn-ea"/>
                          <a:cs typeface="Times New Roman" panose="02020603050405020304" pitchFamily="18" charset="0"/>
                        </a:rPr>
                        <a:t> </a:t>
                      </a:r>
                      <a:r>
                        <a:rPr lang="en-US" sz="2000" kern="1200" baseline="0" dirty="0" err="1" smtClean="0">
                          <a:solidFill>
                            <a:srgbClr val="002060"/>
                          </a:solidFill>
                          <a:latin typeface="Times New Roman" panose="02020603050405020304" pitchFamily="18" charset="0"/>
                          <a:ea typeface="+mn-ea"/>
                          <a:cs typeface="Times New Roman" panose="02020603050405020304" pitchFamily="18" charset="0"/>
                        </a:rPr>
                        <a:t>học</a:t>
                      </a:r>
                      <a:endParaRPr lang="en-US" sz="2000" kern="1200" baseline="0" dirty="0" smtClean="0">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baseline="0" dirty="0" smtClean="0">
                        <a:solidFill>
                          <a:srgbClr val="002060"/>
                        </a:solidFill>
                        <a:latin typeface="Times New Roman" panose="02020603050405020304" pitchFamily="18" charset="0"/>
                        <a:ea typeface="+mn-ea"/>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3619387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04800" y="0"/>
            <a:ext cx="11609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smtClean="0">
                <a:solidFill>
                  <a:srgbClr val="002060"/>
                </a:solidFill>
                <a:latin typeface="Times New Roman" panose="02020603050405020304" pitchFamily="18" charset="0"/>
                <a:cs typeface="Times New Roman" panose="02020603050405020304" pitchFamily="18" charset="0"/>
              </a:rPr>
              <a:t>III. </a:t>
            </a:r>
            <a:r>
              <a:rPr lang="en-US" sz="3600" b="1" dirty="0" err="1" smtClean="0">
                <a:solidFill>
                  <a:srgbClr val="002060"/>
                </a:solidFill>
                <a:latin typeface="Times New Roman" panose="02020603050405020304" pitchFamily="18" charset="0"/>
                <a:cs typeface="Times New Roman" panose="02020603050405020304" pitchFamily="18" charset="0"/>
              </a:rPr>
              <a:t>Vai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trò</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của</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ứng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endParaRPr lang="en-US" sz="3600" b="1" dirty="0" smtClean="0">
              <a:solidFill>
                <a:srgbClr val="002060"/>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817179" y="1098331"/>
            <a:ext cx="1127394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endParaRPr lang="en-US" sz="3600"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sz="3600" dirty="0" err="1" smtClean="0">
                <a:latin typeface="Times New Roman" panose="02020603050405020304" pitchFamily="18" charset="0"/>
                <a:cs typeface="Times New Roman" panose="02020603050405020304" pitchFamily="18" charset="0"/>
              </a:rPr>
              <a:t>Ứng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a:t>
            </a:r>
          </a:p>
        </p:txBody>
      </p:sp>
      <p:sp>
        <p:nvSpPr>
          <p:cNvPr id="4" name="Text Box 8"/>
          <p:cNvSpPr txBox="1">
            <a:spLocks noChangeArrowheads="1"/>
          </p:cNvSpPr>
          <p:nvPr/>
        </p:nvSpPr>
        <p:spPr bwMode="auto">
          <a:xfrm>
            <a:off x="817179" y="3827734"/>
            <a:ext cx="104067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người</a:t>
            </a:r>
            <a:endParaRPr lang="en-US" sz="3600" dirty="0" smtClean="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chồi</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2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descr="vtc_31830_13"/>
          <p:cNvSpPr>
            <a:spLocks noChangeArrowheads="1"/>
          </p:cNvSpPr>
          <p:nvPr/>
        </p:nvSpPr>
        <p:spPr bwMode="auto">
          <a:xfrm>
            <a:off x="1752600" y="1004888"/>
            <a:ext cx="4267200" cy="4343400"/>
          </a:xfrm>
          <a:prstGeom prst="rect">
            <a:avLst/>
          </a:prstGeom>
          <a:blipFill dpi="0" rotWithShape="1">
            <a:blip r:embed="rId2"/>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49155" name="Rectangle 3" descr="dao1"/>
          <p:cNvSpPr>
            <a:spLocks noChangeArrowheads="1"/>
          </p:cNvSpPr>
          <p:nvPr/>
        </p:nvSpPr>
        <p:spPr bwMode="auto">
          <a:xfrm>
            <a:off x="6096000" y="1004888"/>
            <a:ext cx="4267200" cy="4343400"/>
          </a:xfrm>
          <a:prstGeom prst="rect">
            <a:avLst/>
          </a:prstGeom>
          <a:blipFill dpi="0" rotWithShape="1">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49156" name="Text Box 4"/>
          <p:cNvSpPr txBox="1">
            <a:spLocks noChangeArrowheads="1"/>
          </p:cNvSpPr>
          <p:nvPr/>
        </p:nvSpPr>
        <p:spPr bwMode="auto">
          <a:xfrm>
            <a:off x="1981200" y="5500688"/>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1800"/>
              <a:t>Mùa đông</a:t>
            </a:r>
          </a:p>
        </p:txBody>
      </p:sp>
      <p:sp>
        <p:nvSpPr>
          <p:cNvPr id="49157" name="Text Box 5"/>
          <p:cNvSpPr txBox="1">
            <a:spLocks noChangeArrowheads="1"/>
          </p:cNvSpPr>
          <p:nvPr/>
        </p:nvSpPr>
        <p:spPr bwMode="auto">
          <a:xfrm>
            <a:off x="6096000" y="5576888"/>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1800"/>
              <a:t>Mùa xuân</a:t>
            </a:r>
          </a:p>
        </p:txBody>
      </p:sp>
      <p:sp>
        <p:nvSpPr>
          <p:cNvPr id="49158" name="AutoShape 8">
            <a:hlinkClick r:id="rId4" action="ppaction://hlinksldjump" highlightClick="1"/>
          </p:cNvPr>
          <p:cNvSpPr>
            <a:spLocks noChangeArrowheads="1"/>
          </p:cNvSpPr>
          <p:nvPr/>
        </p:nvSpPr>
        <p:spPr bwMode="auto">
          <a:xfrm>
            <a:off x="10058400" y="6400800"/>
            <a:ext cx="228600" cy="228600"/>
          </a:xfrm>
          <a:prstGeom prst="actionButtonBeginning">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Tree>
    <p:extLst>
      <p:ext uri="{BB962C8B-B14F-4D97-AF65-F5344CB8AC3E}">
        <p14:creationId xmlns:p14="http://schemas.microsoft.com/office/powerpoint/2010/main" val="2271411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6" y="4014169"/>
            <a:ext cx="11791666" cy="2554545"/>
          </a:xfrm>
          <a:prstGeom prst="rect">
            <a:avLst/>
          </a:prstGeom>
        </p:spPr>
        <p:txBody>
          <a:bodyPr wrap="square">
            <a:spAutoFit/>
          </a:bodyPr>
          <a:lstStyle/>
          <a:p>
            <a:r>
              <a:rPr lang="en-US" sz="3200" dirty="0">
                <a:solidFill>
                  <a:srgbClr val="002060"/>
                </a:solidFill>
                <a:latin typeface="Times New Roman" panose="02020603050405020304" pitchFamily="18" charset="0"/>
                <a:cs typeface="Times New Roman" panose="02020603050405020304" pitchFamily="18" charset="0"/>
              </a:rPr>
              <a:t>Đ</a:t>
            </a:r>
            <a:r>
              <a:rPr lang="vi-VN" sz="3200" dirty="0">
                <a:solidFill>
                  <a:srgbClr val="002060"/>
                </a:solidFill>
                <a:latin typeface="Times New Roman" panose="02020603050405020304" pitchFamily="18" charset="0"/>
                <a:cs typeface="Times New Roman" panose="02020603050405020304" pitchFamily="18" charset="0"/>
              </a:rPr>
              <a:t>ánh thức chồi ngủ bằng nhiệt độ, bằng hoá chất (hơi ete, clorofooc, đicloêtan, nước ôxi già, các thiôxianat) và các chất kích thích sinh trưởng gibêrelin.</a:t>
            </a:r>
          </a:p>
          <a:p>
            <a:r>
              <a:rPr lang="vi-VN" sz="3200" dirty="0">
                <a:solidFill>
                  <a:srgbClr val="002060"/>
                </a:solidFill>
                <a:latin typeface="Times New Roman" panose="02020603050405020304" pitchFamily="18" charset="0"/>
                <a:cs typeface="Times New Roman" panose="02020603050405020304" pitchFamily="18" charset="0"/>
              </a:rPr>
              <a:t>Cũng có thể kéo dài thời gian ngủ khi cần thiết (khoai tây, khoai lang, hành, tỏi…) bằng các hợp chất kìm hãm</a:t>
            </a:r>
          </a:p>
        </p:txBody>
      </p:sp>
      <p:pic>
        <p:nvPicPr>
          <p:cNvPr id="12290"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855" y="159352"/>
            <a:ext cx="5139756" cy="385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120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extLst>
              <p:ext uri="{D42A27DB-BD31-4B8C-83A1-F6EECF244321}">
                <p14:modId xmlns:p14="http://schemas.microsoft.com/office/powerpoint/2010/main" val="3047140985"/>
              </p:ext>
            </p:extLst>
          </p:nvPr>
        </p:nvGraphicFramePr>
        <p:xfrm>
          <a:off x="1676400" y="152400"/>
          <a:ext cx="8839200" cy="6477000"/>
        </p:xfrm>
        <a:graphic>
          <a:graphicData uri="http://schemas.openxmlformats.org/drawingml/2006/table">
            <a:tbl>
              <a:tblPr/>
              <a:tblGrid>
                <a:gridCol w="2209800"/>
                <a:gridCol w="3429000"/>
                <a:gridCol w="3200400"/>
              </a:tblGrid>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48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72" name="Text Box 16"/>
          <p:cNvSpPr txBox="1">
            <a:spLocks noChangeArrowheads="1"/>
          </p:cNvSpPr>
          <p:nvPr/>
        </p:nvSpPr>
        <p:spPr bwMode="auto">
          <a:xfrm>
            <a:off x="1752600" y="244476"/>
            <a:ext cx="1676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dirty="0" err="1">
                <a:solidFill>
                  <a:srgbClr val="0000FF"/>
                </a:solidFill>
                <a:latin typeface="Times New Roman" panose="02020603050405020304" pitchFamily="18" charset="0"/>
                <a:cs typeface="Times New Roman" panose="02020603050405020304" pitchFamily="18" charset="0"/>
              </a:rPr>
              <a:t>Đặc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điểm</a:t>
            </a:r>
            <a:r>
              <a:rPr lang="en-US" sz="2800" dirty="0">
                <a:solidFill>
                  <a:srgbClr val="0000FF"/>
                </a:solidFill>
                <a:latin typeface="Times New Roman" panose="02020603050405020304" pitchFamily="18" charset="0"/>
                <a:cs typeface="Times New Roman" panose="02020603050405020304" pitchFamily="18" charset="0"/>
              </a:rPr>
              <a:t> so </a:t>
            </a:r>
            <a:r>
              <a:rPr lang="en-US" sz="2800" dirty="0" err="1">
                <a:solidFill>
                  <a:srgbClr val="0000FF"/>
                </a:solidFill>
                <a:latin typeface="Times New Roman" panose="02020603050405020304" pitchFamily="18" charset="0"/>
                <a:cs typeface="Times New Roman" panose="02020603050405020304" pitchFamily="18" charset="0"/>
              </a:rPr>
              <a:t>sánh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5073" name="Text Box 17"/>
          <p:cNvSpPr txBox="1">
            <a:spLocks noChangeArrowheads="1"/>
          </p:cNvSpPr>
          <p:nvPr/>
        </p:nvSpPr>
        <p:spPr bwMode="auto">
          <a:xfrm>
            <a:off x="4267200" y="3810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solidFill>
                  <a:srgbClr val="0000FF"/>
                </a:solidFill>
                <a:latin typeface="Times New Roman" panose="02020603050405020304" pitchFamily="18" charset="0"/>
                <a:cs typeface="Times New Roman" panose="02020603050405020304" pitchFamily="18" charset="0"/>
              </a:rPr>
              <a:t>Hướng động</a:t>
            </a:r>
          </a:p>
        </p:txBody>
      </p:sp>
      <p:sp>
        <p:nvSpPr>
          <p:cNvPr id="45074" name="Text Box 18"/>
          <p:cNvSpPr txBox="1">
            <a:spLocks noChangeArrowheads="1"/>
          </p:cNvSpPr>
          <p:nvPr/>
        </p:nvSpPr>
        <p:spPr bwMode="auto">
          <a:xfrm>
            <a:off x="7543800" y="3810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a:solidFill>
                  <a:srgbClr val="0000FF"/>
                </a:solidFill>
                <a:latin typeface="Times New Roman" panose="02020603050405020304" pitchFamily="18" charset="0"/>
                <a:cs typeface="Times New Roman" panose="02020603050405020304" pitchFamily="18" charset="0"/>
              </a:rPr>
              <a:t>Ứng động</a:t>
            </a:r>
          </a:p>
        </p:txBody>
      </p:sp>
      <p:sp>
        <p:nvSpPr>
          <p:cNvPr id="45075" name="Text Box 19"/>
          <p:cNvSpPr txBox="1">
            <a:spLocks noChangeArrowheads="1"/>
          </p:cNvSpPr>
          <p:nvPr/>
        </p:nvSpPr>
        <p:spPr bwMode="auto">
          <a:xfrm>
            <a:off x="1524000" y="14478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2000">
              <a:latin typeface="Times New Roman" panose="02020603050405020304" pitchFamily="18" charset="0"/>
              <a:cs typeface="Times New Roman" panose="02020603050405020304" pitchFamily="18" charset="0"/>
            </a:endParaRPr>
          </a:p>
        </p:txBody>
      </p:sp>
      <p:sp>
        <p:nvSpPr>
          <p:cNvPr id="45076" name="Text Box 20"/>
          <p:cNvSpPr txBox="1">
            <a:spLocks noChangeArrowheads="1"/>
          </p:cNvSpPr>
          <p:nvPr/>
        </p:nvSpPr>
        <p:spPr bwMode="auto">
          <a:xfrm>
            <a:off x="1752600" y="3048001"/>
            <a:ext cx="2133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dirty="0">
                <a:solidFill>
                  <a:srgbClr val="0000FF"/>
                </a:solidFill>
                <a:latin typeface="Times New Roman" panose="02020603050405020304" pitchFamily="18" charset="0"/>
                <a:cs typeface="Times New Roman" panose="02020603050405020304" pitchFamily="18" charset="0"/>
              </a:rPr>
              <a:t>2.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thích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5077" name="Text Box 21"/>
          <p:cNvSpPr txBox="1">
            <a:spLocks noChangeArrowheads="1"/>
          </p:cNvSpPr>
          <p:nvPr/>
        </p:nvSpPr>
        <p:spPr bwMode="auto">
          <a:xfrm>
            <a:off x="1752600" y="4648201"/>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solidFill>
                  <a:srgbClr val="0000FF"/>
                </a:solidFill>
                <a:latin typeface="Times New Roman" panose="02020603050405020304" pitchFamily="18" charset="0"/>
                <a:cs typeface="Times New Roman" panose="02020603050405020304" pitchFamily="18" charset="0"/>
              </a:rPr>
              <a:t>3. Phản ứng của cây</a:t>
            </a:r>
          </a:p>
        </p:txBody>
      </p:sp>
      <p:sp>
        <p:nvSpPr>
          <p:cNvPr id="45078" name="Text Box 22"/>
          <p:cNvSpPr txBox="1">
            <a:spLocks noChangeArrowheads="1"/>
          </p:cNvSpPr>
          <p:nvPr/>
        </p:nvSpPr>
        <p:spPr bwMode="auto">
          <a:xfrm>
            <a:off x="1752600" y="5715001"/>
            <a:ext cx="213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dirty="0">
                <a:solidFill>
                  <a:srgbClr val="0000FF"/>
                </a:solidFill>
                <a:latin typeface="Times New Roman" panose="02020603050405020304" pitchFamily="18" charset="0"/>
                <a:cs typeface="Times New Roman" panose="02020603050405020304" pitchFamily="18" charset="0"/>
              </a:rPr>
              <a:t>4. </a:t>
            </a:r>
            <a:r>
              <a:rPr lang="en-US" sz="2800" dirty="0" err="1" smtClean="0">
                <a:solidFill>
                  <a:srgbClr val="0000FF"/>
                </a:solidFill>
                <a:latin typeface="Times New Roman" panose="02020603050405020304" pitchFamily="18" charset="0"/>
                <a:cs typeface="Times New Roman" panose="02020603050405020304" pitchFamily="18" charset="0"/>
              </a:rPr>
              <a:t>Tốc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ứng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9111" name="Text Box 23"/>
          <p:cNvSpPr txBox="1">
            <a:spLocks noChangeArrowheads="1"/>
          </p:cNvSpPr>
          <p:nvPr/>
        </p:nvSpPr>
        <p:spPr bwMode="auto">
          <a:xfrm>
            <a:off x="3962400" y="3276601"/>
            <a:ext cx="2895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Theo 1 hướng xác định</a:t>
            </a:r>
          </a:p>
        </p:txBody>
      </p:sp>
      <p:sp>
        <p:nvSpPr>
          <p:cNvPr id="89112" name="Text Box 24"/>
          <p:cNvSpPr txBox="1">
            <a:spLocks noChangeArrowheads="1"/>
          </p:cNvSpPr>
          <p:nvPr/>
        </p:nvSpPr>
        <p:spPr bwMode="auto">
          <a:xfrm>
            <a:off x="7467600" y="3292476"/>
            <a:ext cx="2971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Không định hướng</a:t>
            </a:r>
          </a:p>
        </p:txBody>
      </p:sp>
      <p:sp>
        <p:nvSpPr>
          <p:cNvPr id="89113" name="Text Box 25"/>
          <p:cNvSpPr txBox="1">
            <a:spLocks noChangeArrowheads="1"/>
          </p:cNvSpPr>
          <p:nvPr/>
        </p:nvSpPr>
        <p:spPr bwMode="auto">
          <a:xfrm>
            <a:off x="3962400" y="4643438"/>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Có hướng (+ hoặc -)</a:t>
            </a:r>
          </a:p>
        </p:txBody>
      </p:sp>
      <p:sp>
        <p:nvSpPr>
          <p:cNvPr id="89114" name="Text Box 26"/>
          <p:cNvSpPr txBox="1">
            <a:spLocks noChangeArrowheads="1"/>
          </p:cNvSpPr>
          <p:nvPr/>
        </p:nvSpPr>
        <p:spPr bwMode="auto">
          <a:xfrm>
            <a:off x="7391400" y="4648200"/>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Không định hướng</a:t>
            </a:r>
          </a:p>
        </p:txBody>
      </p:sp>
      <p:sp>
        <p:nvSpPr>
          <p:cNvPr id="89115" name="Text Box 27"/>
          <p:cNvSpPr txBox="1">
            <a:spLocks noChangeArrowheads="1"/>
          </p:cNvSpPr>
          <p:nvPr/>
        </p:nvSpPr>
        <p:spPr bwMode="auto">
          <a:xfrm>
            <a:off x="3962400" y="5791200"/>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Chậm</a:t>
            </a:r>
          </a:p>
        </p:txBody>
      </p:sp>
      <p:sp>
        <p:nvSpPr>
          <p:cNvPr id="89116" name="Text Box 28"/>
          <p:cNvSpPr txBox="1">
            <a:spLocks noChangeArrowheads="1"/>
          </p:cNvSpPr>
          <p:nvPr/>
        </p:nvSpPr>
        <p:spPr bwMode="auto">
          <a:xfrm>
            <a:off x="7391400" y="5791200"/>
            <a:ext cx="312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Nhanh</a:t>
            </a:r>
          </a:p>
        </p:txBody>
      </p:sp>
      <p:sp>
        <p:nvSpPr>
          <p:cNvPr id="45085" name="Text Box 29"/>
          <p:cNvSpPr txBox="1">
            <a:spLocks noChangeArrowheads="1"/>
          </p:cNvSpPr>
          <p:nvPr/>
        </p:nvSpPr>
        <p:spPr bwMode="auto">
          <a:xfrm>
            <a:off x="1752600" y="1250950"/>
            <a:ext cx="1981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solidFill>
                  <a:srgbClr val="0000FF"/>
                </a:solidFill>
                <a:latin typeface="Times New Roman" panose="02020603050405020304" pitchFamily="18" charset="0"/>
                <a:cs typeface="Times New Roman" panose="02020603050405020304" pitchFamily="18" charset="0"/>
              </a:rPr>
              <a:t>1. Khái niệm</a:t>
            </a:r>
          </a:p>
        </p:txBody>
      </p:sp>
      <p:sp>
        <p:nvSpPr>
          <p:cNvPr id="89118" name="Text Box 30"/>
          <p:cNvSpPr txBox="1">
            <a:spLocks noChangeArrowheads="1"/>
          </p:cNvSpPr>
          <p:nvPr/>
        </p:nvSpPr>
        <p:spPr bwMode="auto">
          <a:xfrm>
            <a:off x="3962400" y="1219200"/>
            <a:ext cx="3200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Phản ứng của cây với tác nhân kích thích từ 1 hướng xác định</a:t>
            </a:r>
          </a:p>
        </p:txBody>
      </p:sp>
      <p:sp>
        <p:nvSpPr>
          <p:cNvPr id="89119" name="Text Box 31"/>
          <p:cNvSpPr txBox="1">
            <a:spLocks noChangeArrowheads="1"/>
          </p:cNvSpPr>
          <p:nvPr/>
        </p:nvSpPr>
        <p:spPr bwMode="auto">
          <a:xfrm>
            <a:off x="7467600" y="1219200"/>
            <a:ext cx="2971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2800">
                <a:latin typeface="Times New Roman" panose="02020603050405020304" pitchFamily="18" charset="0"/>
                <a:cs typeface="Times New Roman" panose="02020603050405020304" pitchFamily="18" charset="0"/>
              </a:rPr>
              <a:t>- Phản ứng của cây với tác nhân kích thích không định hướng</a:t>
            </a:r>
          </a:p>
        </p:txBody>
      </p:sp>
      <p:sp>
        <p:nvSpPr>
          <p:cNvPr id="45088" name="Rectangle 32"/>
          <p:cNvSpPr>
            <a:spLocks noChangeArrowheads="1"/>
          </p:cNvSpPr>
          <p:nvPr/>
        </p:nvSpPr>
        <p:spPr bwMode="auto">
          <a:xfrm>
            <a:off x="3886200" y="1143000"/>
            <a:ext cx="3429000"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89" name="Rectangle 33"/>
          <p:cNvSpPr>
            <a:spLocks noChangeArrowheads="1"/>
          </p:cNvSpPr>
          <p:nvPr/>
        </p:nvSpPr>
        <p:spPr bwMode="auto">
          <a:xfrm>
            <a:off x="7315200" y="1143000"/>
            <a:ext cx="3200400"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0" name="Rectangle 34"/>
          <p:cNvSpPr>
            <a:spLocks noChangeArrowheads="1"/>
          </p:cNvSpPr>
          <p:nvPr/>
        </p:nvSpPr>
        <p:spPr bwMode="auto">
          <a:xfrm>
            <a:off x="3886200" y="2971800"/>
            <a:ext cx="3429000" cy="1371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1" name="Rectangle 35"/>
          <p:cNvSpPr>
            <a:spLocks noChangeArrowheads="1"/>
          </p:cNvSpPr>
          <p:nvPr/>
        </p:nvSpPr>
        <p:spPr bwMode="auto">
          <a:xfrm>
            <a:off x="3886200" y="4343400"/>
            <a:ext cx="34290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2" name="Rectangle 36"/>
          <p:cNvSpPr>
            <a:spLocks noChangeArrowheads="1"/>
          </p:cNvSpPr>
          <p:nvPr/>
        </p:nvSpPr>
        <p:spPr bwMode="auto">
          <a:xfrm>
            <a:off x="3886200" y="5562600"/>
            <a:ext cx="3429000" cy="1066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3" name="Rectangle 37"/>
          <p:cNvSpPr>
            <a:spLocks noChangeArrowheads="1"/>
          </p:cNvSpPr>
          <p:nvPr/>
        </p:nvSpPr>
        <p:spPr bwMode="auto">
          <a:xfrm>
            <a:off x="7315200" y="4343400"/>
            <a:ext cx="32004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4" name="Rectangle 38"/>
          <p:cNvSpPr>
            <a:spLocks noChangeArrowheads="1"/>
          </p:cNvSpPr>
          <p:nvPr/>
        </p:nvSpPr>
        <p:spPr bwMode="auto">
          <a:xfrm>
            <a:off x="7315200" y="5562600"/>
            <a:ext cx="3200400" cy="1066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5" name="Rectangle 39"/>
          <p:cNvSpPr>
            <a:spLocks noChangeArrowheads="1"/>
          </p:cNvSpPr>
          <p:nvPr/>
        </p:nvSpPr>
        <p:spPr bwMode="auto">
          <a:xfrm>
            <a:off x="1676400" y="4343400"/>
            <a:ext cx="22098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6" name="Rectangle 40"/>
          <p:cNvSpPr>
            <a:spLocks noChangeArrowheads="1"/>
          </p:cNvSpPr>
          <p:nvPr/>
        </p:nvSpPr>
        <p:spPr bwMode="auto">
          <a:xfrm>
            <a:off x="1676400" y="1143000"/>
            <a:ext cx="2209800"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
        <p:nvSpPr>
          <p:cNvPr id="45097" name="Rectangle 41"/>
          <p:cNvSpPr>
            <a:spLocks noChangeArrowheads="1"/>
          </p:cNvSpPr>
          <p:nvPr/>
        </p:nvSpPr>
        <p:spPr bwMode="auto">
          <a:xfrm>
            <a:off x="1676400" y="2971800"/>
            <a:ext cx="2209800" cy="1371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250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118"/>
                                        </p:tgtEl>
                                        <p:attrNameLst>
                                          <p:attrName>style.visibility</p:attrName>
                                        </p:attrNameLst>
                                      </p:cBhvr>
                                      <p:to>
                                        <p:strVal val="visible"/>
                                      </p:to>
                                    </p:set>
                                    <p:animEffect transition="in" filter="box(out)">
                                      <p:cBhvr>
                                        <p:cTn id="7" dur="500"/>
                                        <p:tgtEl>
                                          <p:spTgt spid="89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119"/>
                                        </p:tgtEl>
                                        <p:attrNameLst>
                                          <p:attrName>style.visibility</p:attrName>
                                        </p:attrNameLst>
                                      </p:cBhvr>
                                      <p:to>
                                        <p:strVal val="visible"/>
                                      </p:to>
                                    </p:set>
                                    <p:animEffect transition="in" filter="box(out)">
                                      <p:cBhvr>
                                        <p:cTn id="12" dur="500"/>
                                        <p:tgtEl>
                                          <p:spTgt spid="891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111"/>
                                        </p:tgtEl>
                                        <p:attrNameLst>
                                          <p:attrName>style.visibility</p:attrName>
                                        </p:attrNameLst>
                                      </p:cBhvr>
                                      <p:to>
                                        <p:strVal val="visible"/>
                                      </p:to>
                                    </p:set>
                                    <p:animEffect transition="in" filter="box(out)">
                                      <p:cBhvr>
                                        <p:cTn id="17" dur="500"/>
                                        <p:tgtEl>
                                          <p:spTgt spid="891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9112"/>
                                        </p:tgtEl>
                                        <p:attrNameLst>
                                          <p:attrName>style.visibility</p:attrName>
                                        </p:attrNameLst>
                                      </p:cBhvr>
                                      <p:to>
                                        <p:strVal val="visible"/>
                                      </p:to>
                                    </p:set>
                                    <p:animEffect transition="in" filter="box(out)">
                                      <p:cBhvr>
                                        <p:cTn id="22" dur="500"/>
                                        <p:tgtEl>
                                          <p:spTgt spid="891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113"/>
                                        </p:tgtEl>
                                        <p:attrNameLst>
                                          <p:attrName>style.visibility</p:attrName>
                                        </p:attrNameLst>
                                      </p:cBhvr>
                                      <p:to>
                                        <p:strVal val="visible"/>
                                      </p:to>
                                    </p:set>
                                    <p:animEffect transition="in" filter="box(out)">
                                      <p:cBhvr>
                                        <p:cTn id="27" dur="500"/>
                                        <p:tgtEl>
                                          <p:spTgt spid="891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89114"/>
                                        </p:tgtEl>
                                        <p:attrNameLst>
                                          <p:attrName>style.visibility</p:attrName>
                                        </p:attrNameLst>
                                      </p:cBhvr>
                                      <p:to>
                                        <p:strVal val="visible"/>
                                      </p:to>
                                    </p:set>
                                    <p:animEffect transition="in" filter="box(out)">
                                      <p:cBhvr>
                                        <p:cTn id="32" dur="500"/>
                                        <p:tgtEl>
                                          <p:spTgt spid="891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89115"/>
                                        </p:tgtEl>
                                        <p:attrNameLst>
                                          <p:attrName>style.visibility</p:attrName>
                                        </p:attrNameLst>
                                      </p:cBhvr>
                                      <p:to>
                                        <p:strVal val="visible"/>
                                      </p:to>
                                    </p:set>
                                    <p:animEffect transition="in" filter="box(out)">
                                      <p:cBhvr>
                                        <p:cTn id="37" dur="500"/>
                                        <p:tgtEl>
                                          <p:spTgt spid="891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89116"/>
                                        </p:tgtEl>
                                        <p:attrNameLst>
                                          <p:attrName>style.visibility</p:attrName>
                                        </p:attrNameLst>
                                      </p:cBhvr>
                                      <p:to>
                                        <p:strVal val="visible"/>
                                      </p:to>
                                    </p:set>
                                    <p:animEffect transition="in" filter="box(out)">
                                      <p:cBhvr>
                                        <p:cTn id="42" dur="500"/>
                                        <p:tgtEl>
                                          <p:spTgt spid="89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1" grpId="0"/>
      <p:bldP spid="89112" grpId="0"/>
      <p:bldP spid="89113" grpId="0"/>
      <p:bldP spid="89114" grpId="0"/>
      <p:bldP spid="89115" grpId="0"/>
      <p:bldP spid="89116" grpId="0"/>
      <p:bldP spid="89118" grpId="0"/>
      <p:bldP spid="891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VÃ¬ sao lÃ¡ cÃ¢y láº¡c khÃ©p láº¡i khi trá»i t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443" y="370340"/>
            <a:ext cx="8482047" cy="636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80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descr="4"/>
          <p:cNvSpPr>
            <a:spLocks noChangeArrowheads="1"/>
          </p:cNvSpPr>
          <p:nvPr/>
        </p:nvSpPr>
        <p:spPr bwMode="auto">
          <a:xfrm>
            <a:off x="122830" y="73025"/>
            <a:ext cx="5622878" cy="5768454"/>
          </a:xfrm>
          <a:prstGeom prst="rect">
            <a:avLst/>
          </a:prstGeom>
          <a:blipFill dpi="0" rotWithShape="1">
            <a:blip r:embed="rId2"/>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65539" name="Rectangle 3" descr="crocus_flower"/>
          <p:cNvSpPr>
            <a:spLocks noChangeArrowheads="1"/>
          </p:cNvSpPr>
          <p:nvPr/>
        </p:nvSpPr>
        <p:spPr bwMode="auto">
          <a:xfrm>
            <a:off x="6167438" y="73025"/>
            <a:ext cx="5747058" cy="5768454"/>
          </a:xfrm>
          <a:prstGeom prst="rect">
            <a:avLst/>
          </a:prstGeom>
          <a:blipFill dpi="0" rotWithShape="1">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65542" name="Text Box 6"/>
          <p:cNvSpPr txBox="1">
            <a:spLocks noChangeArrowheads="1"/>
          </p:cNvSpPr>
          <p:nvPr/>
        </p:nvSpPr>
        <p:spPr bwMode="auto">
          <a:xfrm>
            <a:off x="1144210" y="5841479"/>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dirty="0" err="1"/>
              <a:t>Giảm</a:t>
            </a:r>
            <a:r>
              <a:rPr lang="en-US" b="1" dirty="0"/>
              <a:t>  1</a:t>
            </a:r>
            <a:r>
              <a:rPr lang="en-US" b="1" baseline="30000" dirty="0"/>
              <a:t>o</a:t>
            </a:r>
            <a:r>
              <a:rPr lang="en-US" b="1" dirty="0"/>
              <a:t>C</a:t>
            </a:r>
          </a:p>
        </p:txBody>
      </p:sp>
      <p:sp>
        <p:nvSpPr>
          <p:cNvPr id="65543" name="Text Box 7"/>
          <p:cNvSpPr txBox="1">
            <a:spLocks noChangeArrowheads="1"/>
          </p:cNvSpPr>
          <p:nvPr/>
        </p:nvSpPr>
        <p:spPr bwMode="auto">
          <a:xfrm>
            <a:off x="6945467" y="5841479"/>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dirty="0" err="1"/>
              <a:t>Tăng</a:t>
            </a:r>
            <a:r>
              <a:rPr lang="en-US" b="1" dirty="0"/>
              <a:t> 3</a:t>
            </a:r>
            <a:r>
              <a:rPr lang="en-US" b="1" baseline="30000" dirty="0"/>
              <a:t>o</a:t>
            </a:r>
            <a:r>
              <a:rPr lang="en-US" b="1" dirty="0"/>
              <a:t>C</a:t>
            </a:r>
          </a:p>
        </p:txBody>
      </p:sp>
      <p:sp>
        <p:nvSpPr>
          <p:cNvPr id="9" name="Rectangle 16" descr="Mimosa_pudica"/>
          <p:cNvSpPr>
            <a:spLocks noChangeArrowheads="1"/>
          </p:cNvSpPr>
          <p:nvPr/>
        </p:nvSpPr>
        <p:spPr bwMode="auto">
          <a:xfrm>
            <a:off x="122830" y="0"/>
            <a:ext cx="5622878" cy="6375400"/>
          </a:xfrm>
          <a:prstGeom prst="rect">
            <a:avLst/>
          </a:prstGeom>
          <a:blipFill dpi="0" rotWithShape="1">
            <a:blip r:embed="rId4"/>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10" name="Picture 27" descr="090904171841-921-9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890" y="22746"/>
            <a:ext cx="6237026" cy="635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6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crocus_flower"/>
          <p:cNvSpPr>
            <a:spLocks noChangeArrowheads="1"/>
          </p:cNvSpPr>
          <p:nvPr/>
        </p:nvSpPr>
        <p:spPr bwMode="auto">
          <a:xfrm>
            <a:off x="6840374" y="67096"/>
            <a:ext cx="4732930" cy="4267200"/>
          </a:xfrm>
          <a:prstGeom prst="rect">
            <a:avLst/>
          </a:prstGeom>
          <a:blipFill dpi="0" rotWithShape="1">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2050" name="Picture 2" descr="Káº¿t quáº£ hÃ¬nh áº£nh cho hÆ°á»ng sÃ¡ng"/>
          <p:cNvPicPr>
            <a:picLocks noChangeAspect="1" noChangeArrowheads="1"/>
          </p:cNvPicPr>
          <p:nvPr/>
        </p:nvPicPr>
        <p:blipFill rotWithShape="1">
          <a:blip r:embed="rId4">
            <a:extLst>
              <a:ext uri="{28A0092B-C50C-407E-A947-70E740481C1C}">
                <a14:useLocalDpi xmlns:a14="http://schemas.microsoft.com/office/drawing/2010/main" val="0"/>
              </a:ext>
            </a:extLst>
          </a:blip>
          <a:srcRect l="1355" t="7099" r="22960" b="29485"/>
          <a:stretch/>
        </p:blipFill>
        <p:spPr bwMode="auto">
          <a:xfrm>
            <a:off x="477674" y="67096"/>
            <a:ext cx="6362699" cy="426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477674" y="4334296"/>
            <a:ext cx="1109563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Webdings" panose="05030102010509060703" pitchFamily="18" charset="2"/>
              <a:buChar char="6"/>
            </a:pPr>
            <a:r>
              <a:rPr lang="en-US" dirty="0" err="1" smtClean="0">
                <a:solidFill>
                  <a:srgbClr val="0000FF"/>
                </a:solidFill>
              </a:rPr>
              <a:t>Tìm</a:t>
            </a:r>
            <a:r>
              <a:rPr lang="en-US" dirty="0" smtClean="0">
                <a:solidFill>
                  <a:srgbClr val="0000FF"/>
                </a:solidFill>
              </a:rPr>
              <a:t> </a:t>
            </a:r>
            <a:r>
              <a:rPr lang="en-US" dirty="0" err="1" smtClean="0">
                <a:solidFill>
                  <a:srgbClr val="0000FF"/>
                </a:solidFill>
              </a:rPr>
              <a:t>sự</a:t>
            </a:r>
            <a:r>
              <a:rPr lang="en-US" dirty="0" smtClean="0">
                <a:solidFill>
                  <a:srgbClr val="0000FF"/>
                </a:solidFill>
              </a:rPr>
              <a:t> </a:t>
            </a:r>
            <a:r>
              <a:rPr lang="en-US" dirty="0" err="1" smtClean="0">
                <a:solidFill>
                  <a:srgbClr val="0000FF"/>
                </a:solidFill>
              </a:rPr>
              <a:t>khác</a:t>
            </a:r>
            <a:r>
              <a:rPr lang="en-US" dirty="0" smtClean="0">
                <a:solidFill>
                  <a:srgbClr val="0000FF"/>
                </a:solidFill>
              </a:rPr>
              <a:t> </a:t>
            </a:r>
            <a:r>
              <a:rPr lang="en-US" dirty="0" err="1" smtClean="0">
                <a:solidFill>
                  <a:srgbClr val="0000FF"/>
                </a:solidFill>
              </a:rPr>
              <a:t>biệt</a:t>
            </a:r>
            <a:r>
              <a:rPr lang="en-US" dirty="0" smtClean="0">
                <a:solidFill>
                  <a:srgbClr val="0000FF"/>
                </a:solidFill>
              </a:rPr>
              <a:t> </a:t>
            </a:r>
            <a:r>
              <a:rPr lang="en-US" dirty="0" err="1" smtClean="0">
                <a:solidFill>
                  <a:srgbClr val="0000FF"/>
                </a:solidFill>
              </a:rPr>
              <a:t>trong</a:t>
            </a:r>
            <a:r>
              <a:rPr lang="en-US" dirty="0" smtClean="0">
                <a:solidFill>
                  <a:srgbClr val="0000FF"/>
                </a:solidFill>
              </a:rPr>
              <a:t> </a:t>
            </a:r>
            <a:r>
              <a:rPr lang="en-US" dirty="0" err="1" smtClean="0">
                <a:solidFill>
                  <a:srgbClr val="0000FF"/>
                </a:solidFill>
              </a:rPr>
              <a:t>phản</a:t>
            </a:r>
            <a:r>
              <a:rPr lang="en-US" dirty="0" smtClean="0">
                <a:solidFill>
                  <a:srgbClr val="0000FF"/>
                </a:solidFill>
              </a:rPr>
              <a:t> </a:t>
            </a:r>
            <a:r>
              <a:rPr lang="en-US" dirty="0" err="1" smtClean="0">
                <a:solidFill>
                  <a:srgbClr val="0000FF"/>
                </a:solidFill>
              </a:rPr>
              <a:t>ứng</a:t>
            </a:r>
            <a:r>
              <a:rPr lang="en-US" dirty="0" smtClean="0">
                <a:solidFill>
                  <a:srgbClr val="0000FF"/>
                </a:solidFill>
              </a:rPr>
              <a:t> </a:t>
            </a:r>
            <a:r>
              <a:rPr lang="en-US" dirty="0" err="1" smtClean="0">
                <a:solidFill>
                  <a:srgbClr val="0000FF"/>
                </a:solidFill>
              </a:rPr>
              <a:t>hướng</a:t>
            </a:r>
            <a:r>
              <a:rPr lang="en-US" dirty="0" smtClean="0">
                <a:solidFill>
                  <a:srgbClr val="0000FF"/>
                </a:solidFill>
              </a:rPr>
              <a:t> </a:t>
            </a:r>
            <a:r>
              <a:rPr lang="en-US" dirty="0" err="1" smtClean="0">
                <a:solidFill>
                  <a:srgbClr val="0000FF"/>
                </a:solidFill>
              </a:rPr>
              <a:t>sáng</a:t>
            </a:r>
            <a:r>
              <a:rPr lang="en-US" dirty="0" smtClean="0">
                <a:solidFill>
                  <a:srgbClr val="0000FF"/>
                </a:solidFill>
              </a:rPr>
              <a:t> </a:t>
            </a:r>
            <a:r>
              <a:rPr lang="en-US" dirty="0" err="1" smtClean="0">
                <a:solidFill>
                  <a:srgbClr val="0000FF"/>
                </a:solidFill>
              </a:rPr>
              <a:t>của</a:t>
            </a:r>
            <a:r>
              <a:rPr lang="en-US" dirty="0" smtClean="0">
                <a:solidFill>
                  <a:srgbClr val="0000FF"/>
                </a:solidFill>
              </a:rPr>
              <a:t> </a:t>
            </a:r>
            <a:r>
              <a:rPr lang="en-US" dirty="0" err="1" smtClean="0">
                <a:solidFill>
                  <a:srgbClr val="0000FF"/>
                </a:solidFill>
              </a:rPr>
              <a:t>cây</a:t>
            </a:r>
            <a:r>
              <a:rPr lang="en-US" dirty="0" smtClean="0">
                <a:solidFill>
                  <a:srgbClr val="0000FF"/>
                </a:solidFill>
              </a:rPr>
              <a:t> </a:t>
            </a:r>
            <a:r>
              <a:rPr lang="en-US" dirty="0" err="1" smtClean="0">
                <a:solidFill>
                  <a:srgbClr val="0000FF"/>
                </a:solidFill>
              </a:rPr>
              <a:t>và</a:t>
            </a:r>
            <a:r>
              <a:rPr lang="en-US" dirty="0" smtClean="0">
                <a:solidFill>
                  <a:srgbClr val="0000FF"/>
                </a:solidFill>
              </a:rPr>
              <a:t> </a:t>
            </a:r>
            <a:r>
              <a:rPr lang="en-US" dirty="0" err="1" smtClean="0">
                <a:solidFill>
                  <a:srgbClr val="0000FF"/>
                </a:solidFill>
              </a:rPr>
              <a:t>vận</a:t>
            </a:r>
            <a:r>
              <a:rPr lang="en-US" dirty="0" smtClean="0">
                <a:solidFill>
                  <a:srgbClr val="0000FF"/>
                </a:solidFill>
              </a:rPr>
              <a:t> </a:t>
            </a:r>
            <a:r>
              <a:rPr lang="en-US" dirty="0" err="1" smtClean="0">
                <a:solidFill>
                  <a:srgbClr val="0000FF"/>
                </a:solidFill>
              </a:rPr>
              <a:t>động</a:t>
            </a:r>
            <a:r>
              <a:rPr lang="en-US" dirty="0" smtClean="0">
                <a:solidFill>
                  <a:srgbClr val="0000FF"/>
                </a:solidFill>
              </a:rPr>
              <a:t> </a:t>
            </a:r>
            <a:r>
              <a:rPr lang="en-US" dirty="0" err="1" smtClean="0">
                <a:solidFill>
                  <a:srgbClr val="0000FF"/>
                </a:solidFill>
              </a:rPr>
              <a:t>nở</a:t>
            </a:r>
            <a:r>
              <a:rPr lang="en-US" dirty="0" smtClean="0">
                <a:solidFill>
                  <a:srgbClr val="0000FF"/>
                </a:solidFill>
              </a:rPr>
              <a:t> </a:t>
            </a:r>
            <a:r>
              <a:rPr lang="en-US" dirty="0" err="1" smtClean="0">
                <a:solidFill>
                  <a:srgbClr val="0000FF"/>
                </a:solidFill>
              </a:rPr>
              <a:t>hoa</a:t>
            </a:r>
            <a:r>
              <a:rPr lang="en-US" dirty="0">
                <a:solidFill>
                  <a:srgbClr val="0000FF"/>
                </a:solidFill>
              </a:rPr>
              <a:t>:</a:t>
            </a:r>
            <a:endParaRPr lang="en-US" dirty="0" smtClean="0">
              <a:solidFill>
                <a:srgbClr val="0000FF"/>
              </a:solidFill>
            </a:endParaRPr>
          </a:p>
          <a:p>
            <a:pPr marL="457200" indent="-457200" eaLnBrk="1" hangingPunct="1">
              <a:spcBef>
                <a:spcPct val="50000"/>
              </a:spcBef>
              <a:buFontTx/>
              <a:buChar char="-"/>
            </a:pPr>
            <a:r>
              <a:rPr lang="en-US" dirty="0" err="1" smtClean="0">
                <a:solidFill>
                  <a:srgbClr val="0000FF"/>
                </a:solidFill>
              </a:rPr>
              <a:t>Về</a:t>
            </a:r>
            <a:r>
              <a:rPr lang="en-US" dirty="0" smtClean="0">
                <a:solidFill>
                  <a:srgbClr val="0000FF"/>
                </a:solidFill>
              </a:rPr>
              <a:t> </a:t>
            </a:r>
            <a:r>
              <a:rPr lang="en-US" dirty="0" err="1" smtClean="0">
                <a:solidFill>
                  <a:srgbClr val="0000FF"/>
                </a:solidFill>
              </a:rPr>
              <a:t>hướng</a:t>
            </a:r>
            <a:r>
              <a:rPr lang="en-US" dirty="0" smtClean="0">
                <a:solidFill>
                  <a:srgbClr val="0000FF"/>
                </a:solidFill>
              </a:rPr>
              <a:t> </a:t>
            </a:r>
            <a:r>
              <a:rPr lang="en-US" dirty="0" err="1" smtClean="0">
                <a:solidFill>
                  <a:srgbClr val="0000FF"/>
                </a:solidFill>
              </a:rPr>
              <a:t>kích</a:t>
            </a:r>
            <a:r>
              <a:rPr lang="en-US" dirty="0" smtClean="0">
                <a:solidFill>
                  <a:srgbClr val="0000FF"/>
                </a:solidFill>
              </a:rPr>
              <a:t> </a:t>
            </a:r>
            <a:r>
              <a:rPr lang="en-US" dirty="0" err="1" smtClean="0">
                <a:solidFill>
                  <a:srgbClr val="0000FF"/>
                </a:solidFill>
              </a:rPr>
              <a:t>thích</a:t>
            </a:r>
            <a:r>
              <a:rPr lang="en-US" dirty="0" smtClean="0">
                <a:solidFill>
                  <a:srgbClr val="0000FF"/>
                </a:solidFill>
              </a:rPr>
              <a:t>?</a:t>
            </a:r>
          </a:p>
          <a:p>
            <a:pPr marL="457200" indent="-457200" eaLnBrk="1" hangingPunct="1">
              <a:spcBef>
                <a:spcPct val="50000"/>
              </a:spcBef>
              <a:buFontTx/>
              <a:buChar char="-"/>
            </a:pPr>
            <a:r>
              <a:rPr lang="en-US" dirty="0" err="1" smtClean="0">
                <a:solidFill>
                  <a:srgbClr val="0000FF"/>
                </a:solidFill>
              </a:rPr>
              <a:t>Cơ</a:t>
            </a:r>
            <a:r>
              <a:rPr lang="en-US" dirty="0" smtClean="0">
                <a:solidFill>
                  <a:srgbClr val="0000FF"/>
                </a:solidFill>
              </a:rPr>
              <a:t> </a:t>
            </a:r>
            <a:r>
              <a:rPr lang="en-US" dirty="0" err="1" smtClean="0">
                <a:solidFill>
                  <a:srgbClr val="0000FF"/>
                </a:solidFill>
              </a:rPr>
              <a:t>quan</a:t>
            </a:r>
            <a:r>
              <a:rPr lang="en-US" dirty="0" smtClean="0">
                <a:solidFill>
                  <a:srgbClr val="0000FF"/>
                </a:solidFill>
              </a:rPr>
              <a:t> </a:t>
            </a:r>
            <a:r>
              <a:rPr lang="en-US" dirty="0" err="1" smtClean="0">
                <a:solidFill>
                  <a:srgbClr val="0000FF"/>
                </a:solidFill>
              </a:rPr>
              <a:t>thực</a:t>
            </a:r>
            <a:r>
              <a:rPr lang="en-US" dirty="0" smtClean="0">
                <a:solidFill>
                  <a:srgbClr val="0000FF"/>
                </a:solidFill>
              </a:rPr>
              <a:t> </a:t>
            </a:r>
            <a:r>
              <a:rPr lang="en-US" dirty="0" err="1" smtClean="0">
                <a:solidFill>
                  <a:srgbClr val="0000FF"/>
                </a:solidFill>
              </a:rPr>
              <a:t>hiện</a:t>
            </a:r>
            <a:r>
              <a:rPr lang="en-US" dirty="0" smtClean="0">
                <a:solidFill>
                  <a:srgbClr val="0000FF"/>
                </a:solidFill>
              </a:rPr>
              <a:t> </a:t>
            </a:r>
            <a:r>
              <a:rPr lang="en-US" dirty="0" err="1" smtClean="0">
                <a:solidFill>
                  <a:srgbClr val="0000FF"/>
                </a:solidFill>
              </a:rPr>
              <a:t>phản</a:t>
            </a:r>
            <a:r>
              <a:rPr lang="en-US" dirty="0" smtClean="0">
                <a:solidFill>
                  <a:srgbClr val="0000FF"/>
                </a:solidFill>
              </a:rPr>
              <a:t> </a:t>
            </a:r>
            <a:r>
              <a:rPr lang="en-US" dirty="0" err="1" smtClean="0">
                <a:solidFill>
                  <a:srgbClr val="0000FF"/>
                </a:solidFill>
              </a:rPr>
              <a:t>ứng</a:t>
            </a:r>
            <a:r>
              <a:rPr lang="en-US" dirty="0" smtClean="0">
                <a:solidFill>
                  <a:srgbClr val="0000FF"/>
                </a:solidFill>
              </a:rPr>
              <a:t>?</a:t>
            </a:r>
            <a:endParaRPr lang="en-US" dirty="0">
              <a:solidFill>
                <a:srgbClr val="0000FF"/>
              </a:solidFill>
            </a:endParaRPr>
          </a:p>
        </p:txBody>
      </p:sp>
    </p:spTree>
    <p:custDataLst>
      <p:tags r:id="rId1"/>
    </p:custDataLst>
    <p:extLst>
      <p:ext uri="{BB962C8B-B14F-4D97-AF65-F5344CB8AC3E}">
        <p14:creationId xmlns:p14="http://schemas.microsoft.com/office/powerpoint/2010/main" val="3917720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2" name="Text Box 12"/>
          <p:cNvSpPr txBox="1">
            <a:spLocks noChangeArrowheads="1"/>
          </p:cNvSpPr>
          <p:nvPr/>
        </p:nvSpPr>
        <p:spPr bwMode="auto">
          <a:xfrm>
            <a:off x="1665027" y="4536832"/>
            <a:ext cx="1005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dirty="0" smtClean="0">
                <a:solidFill>
                  <a:srgbClr val="0000FF"/>
                </a:solidFill>
              </a:rPr>
              <a:t>- </a:t>
            </a:r>
            <a:r>
              <a:rPr lang="en-US" dirty="0" err="1" smtClean="0">
                <a:solidFill>
                  <a:srgbClr val="0000FF"/>
                </a:solidFill>
              </a:rPr>
              <a:t>Tác</a:t>
            </a:r>
            <a:r>
              <a:rPr lang="en-US" dirty="0" smtClean="0">
                <a:solidFill>
                  <a:srgbClr val="0000FF"/>
                </a:solidFill>
              </a:rPr>
              <a:t> </a:t>
            </a:r>
            <a:r>
              <a:rPr lang="en-US" dirty="0" err="1" smtClean="0">
                <a:solidFill>
                  <a:srgbClr val="0000FF"/>
                </a:solidFill>
              </a:rPr>
              <a:t>nhân</a:t>
            </a:r>
            <a:r>
              <a:rPr lang="en-US" dirty="0" smtClean="0">
                <a:solidFill>
                  <a:srgbClr val="0000FF"/>
                </a:solidFill>
              </a:rPr>
              <a:t> </a:t>
            </a:r>
            <a:r>
              <a:rPr lang="en-US" dirty="0" err="1" smtClean="0">
                <a:solidFill>
                  <a:srgbClr val="0000FF"/>
                </a:solidFill>
              </a:rPr>
              <a:t>làm</a:t>
            </a:r>
            <a:r>
              <a:rPr lang="en-US" dirty="0" smtClean="0">
                <a:solidFill>
                  <a:srgbClr val="0000FF"/>
                </a:solidFill>
              </a:rPr>
              <a:t> </a:t>
            </a:r>
            <a:r>
              <a:rPr lang="en-US" dirty="0" err="1" smtClean="0">
                <a:solidFill>
                  <a:srgbClr val="0000FF"/>
                </a:solidFill>
              </a:rPr>
              <a:t>hoa</a:t>
            </a:r>
            <a:r>
              <a:rPr lang="en-US" dirty="0" smtClean="0">
                <a:solidFill>
                  <a:srgbClr val="0000FF"/>
                </a:solidFill>
              </a:rPr>
              <a:t> </a:t>
            </a:r>
            <a:r>
              <a:rPr lang="en-US" dirty="0" err="1" smtClean="0">
                <a:solidFill>
                  <a:srgbClr val="0000FF"/>
                </a:solidFill>
              </a:rPr>
              <a:t>nở</a:t>
            </a:r>
            <a:r>
              <a:rPr lang="en-US" dirty="0" smtClean="0">
                <a:solidFill>
                  <a:srgbClr val="0000FF"/>
                </a:solidFill>
              </a:rPr>
              <a:t> </a:t>
            </a:r>
            <a:r>
              <a:rPr lang="en-US" dirty="0" err="1" smtClean="0">
                <a:solidFill>
                  <a:srgbClr val="0000FF"/>
                </a:solidFill>
              </a:rPr>
              <a:t>tác</a:t>
            </a:r>
            <a:r>
              <a:rPr lang="en-US" dirty="0" smtClean="0">
                <a:solidFill>
                  <a:srgbClr val="0000FF"/>
                </a:solidFill>
              </a:rPr>
              <a:t> </a:t>
            </a:r>
            <a:r>
              <a:rPr lang="en-US" dirty="0" err="1" smtClean="0">
                <a:solidFill>
                  <a:srgbClr val="0000FF"/>
                </a:solidFill>
              </a:rPr>
              <a:t>động</a:t>
            </a:r>
            <a:r>
              <a:rPr lang="en-US" dirty="0" smtClean="0">
                <a:solidFill>
                  <a:srgbClr val="0000FF"/>
                </a:solidFill>
              </a:rPr>
              <a:t> </a:t>
            </a:r>
            <a:r>
              <a:rPr lang="en-US" dirty="0" err="1" smtClean="0">
                <a:solidFill>
                  <a:srgbClr val="0000FF"/>
                </a:solidFill>
              </a:rPr>
              <a:t>đến</a:t>
            </a:r>
            <a:r>
              <a:rPr lang="en-US" dirty="0" smtClean="0">
                <a:solidFill>
                  <a:srgbClr val="0000FF"/>
                </a:solidFill>
              </a:rPr>
              <a:t> </a:t>
            </a:r>
            <a:r>
              <a:rPr lang="en-US" dirty="0" err="1" smtClean="0">
                <a:solidFill>
                  <a:srgbClr val="0000FF"/>
                </a:solidFill>
              </a:rPr>
              <a:t>hoa</a:t>
            </a:r>
            <a:r>
              <a:rPr lang="en-US" dirty="0" smtClean="0">
                <a:solidFill>
                  <a:srgbClr val="0000FF"/>
                </a:solidFill>
              </a:rPr>
              <a:t> </a:t>
            </a:r>
            <a:r>
              <a:rPr lang="en-US" dirty="0" err="1" smtClean="0">
                <a:solidFill>
                  <a:srgbClr val="0000FF"/>
                </a:solidFill>
              </a:rPr>
              <a:t>có</a:t>
            </a:r>
            <a:r>
              <a:rPr lang="en-US" dirty="0" smtClean="0">
                <a:solidFill>
                  <a:srgbClr val="0000FF"/>
                </a:solidFill>
              </a:rPr>
              <a:t> </a:t>
            </a:r>
            <a:r>
              <a:rPr lang="en-US" dirty="0" err="1" smtClean="0">
                <a:solidFill>
                  <a:srgbClr val="0000FF"/>
                </a:solidFill>
              </a:rPr>
              <a:t>theo</a:t>
            </a:r>
            <a:r>
              <a:rPr lang="en-US" dirty="0" smtClean="0">
                <a:solidFill>
                  <a:srgbClr val="0000FF"/>
                </a:solidFill>
              </a:rPr>
              <a:t> </a:t>
            </a:r>
            <a:r>
              <a:rPr lang="en-US" dirty="0" err="1" smtClean="0">
                <a:solidFill>
                  <a:srgbClr val="0000FF"/>
                </a:solidFill>
              </a:rPr>
              <a:t>hướng</a:t>
            </a:r>
            <a:r>
              <a:rPr lang="en-US" dirty="0" smtClean="0">
                <a:solidFill>
                  <a:srgbClr val="0000FF"/>
                </a:solidFill>
              </a:rPr>
              <a:t> </a:t>
            </a:r>
            <a:r>
              <a:rPr lang="en-US" dirty="0" err="1" smtClean="0">
                <a:solidFill>
                  <a:srgbClr val="0000FF"/>
                </a:solidFill>
              </a:rPr>
              <a:t>xác</a:t>
            </a:r>
            <a:r>
              <a:rPr lang="en-US" dirty="0" smtClean="0">
                <a:solidFill>
                  <a:srgbClr val="0000FF"/>
                </a:solidFill>
              </a:rPr>
              <a:t> </a:t>
            </a:r>
            <a:r>
              <a:rPr lang="en-US" dirty="0" err="1" smtClean="0">
                <a:solidFill>
                  <a:srgbClr val="0000FF"/>
                </a:solidFill>
              </a:rPr>
              <a:t>định</a:t>
            </a:r>
            <a:r>
              <a:rPr lang="en-US" dirty="0" smtClean="0">
                <a:solidFill>
                  <a:srgbClr val="0000FF"/>
                </a:solidFill>
              </a:rPr>
              <a:t> </a:t>
            </a:r>
            <a:r>
              <a:rPr lang="en-US" dirty="0" err="1" smtClean="0">
                <a:solidFill>
                  <a:srgbClr val="0000FF"/>
                </a:solidFill>
              </a:rPr>
              <a:t>không</a:t>
            </a:r>
            <a:r>
              <a:rPr lang="en-US" dirty="0" smtClean="0">
                <a:solidFill>
                  <a:srgbClr val="0000FF"/>
                </a:solidFill>
              </a:rPr>
              <a:t>?</a:t>
            </a:r>
            <a:endParaRPr lang="en-US" dirty="0">
              <a:solidFill>
                <a:srgbClr val="0000FF"/>
              </a:solidFill>
            </a:endParaRPr>
          </a:p>
        </p:txBody>
      </p:sp>
      <p:sp>
        <p:nvSpPr>
          <p:cNvPr id="102413" name="Text Box 13"/>
          <p:cNvSpPr txBox="1">
            <a:spLocks noChangeArrowheads="1"/>
          </p:cNvSpPr>
          <p:nvPr/>
        </p:nvSpPr>
        <p:spPr bwMode="auto">
          <a:xfrm>
            <a:off x="1665027" y="5803714"/>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dirty="0">
                <a:solidFill>
                  <a:srgbClr val="0000FF"/>
                </a:solidFill>
              </a:rPr>
              <a:t>-</a:t>
            </a:r>
            <a:r>
              <a:rPr lang="en-US" dirty="0" smtClean="0">
                <a:solidFill>
                  <a:srgbClr val="0000FF"/>
                </a:solidFill>
              </a:rPr>
              <a:t> </a:t>
            </a:r>
            <a:r>
              <a:rPr lang="en-US" dirty="0" err="1" smtClean="0">
                <a:solidFill>
                  <a:srgbClr val="0000FF"/>
                </a:solidFill>
              </a:rPr>
              <a:t>Ứng</a:t>
            </a:r>
            <a:r>
              <a:rPr lang="en-US" dirty="0" smtClean="0">
                <a:solidFill>
                  <a:srgbClr val="0000FF"/>
                </a:solidFill>
              </a:rPr>
              <a:t> </a:t>
            </a:r>
            <a:r>
              <a:rPr lang="en-US" dirty="0" err="1" smtClean="0">
                <a:solidFill>
                  <a:srgbClr val="0000FF"/>
                </a:solidFill>
              </a:rPr>
              <a:t>động</a:t>
            </a:r>
            <a:r>
              <a:rPr lang="en-US" dirty="0" smtClean="0">
                <a:solidFill>
                  <a:srgbClr val="0000FF"/>
                </a:solidFill>
              </a:rPr>
              <a:t> </a:t>
            </a:r>
            <a:r>
              <a:rPr lang="en-US" dirty="0" err="1" smtClean="0">
                <a:solidFill>
                  <a:srgbClr val="0000FF"/>
                </a:solidFill>
              </a:rPr>
              <a:t>là</a:t>
            </a:r>
            <a:r>
              <a:rPr lang="en-US" dirty="0" smtClean="0">
                <a:solidFill>
                  <a:srgbClr val="0000FF"/>
                </a:solidFill>
              </a:rPr>
              <a:t> </a:t>
            </a:r>
            <a:r>
              <a:rPr lang="en-US" dirty="0" err="1" smtClean="0">
                <a:solidFill>
                  <a:srgbClr val="0000FF"/>
                </a:solidFill>
              </a:rPr>
              <a:t>gì</a:t>
            </a:r>
            <a:r>
              <a:rPr lang="en-US" dirty="0" smtClean="0">
                <a:solidFill>
                  <a:srgbClr val="0000FF"/>
                </a:solidFill>
              </a:rPr>
              <a:t>?</a:t>
            </a:r>
            <a:endParaRPr lang="en-US" dirty="0">
              <a:solidFill>
                <a:srgbClr val="0000FF"/>
              </a:solidFill>
            </a:endParaRPr>
          </a:p>
        </p:txBody>
      </p:sp>
      <p:sp>
        <p:nvSpPr>
          <p:cNvPr id="8" name="Rectangle 3" descr="crocus_flower"/>
          <p:cNvSpPr>
            <a:spLocks noChangeArrowheads="1"/>
          </p:cNvSpPr>
          <p:nvPr/>
        </p:nvSpPr>
        <p:spPr bwMode="auto">
          <a:xfrm>
            <a:off x="316744" y="190500"/>
            <a:ext cx="4732930" cy="4267200"/>
          </a:xfrm>
          <a:prstGeom prst="rect">
            <a:avLst/>
          </a:prstGeom>
          <a:blipFill dpi="0" rotWithShape="1">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11266" name="Picture 2" descr="Káº¿t quáº£ hÃ¬nh áº£nh cho á»©ng Ä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674" y="423862"/>
            <a:ext cx="6191250" cy="38004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278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58879" y="931511"/>
            <a:ext cx="115414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FontTx/>
              <a:buNone/>
            </a:pP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niệm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a:t>
            </a:r>
            <a:r>
              <a:rPr lang="en-US" b="1" dirty="0" err="1" smtClean="0">
                <a:solidFill>
                  <a:srgbClr val="002060"/>
                </a:solidFill>
                <a:latin typeface="Times New Roman" panose="02020603050405020304" pitchFamily="18" charset="0"/>
                <a:cs typeface="Times New Roman" panose="02020603050405020304" pitchFamily="18" charset="0"/>
              </a:rPr>
              <a:t>vận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cảm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ứng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là</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hình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phản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ứng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trước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định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hướng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của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môi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trường</a:t>
            </a:r>
            <a:r>
              <a:rPr lang="en-US" b="1" dirty="0">
                <a:solidFill>
                  <a:srgbClr val="002060"/>
                </a:solidFill>
                <a:latin typeface="Times New Roman" panose="02020603050405020304" pitchFamily="18" charset="0"/>
                <a:cs typeface="Times New Roman" panose="02020603050405020304" pitchFamily="18" charset="0"/>
              </a:rPr>
              <a:t>.</a:t>
            </a:r>
          </a:p>
        </p:txBody>
      </p:sp>
      <p:sp>
        <p:nvSpPr>
          <p:cNvPr id="3" name="Text Box 11"/>
          <p:cNvSpPr txBox="1">
            <a:spLocks noChangeArrowheads="1"/>
          </p:cNvSpPr>
          <p:nvPr/>
        </p:nvSpPr>
        <p:spPr bwMode="auto">
          <a:xfrm>
            <a:off x="304800" y="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sz="3600" b="1" dirty="0">
                <a:solidFill>
                  <a:srgbClr val="002060"/>
                </a:solidFill>
                <a:latin typeface="Times New Roman" panose="02020603050405020304" pitchFamily="18" charset="0"/>
                <a:cs typeface="Times New Roman" panose="02020603050405020304" pitchFamily="18" charset="0"/>
              </a:rPr>
              <a:t>I. </a:t>
            </a:r>
            <a:r>
              <a:rPr lang="en-US" sz="3600" b="1" dirty="0" err="1">
                <a:solidFill>
                  <a:srgbClr val="002060"/>
                </a:solidFill>
                <a:latin typeface="Times New Roman" panose="02020603050405020304" pitchFamily="18" charset="0"/>
                <a:cs typeface="Times New Roman" panose="02020603050405020304" pitchFamily="18" charset="0"/>
              </a:rPr>
              <a:t>Khái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niệm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58880" y="2544619"/>
            <a:ext cx="111997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Ví</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dụ</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458879" y="3630914"/>
            <a:ext cx="111997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Phân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loại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theo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tác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kích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thích</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2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descr="MatsubaBotan"/>
          <p:cNvSpPr>
            <a:spLocks noChangeArrowheads="1"/>
          </p:cNvSpPr>
          <p:nvPr/>
        </p:nvSpPr>
        <p:spPr bwMode="auto">
          <a:xfrm>
            <a:off x="0" y="687389"/>
            <a:ext cx="6320115" cy="5431022"/>
          </a:xfrm>
          <a:prstGeom prst="rect">
            <a:avLst/>
          </a:prstGeom>
          <a:blipFill dpi="0" rotWithShape="1">
            <a:blip r:embed="rId2"/>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7" name="Rectangle 9" descr="quynho"/>
          <p:cNvSpPr>
            <a:spLocks noChangeArrowheads="1"/>
          </p:cNvSpPr>
          <p:nvPr/>
        </p:nvSpPr>
        <p:spPr bwMode="auto">
          <a:xfrm>
            <a:off x="6320116" y="687388"/>
            <a:ext cx="5871884" cy="5431023"/>
          </a:xfrm>
          <a:prstGeom prst="rect">
            <a:avLst/>
          </a:prstGeom>
          <a:blipFill dpi="0" rotWithShape="1">
            <a:blip r:embed="rId3"/>
            <a:srcRect/>
            <a:stretch>
              <a:fillRect/>
            </a:stretch>
          </a:blipFill>
          <a:ln w="2857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sp>
        <p:nvSpPr>
          <p:cNvPr id="114699" name="Text Box 11"/>
          <p:cNvSpPr txBox="1">
            <a:spLocks noChangeArrowheads="1"/>
          </p:cNvSpPr>
          <p:nvPr/>
        </p:nvSpPr>
        <p:spPr bwMode="auto">
          <a:xfrm>
            <a:off x="3989294" y="46039"/>
            <a:ext cx="5029200" cy="641350"/>
          </a:xfrm>
          <a:prstGeom prst="rect">
            <a:avLst/>
          </a:prstGeom>
          <a:solidFill>
            <a:schemeClr val="accent1">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3600" dirty="0" err="1">
                <a:solidFill>
                  <a:srgbClr val="002060"/>
                </a:solidFill>
              </a:rPr>
              <a:t>Quang</a:t>
            </a:r>
            <a:r>
              <a:rPr lang="en-US" sz="3600" dirty="0">
                <a:solidFill>
                  <a:srgbClr val="002060"/>
                </a:solidFill>
              </a:rPr>
              <a:t> </a:t>
            </a:r>
            <a:r>
              <a:rPr lang="en-US" sz="3600" dirty="0" err="1">
                <a:solidFill>
                  <a:srgbClr val="002060"/>
                </a:solidFill>
              </a:rPr>
              <a:t>ứng</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Tree>
    <p:extLst>
      <p:ext uri="{BB962C8B-B14F-4D97-AF65-F5344CB8AC3E}">
        <p14:creationId xmlns:p14="http://schemas.microsoft.com/office/powerpoint/2010/main" val="3654571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wipe(down)">
                                      <p:cBhvr>
                                        <p:cTn id="7" dur="500"/>
                                        <p:tgtEl>
                                          <p:spTgt spid="114691"/>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4697"/>
                                        </p:tgtEl>
                                        <p:attrNameLst>
                                          <p:attrName>style.visibility</p:attrName>
                                        </p:attrNameLst>
                                      </p:cBhvr>
                                      <p:to>
                                        <p:strVal val="visible"/>
                                      </p:to>
                                    </p:set>
                                    <p:animEffect transition="in" filter="wipe(down)">
                                      <p:cBhvr>
                                        <p:cTn id="11" dur="500"/>
                                        <p:tgtEl>
                                          <p:spTgt spid="1146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14699">
                                            <p:txEl>
                                              <p:pRg st="0" end="0"/>
                                            </p:txEl>
                                          </p:spTgt>
                                        </p:tgtEl>
                                        <p:attrNameLst>
                                          <p:attrName>style.visibility</p:attrName>
                                        </p:attrNameLst>
                                      </p:cBhvr>
                                      <p:to>
                                        <p:strVal val="visible"/>
                                      </p:to>
                                    </p:set>
                                    <p:animEffect transition="in" filter="blinds(horizontal)">
                                      <p:cBhvr>
                                        <p:cTn id="16" dur="500"/>
                                        <p:tgtEl>
                                          <p:spTgt spid="114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4" name="Text Box 20"/>
          <p:cNvSpPr txBox="1">
            <a:spLocks noChangeArrowheads="1"/>
          </p:cNvSpPr>
          <p:nvPr/>
        </p:nvSpPr>
        <p:spPr bwMode="auto">
          <a:xfrm>
            <a:off x="3430106" y="205520"/>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dirty="0" err="1"/>
              <a:t>Nhiệt</a:t>
            </a:r>
            <a:r>
              <a:rPr lang="en-US" dirty="0"/>
              <a:t> </a:t>
            </a:r>
            <a:r>
              <a:rPr lang="en-US" dirty="0" err="1"/>
              <a:t>ứng</a:t>
            </a:r>
            <a:r>
              <a:rPr lang="en-US" dirty="0"/>
              <a:t> </a:t>
            </a:r>
            <a:r>
              <a:rPr lang="en-US" dirty="0" err="1"/>
              <a:t>động</a:t>
            </a:r>
            <a:endParaRPr lang="en-US" dirty="0"/>
          </a:p>
        </p:txBody>
      </p:sp>
      <p:sp>
        <p:nvSpPr>
          <p:cNvPr id="5" name="Rectangle 21" descr="4750e573_36"/>
          <p:cNvSpPr>
            <a:spLocks noChangeArrowheads="1"/>
          </p:cNvSpPr>
          <p:nvPr/>
        </p:nvSpPr>
        <p:spPr bwMode="auto">
          <a:xfrm>
            <a:off x="5916309" y="1072109"/>
            <a:ext cx="5085994" cy="5010766"/>
          </a:xfrm>
          <a:prstGeom prst="rect">
            <a:avLst/>
          </a:prstGeom>
          <a:blipFill dpi="0" rotWithShape="1">
            <a:blip r:embed="rId2"/>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sz="1800"/>
          </a:p>
        </p:txBody>
      </p:sp>
      <p:pic>
        <p:nvPicPr>
          <p:cNvPr id="6" name="Picture 30" descr="7163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2" y="1090542"/>
            <a:ext cx="5000729" cy="50107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34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24">
                                            <p:txEl>
                                              <p:pRg st="0" end="0"/>
                                            </p:txEl>
                                          </p:spTgt>
                                        </p:tgtEl>
                                        <p:attrNameLst>
                                          <p:attrName>style.visibility</p:attrName>
                                        </p:attrNameLst>
                                      </p:cBhvr>
                                      <p:to>
                                        <p:strVal val="visible"/>
                                      </p:to>
                                    </p:set>
                                    <p:anim calcmode="lin" valueType="num">
                                      <p:cBhvr additive="base">
                                        <p:cTn id="7" dur="500" fill="hold"/>
                                        <p:tgtEl>
                                          <p:spTgt spid="983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7"/>
</p:tagLst>
</file>

<file path=ppt/tags/tag2.xml><?xml version="1.0" encoding="utf-8"?>
<p:tagLst xmlns:a="http://schemas.openxmlformats.org/drawingml/2006/main" xmlns:r="http://schemas.openxmlformats.org/officeDocument/2006/relationships" xmlns:p="http://schemas.openxmlformats.org/presentationml/2006/main">
  <p:tag name="TIMING" val="|2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1349</Words>
  <Application>Microsoft Office PowerPoint</Application>
  <PresentationFormat>Widescreen</PresentationFormat>
  <Paragraphs>144</Paragraphs>
  <Slides>35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Times New Roman</vt:lpstr>
      <vt:lpstr>VNI-Times</vt:lpstr>
      <vt:lpstr>Webdings</vt:lpstr>
      <vt:lpstr>Office Theme</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Tho</dc:creator>
  <cp:lastModifiedBy>Thu Tho</cp:lastModifiedBy>
  <cp:revision>117</cp:revision>
  <dcterms:created xsi:type="dcterms:W3CDTF">2018-11-20T15:28:35Z</dcterms:created>
  <dcterms:modified xsi:type="dcterms:W3CDTF">2021-08-13T06:05:48Z</dcterms:modified>
</cp:coreProperties>
</file>