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2" r:id="rId2"/>
  </p:sldMasterIdLst>
  <p:notesMasterIdLst>
    <p:notesMasterId r:id="rId20"/>
  </p:notesMasterIdLst>
  <p:sldIdLst>
    <p:sldId id="296" r:id="rId3"/>
    <p:sldId id="351" r:id="rId4"/>
    <p:sldId id="350" r:id="rId5"/>
    <p:sldId id="264" r:id="rId6"/>
    <p:sldId id="265" r:id="rId7"/>
    <p:sldId id="292" r:id="rId8"/>
    <p:sldId id="281" r:id="rId9"/>
    <p:sldId id="352" r:id="rId10"/>
    <p:sldId id="354" r:id="rId11"/>
    <p:sldId id="297" r:id="rId12"/>
    <p:sldId id="306" r:id="rId13"/>
    <p:sldId id="315" r:id="rId14"/>
    <p:sldId id="355" r:id="rId15"/>
    <p:sldId id="343" r:id="rId16"/>
    <p:sldId id="342" r:id="rId17"/>
    <p:sldId id="344" r:id="rId18"/>
    <p:sldId id="33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320" autoAdjust="0"/>
    <p:restoredTop sz="94761" autoAdjust="0"/>
  </p:normalViewPr>
  <p:slideViewPr>
    <p:cSldViewPr>
      <p:cViewPr>
        <p:scale>
          <a:sx n="66" d="100"/>
          <a:sy n="66" d="100"/>
        </p:scale>
        <p:origin x="-104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Times New Roman" pitchFamily="18" charset="0"/>
                <a:cs typeface="+mn-cs"/>
              </a:defRPr>
            </a:lvl1pPr>
          </a:lstStyle>
          <a:p>
            <a:pPr>
              <a:defRPr/>
            </a:pPr>
            <a:fld id="{4CEEA972-E19F-4251-A15E-FD1FC62D9965}" type="datetimeFigureOut">
              <a:rPr lang="en-US" smtClean="0"/>
              <a:pPr>
                <a:defRPr/>
              </a:pPr>
              <a:t>14/02/2020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Times New Roman" pitchFamily="18" charset="0"/>
                <a:cs typeface="+mn-cs"/>
              </a:defRPr>
            </a:lvl1pPr>
          </a:lstStyle>
          <a:p>
            <a:pPr>
              <a:defRPr/>
            </a:pPr>
            <a:fld id="{CEAF8EF7-B63D-42E6-A5C2-2BDE98839F32}" type="slidenum">
              <a:rPr lang="en-US" smtClean="0"/>
              <a:pPr>
                <a:defRPr/>
              </a:pPr>
              <a:t>‹#›</a:t>
            </a:fld>
            <a:endParaRPr lang="en-US"/>
          </a:p>
        </p:txBody>
      </p:sp>
    </p:spTree>
    <p:extLst>
      <p:ext uri="{BB962C8B-B14F-4D97-AF65-F5344CB8AC3E}">
        <p14:creationId xmlns="" xmlns:p14="http://schemas.microsoft.com/office/powerpoint/2010/main" val="1602633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7D01FF-BD36-450A-91B2-A39ADD0F9AC3}" type="slidenum">
              <a:rPr lang="en-US" smtClean="0"/>
              <a:pPr fontAlgn="base">
                <a:spcBef>
                  <a:spcPct val="0"/>
                </a:spcBef>
                <a:spcAft>
                  <a:spcPct val="0"/>
                </a:spcAft>
                <a:defRPr/>
              </a:pPr>
              <a:t>3</a:t>
            </a:fld>
            <a:endParaRPr lang="en-US"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7D01FF-BD36-450A-91B2-A39ADD0F9AC3}" type="slidenum">
              <a:rPr lang="en-US" smtClean="0"/>
              <a:pPr fontAlgn="base">
                <a:spcBef>
                  <a:spcPct val="0"/>
                </a:spcBef>
                <a:spcAft>
                  <a:spcPct val="0"/>
                </a:spcAft>
                <a:defRPr/>
              </a:pPr>
              <a:t>4</a:t>
            </a:fld>
            <a:endParaRPr lang="en-US"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F8EF7-B63D-42E6-A5C2-2BDE98839F32}" type="slidenum">
              <a:rPr lang="en-US" smtClean="0"/>
              <a:pPr>
                <a:defRPr/>
              </a:pPr>
              <a:t>10</a:t>
            </a:fld>
            <a:endParaRPr lang="en-US"/>
          </a:p>
        </p:txBody>
      </p:sp>
    </p:spTree>
    <p:extLst>
      <p:ext uri="{BB962C8B-B14F-4D97-AF65-F5344CB8AC3E}">
        <p14:creationId xmlns="" xmlns:p14="http://schemas.microsoft.com/office/powerpoint/2010/main" val="294927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502837A-3B8D-45B7-8E19-943517352623}" type="slidenum">
              <a:rPr lang="en-US"/>
              <a:pPr>
                <a:defRPr/>
              </a:pPr>
              <a:t>‹#›</a:t>
            </a:fld>
            <a:endParaRPr lang="en-US"/>
          </a:p>
        </p:txBody>
      </p:sp>
    </p:spTree>
    <p:extLst>
      <p:ext uri="{BB962C8B-B14F-4D97-AF65-F5344CB8AC3E}">
        <p14:creationId xmlns="" xmlns:p14="http://schemas.microsoft.com/office/powerpoint/2010/main" val="326689850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4394896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280708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4933989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0113547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45F2D3-1EA8-4459-9AED-0F5CBAE3B4C9}" type="slidenum">
              <a:rPr lang="en-US"/>
              <a:pPr>
                <a:defRPr/>
              </a:pPr>
              <a:t>‹#›</a:t>
            </a:fld>
            <a:endParaRPr lang="en-US"/>
          </a:p>
        </p:txBody>
      </p:sp>
    </p:spTree>
    <p:extLst>
      <p:ext uri="{BB962C8B-B14F-4D97-AF65-F5344CB8AC3E}">
        <p14:creationId xmlns="" xmlns:p14="http://schemas.microsoft.com/office/powerpoint/2010/main" val="68276754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B81CFF2-E8F7-4481-96FE-B08E087E1932}" type="slidenum">
              <a:rPr lang="en-US"/>
              <a:pPr>
                <a:defRPr/>
              </a:pPr>
              <a:t>‹#›</a:t>
            </a:fld>
            <a:endParaRPr lang="en-US"/>
          </a:p>
        </p:txBody>
      </p:sp>
    </p:spTree>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8592996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6757780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9278912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2591402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3581500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2558597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AADFA-3A66-47C5-A1C1-EAAAEA7768C8}" type="datetimeFigureOut">
              <a:rPr lang="en-US" smtClean="0">
                <a:solidFill>
                  <a:prstClr val="black">
                    <a:tint val="75000"/>
                  </a:prstClr>
                </a:solidFill>
              </a:rPr>
              <a:pPr/>
              <a:t>14/02/2020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32662-0542-4FEE-8E87-E2C6E13A4A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1346173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26F604A-B209-4CD3-A429-246CED37FE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708" r:id="rId2"/>
  </p:sldLayoutIdLst>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auto">
              <a:spcBef>
                <a:spcPts val="0"/>
              </a:spcBef>
              <a:spcAft>
                <a:spcPts val="0"/>
              </a:spcAft>
            </a:pPr>
            <a:fld id="{0E1AADFA-3A66-47C5-A1C1-EAAAEA7768C8}" type="datetimeFigureOut">
              <a:rPr lang="en-US" smtClean="0">
                <a:solidFill>
                  <a:prstClr val="black">
                    <a:tint val="75000"/>
                  </a:prstClr>
                </a:solidFill>
                <a:cs typeface="+mn-cs"/>
              </a:rPr>
              <a:pPr fontAlgn="auto">
                <a:spcBef>
                  <a:spcPts val="0"/>
                </a:spcBef>
                <a:spcAft>
                  <a:spcPts val="0"/>
                </a:spcAft>
              </a:pPr>
              <a:t>14/02/2020</a:t>
            </a:fld>
            <a:endParaRPr lang="en-US">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pPr fontAlgn="auto">
              <a:spcBef>
                <a:spcPts val="0"/>
              </a:spcBef>
              <a:spcAft>
                <a:spcPts val="0"/>
              </a:spcAft>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auto">
              <a:spcBef>
                <a:spcPts val="0"/>
              </a:spcBef>
              <a:spcAft>
                <a:spcPts val="0"/>
              </a:spcAft>
            </a:pPr>
            <a:fld id="{02332662-0542-4FEE-8E87-E2C6E13A4A56}" type="slidenum">
              <a:rPr lang="en-US" smtClean="0">
                <a:solidFill>
                  <a:prstClr val="black">
                    <a:tint val="75000"/>
                  </a:prstClr>
                </a:solidFill>
                <a:cs typeface="+mn-cs"/>
              </a:rPr>
              <a:pPr fontAlgn="auto">
                <a:spcBef>
                  <a:spcPts val="0"/>
                </a:spcBef>
                <a:spcAft>
                  <a:spcPts val="0"/>
                </a:spcAft>
              </a:pPr>
              <a:t>‹#›</a:t>
            </a:fld>
            <a:endParaRPr lang="en-US">
              <a:solidFill>
                <a:prstClr val="black">
                  <a:tint val="75000"/>
                </a:prstClr>
              </a:solidFill>
              <a:cs typeface="+mn-cs"/>
            </a:endParaRPr>
          </a:p>
        </p:txBody>
      </p:sp>
    </p:spTree>
    <p:extLst>
      <p:ext uri="{BB962C8B-B14F-4D97-AF65-F5344CB8AC3E}">
        <p14:creationId xmlns="" xmlns:p14="http://schemas.microsoft.com/office/powerpoint/2010/main" val="20172164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0" y="274639"/>
            <a:ext cx="8991600" cy="1725602"/>
          </a:xfrm>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vi-VN"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 28</a:t>
            </a:r>
            <a:r>
              <a:rPr lang="vi-VN" sz="4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+ 29</a:t>
            </a:r>
            <a:endParaRPr lang="en-US" sz="4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ctr">
              <a:buNone/>
            </a:pPr>
            <a:r>
              <a:rPr lang="vi-VN" sz="4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vi-VN"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a:t>
            </a:r>
            <a:r>
              <a:rPr lang="en-US" sz="4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IỆN THẾ TẾ BÀO</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071678"/>
            <a:ext cx="9144000" cy="4786322"/>
          </a:xfrm>
          <a:prstGeom prst="rect">
            <a:avLst/>
          </a:prstGeom>
        </p:spPr>
      </p:pic>
    </p:spTree>
    <p:extLst>
      <p:ext uri="{BB962C8B-B14F-4D97-AF65-F5344CB8AC3E}">
        <p14:creationId xmlns="" xmlns:p14="http://schemas.microsoft.com/office/powerpoint/2010/main" val="265496229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0"/>
            <a:ext cx="8229600" cy="639763"/>
          </a:xfrm>
        </p:spPr>
        <p:txBody>
          <a:bodyPr>
            <a:normAutofit fontScale="90000"/>
          </a:bodyPr>
          <a:lstStyle/>
          <a:p>
            <a:pPr algn="l"/>
            <a:r>
              <a:rPr lang="en-US" sz="3600" b="1" u="sng" dirty="0" smtClean="0">
                <a:solidFill>
                  <a:srgbClr val="FF0000"/>
                </a:solidFill>
              </a:rPr>
              <a:t>II </a:t>
            </a:r>
            <a:r>
              <a:rPr lang="vi-VN" sz="3600" b="1" u="sng" dirty="0" smtClean="0">
                <a:solidFill>
                  <a:srgbClr val="FF0000"/>
                </a:solidFill>
              </a:rPr>
              <a:t>Đ</a:t>
            </a:r>
            <a:r>
              <a:rPr lang="en-US" sz="3600" b="1" u="sng" dirty="0" smtClean="0">
                <a:solidFill>
                  <a:srgbClr val="FF0000"/>
                </a:solidFill>
              </a:rPr>
              <a:t>iện thế hoạt động :</a:t>
            </a:r>
            <a:endParaRPr lang="en-US" sz="3600" b="1" u="sng" dirty="0">
              <a:solidFill>
                <a:srgbClr val="FF0000"/>
              </a:solidFill>
            </a:endParaRPr>
          </a:p>
        </p:txBody>
      </p:sp>
      <p:sp>
        <p:nvSpPr>
          <p:cNvPr id="12291" name="Rectangle 3"/>
          <p:cNvSpPr>
            <a:spLocks noGrp="1" noChangeArrowheads="1"/>
          </p:cNvSpPr>
          <p:nvPr>
            <p:ph type="body" idx="1"/>
          </p:nvPr>
        </p:nvSpPr>
        <p:spPr>
          <a:xfrm>
            <a:off x="457200" y="609601"/>
            <a:ext cx="8534400" cy="1747829"/>
          </a:xfrm>
        </p:spPr>
        <p:txBody>
          <a:bodyPr>
            <a:normAutofit/>
          </a:bodyPr>
          <a:lstStyle/>
          <a:p>
            <a:pPr>
              <a:buFontTx/>
              <a:buNone/>
            </a:pPr>
            <a:r>
              <a:rPr lang="en-US" sz="2400" b="1" dirty="0" smtClean="0">
                <a:solidFill>
                  <a:srgbClr val="7030A0"/>
                </a:solidFill>
              </a:rPr>
              <a:t>1</a:t>
            </a:r>
            <a:r>
              <a:rPr lang="en-US" sz="2400" b="1">
                <a:solidFill>
                  <a:srgbClr val="7030A0"/>
                </a:solidFill>
              </a:rPr>
              <a:t>. </a:t>
            </a:r>
            <a:r>
              <a:rPr lang="en-US" sz="2400" b="1" smtClean="0">
                <a:solidFill>
                  <a:srgbClr val="7030A0"/>
                </a:solidFill>
              </a:rPr>
              <a:t>Khái niệm: </a:t>
            </a:r>
            <a:r>
              <a:rPr lang="en-US" sz="2400" smtClean="0">
                <a:solidFill>
                  <a:srgbClr val="7030A0"/>
                </a:solidFill>
              </a:rPr>
              <a:t>Là điện thế tế bào khi tế bào bị kích thích</a:t>
            </a:r>
          </a:p>
          <a:p>
            <a:pPr>
              <a:buFontTx/>
              <a:buNone/>
            </a:pPr>
            <a:r>
              <a:rPr lang="en-US" sz="2400" b="1" smtClean="0">
                <a:solidFill>
                  <a:srgbClr val="7030A0"/>
                </a:solidFill>
              </a:rPr>
              <a:t>2. Đồ </a:t>
            </a:r>
            <a:r>
              <a:rPr lang="en-US" sz="2400" b="1" dirty="0" err="1">
                <a:solidFill>
                  <a:srgbClr val="7030A0"/>
                </a:solidFill>
              </a:rPr>
              <a:t>thị</a:t>
            </a:r>
            <a:r>
              <a:rPr lang="en-US" sz="2400" b="1" dirty="0">
                <a:solidFill>
                  <a:srgbClr val="7030A0"/>
                </a:solidFill>
              </a:rPr>
              <a:t> </a:t>
            </a:r>
            <a:r>
              <a:rPr lang="en-US" sz="2400" b="1" dirty="0" err="1">
                <a:solidFill>
                  <a:srgbClr val="7030A0"/>
                </a:solidFill>
              </a:rPr>
              <a:t>điện</a:t>
            </a:r>
            <a:r>
              <a:rPr lang="en-US" sz="2400" b="1" dirty="0">
                <a:solidFill>
                  <a:srgbClr val="7030A0"/>
                </a:solidFill>
              </a:rPr>
              <a:t> </a:t>
            </a:r>
            <a:r>
              <a:rPr lang="en-US" sz="2400" b="1" dirty="0" err="1">
                <a:solidFill>
                  <a:srgbClr val="7030A0"/>
                </a:solidFill>
              </a:rPr>
              <a:t>thế</a:t>
            </a:r>
            <a:r>
              <a:rPr lang="en-US" sz="2400" b="1" dirty="0">
                <a:solidFill>
                  <a:srgbClr val="7030A0"/>
                </a:solidFill>
              </a:rPr>
              <a:t> </a:t>
            </a:r>
            <a:r>
              <a:rPr lang="en-US" sz="2400" b="1" dirty="0" err="1">
                <a:solidFill>
                  <a:srgbClr val="7030A0"/>
                </a:solidFill>
              </a:rPr>
              <a:t>hoạt</a:t>
            </a:r>
            <a:r>
              <a:rPr lang="en-US" sz="2400" b="1" dirty="0">
                <a:solidFill>
                  <a:srgbClr val="7030A0"/>
                </a:solidFill>
              </a:rPr>
              <a:t> </a:t>
            </a:r>
            <a:r>
              <a:rPr lang="en-US" sz="2400" b="1" err="1">
                <a:solidFill>
                  <a:srgbClr val="7030A0"/>
                </a:solidFill>
              </a:rPr>
              <a:t>động</a:t>
            </a:r>
            <a:r>
              <a:rPr lang="en-US" sz="2400" b="1" smtClean="0">
                <a:solidFill>
                  <a:srgbClr val="7030A0"/>
                </a:solidFill>
              </a:rPr>
              <a:t>: </a:t>
            </a:r>
            <a:endParaRPr lang="en-US" sz="2400" smtClean="0">
              <a:solidFill>
                <a:srgbClr val="7030A0"/>
              </a:solidFill>
            </a:endParaRPr>
          </a:p>
          <a:p>
            <a:pPr>
              <a:buFontTx/>
              <a:buNone/>
            </a:pPr>
            <a:r>
              <a:rPr lang="en-US" sz="2400" smtClean="0">
                <a:solidFill>
                  <a:srgbClr val="7030A0"/>
                </a:solidFill>
              </a:rPr>
              <a:t>- Khi bị kích thích: Điện thế tế bào tăng dần ( mất phân cực), đạt cực đại ( đảo cực), sau đó giảm ( tái phân cực)</a:t>
            </a:r>
            <a:endParaRPr lang="en-US" sz="2400" dirty="0">
              <a:solidFill>
                <a:srgbClr val="7030A0"/>
              </a:solidFill>
            </a:endParaRPr>
          </a:p>
        </p:txBody>
      </p:sp>
      <p:pic>
        <p:nvPicPr>
          <p:cNvPr id="12292" name="Picture 4" descr="h30"/>
          <p:cNvPicPr>
            <a:picLocks noChangeAspect="1" noChangeArrowheads="1"/>
          </p:cNvPicPr>
          <p:nvPr/>
        </p:nvPicPr>
        <p:blipFill>
          <a:blip r:embed="rId3"/>
          <a:srcRect/>
          <a:stretch>
            <a:fillRect/>
          </a:stretch>
        </p:blipFill>
        <p:spPr bwMode="auto">
          <a:xfrm>
            <a:off x="428596" y="2357430"/>
            <a:ext cx="8429684" cy="4071966"/>
          </a:xfrm>
          <a:prstGeom prst="rect">
            <a:avLst/>
          </a:prstGeom>
          <a:noFill/>
          <a:ln w="28575">
            <a:solidFill>
              <a:schemeClr val="tx1"/>
            </a:solidFill>
            <a:miter lim="800000"/>
            <a:headEnd/>
            <a:tailEnd/>
          </a:ln>
        </p:spPr>
      </p:pic>
    </p:spTree>
    <p:extLst>
      <p:ext uri="{BB962C8B-B14F-4D97-AF65-F5344CB8AC3E}">
        <p14:creationId xmlns="" xmlns:p14="http://schemas.microsoft.com/office/powerpoint/2010/main" val="403658864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ox(in)">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box(in)">
                                      <p:cBhvr>
                                        <p:cTn id="17" dur="50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diamond(in)">
                                      <p:cBhvr>
                                        <p:cTn id="22" dur="20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291">
                                            <p:txEl>
                                              <p:pRg st="2" end="2"/>
                                            </p:txEl>
                                          </p:spTgt>
                                        </p:tgtEl>
                                        <p:attrNameLst>
                                          <p:attrName>style.visibility</p:attrName>
                                        </p:attrNameLst>
                                      </p:cBhvr>
                                      <p:to>
                                        <p:strVal val="visible"/>
                                      </p:to>
                                    </p:set>
                                    <p:animEffect transition="in" filter="box(in)">
                                      <p:cBhvr>
                                        <p:cTn id="2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2"/>
          <p:cNvSpPr>
            <a:spLocks noChangeShapeType="1"/>
          </p:cNvSpPr>
          <p:nvPr/>
        </p:nvSpPr>
        <p:spPr bwMode="auto">
          <a:xfrm flipV="1">
            <a:off x="3833813" y="3589338"/>
            <a:ext cx="493077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11" name="Line 23"/>
          <p:cNvSpPr>
            <a:spLocks noChangeShapeType="1"/>
          </p:cNvSpPr>
          <p:nvPr/>
        </p:nvSpPr>
        <p:spPr bwMode="auto">
          <a:xfrm>
            <a:off x="4978400" y="344487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12" name="Line 24"/>
          <p:cNvSpPr>
            <a:spLocks noChangeShapeType="1"/>
          </p:cNvSpPr>
          <p:nvPr/>
        </p:nvSpPr>
        <p:spPr bwMode="auto">
          <a:xfrm>
            <a:off x="5594350" y="344487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13" name="Line 25"/>
          <p:cNvSpPr>
            <a:spLocks noChangeShapeType="1"/>
          </p:cNvSpPr>
          <p:nvPr/>
        </p:nvSpPr>
        <p:spPr bwMode="auto">
          <a:xfrm>
            <a:off x="6211888" y="344487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14" name="Line 26"/>
          <p:cNvSpPr>
            <a:spLocks noChangeShapeType="1"/>
          </p:cNvSpPr>
          <p:nvPr/>
        </p:nvSpPr>
        <p:spPr bwMode="auto">
          <a:xfrm>
            <a:off x="6740525" y="344487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15" name="Line 27"/>
          <p:cNvSpPr>
            <a:spLocks noChangeShapeType="1"/>
          </p:cNvSpPr>
          <p:nvPr/>
        </p:nvSpPr>
        <p:spPr bwMode="auto">
          <a:xfrm>
            <a:off x="7267575" y="344487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16" name="Line 28"/>
          <p:cNvSpPr>
            <a:spLocks noChangeShapeType="1"/>
          </p:cNvSpPr>
          <p:nvPr/>
        </p:nvSpPr>
        <p:spPr bwMode="auto">
          <a:xfrm>
            <a:off x="7796213" y="344487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17" name="Text Box 29"/>
          <p:cNvSpPr txBox="1">
            <a:spLocks noChangeArrowheads="1"/>
          </p:cNvSpPr>
          <p:nvPr/>
        </p:nvSpPr>
        <p:spPr bwMode="auto">
          <a:xfrm>
            <a:off x="4816475" y="3521075"/>
            <a:ext cx="40513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1600" b="0">
                <a:solidFill>
                  <a:schemeClr val="tx1"/>
                </a:solidFill>
                <a:latin typeface="Arial" charset="0"/>
              </a:rPr>
              <a:t>  0        1          2       3       4        5       6</a:t>
            </a:r>
          </a:p>
        </p:txBody>
      </p:sp>
      <p:sp>
        <p:nvSpPr>
          <p:cNvPr id="17418" name="Line 30"/>
          <p:cNvSpPr>
            <a:spLocks noChangeShapeType="1"/>
          </p:cNvSpPr>
          <p:nvPr/>
        </p:nvSpPr>
        <p:spPr bwMode="auto">
          <a:xfrm>
            <a:off x="8323263" y="3444875"/>
            <a:ext cx="0" cy="2159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19" name="Line 31"/>
          <p:cNvSpPr>
            <a:spLocks noChangeShapeType="1"/>
          </p:cNvSpPr>
          <p:nvPr/>
        </p:nvSpPr>
        <p:spPr bwMode="auto">
          <a:xfrm>
            <a:off x="4872038" y="57912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21" name="Text Box 33"/>
          <p:cNvSpPr txBox="1">
            <a:spLocks noChangeArrowheads="1"/>
          </p:cNvSpPr>
          <p:nvPr/>
        </p:nvSpPr>
        <p:spPr bwMode="auto">
          <a:xfrm>
            <a:off x="18143" y="152400"/>
            <a:ext cx="55943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800" smtClean="0">
                <a:solidFill>
                  <a:srgbClr val="7030A0"/>
                </a:solidFill>
                <a:latin typeface="Times New Roman" pitchFamily="18" charset="0"/>
              </a:rPr>
              <a:t>2</a:t>
            </a:r>
            <a:r>
              <a:rPr lang="vi-VN" sz="2800" smtClean="0">
                <a:solidFill>
                  <a:srgbClr val="7030A0"/>
                </a:solidFill>
                <a:latin typeface="Times New Roman" pitchFamily="18" charset="0"/>
              </a:rPr>
              <a:t>.</a:t>
            </a:r>
            <a:r>
              <a:rPr lang="en-US" sz="2800" dirty="0" smtClean="0">
                <a:solidFill>
                  <a:srgbClr val="7030A0"/>
                </a:solidFill>
                <a:latin typeface="Times New Roman" pitchFamily="18" charset="0"/>
              </a:rPr>
              <a:t>Đồ </a:t>
            </a:r>
            <a:r>
              <a:rPr lang="en-US" sz="2800" dirty="0">
                <a:solidFill>
                  <a:srgbClr val="7030A0"/>
                </a:solidFill>
                <a:latin typeface="Times New Roman" pitchFamily="18" charset="0"/>
              </a:rPr>
              <a:t>thị </a:t>
            </a:r>
            <a:r>
              <a:rPr lang="vi-VN" sz="2800" dirty="0">
                <a:solidFill>
                  <a:srgbClr val="7030A0"/>
                </a:solidFill>
                <a:latin typeface="Times New Roman" pitchFamily="18" charset="0"/>
              </a:rPr>
              <a:t>đ</a:t>
            </a:r>
            <a:r>
              <a:rPr lang="en-US" sz="2800" dirty="0">
                <a:solidFill>
                  <a:srgbClr val="7030A0"/>
                </a:solidFill>
                <a:latin typeface="Times New Roman" pitchFamily="18" charset="0"/>
              </a:rPr>
              <a:t>iện thế hoạt </a:t>
            </a:r>
            <a:r>
              <a:rPr lang="vi-VN" sz="2800" dirty="0">
                <a:solidFill>
                  <a:srgbClr val="7030A0"/>
                </a:solidFill>
                <a:latin typeface="Times New Roman" pitchFamily="18" charset="0"/>
              </a:rPr>
              <a:t>đ</a:t>
            </a:r>
            <a:r>
              <a:rPr lang="en-US" sz="2800" dirty="0">
                <a:solidFill>
                  <a:srgbClr val="7030A0"/>
                </a:solidFill>
                <a:latin typeface="Times New Roman" pitchFamily="18" charset="0"/>
              </a:rPr>
              <a:t>ộng: </a:t>
            </a:r>
          </a:p>
        </p:txBody>
      </p:sp>
      <p:sp>
        <p:nvSpPr>
          <p:cNvPr id="101410" name="Text Box 34"/>
          <p:cNvSpPr txBox="1">
            <a:spLocks noChangeArrowheads="1"/>
          </p:cNvSpPr>
          <p:nvPr/>
        </p:nvSpPr>
        <p:spPr bwMode="auto">
          <a:xfrm>
            <a:off x="-36286" y="769824"/>
            <a:ext cx="3084286"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400" b="0" dirty="0">
                <a:solidFill>
                  <a:schemeClr val="tx1"/>
                </a:solidFill>
                <a:latin typeface="Times New Roman" pitchFamily="18" charset="0"/>
              </a:rPr>
              <a:t>+ Điện thế nghỉ ở mực ống khoảng - 70mV.</a:t>
            </a:r>
          </a:p>
        </p:txBody>
      </p:sp>
      <p:sp>
        <p:nvSpPr>
          <p:cNvPr id="101411" name="Text Box 35"/>
          <p:cNvSpPr txBox="1">
            <a:spLocks noChangeArrowheads="1"/>
          </p:cNvSpPr>
          <p:nvPr/>
        </p:nvSpPr>
        <p:spPr bwMode="auto">
          <a:xfrm>
            <a:off x="36286" y="1609635"/>
            <a:ext cx="30480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400" dirty="0">
                <a:solidFill>
                  <a:schemeClr val="tx1"/>
                </a:solidFill>
                <a:latin typeface="Times New Roman" pitchFamily="18" charset="0"/>
              </a:rPr>
              <a:t>+ Giai </a:t>
            </a:r>
            <a:r>
              <a:rPr lang="vi-VN" sz="2400" dirty="0">
                <a:solidFill>
                  <a:schemeClr val="tx1"/>
                </a:solidFill>
                <a:latin typeface="Times New Roman" pitchFamily="18" charset="0"/>
              </a:rPr>
              <a:t>đ</a:t>
            </a:r>
            <a:r>
              <a:rPr lang="en-US" sz="2400" dirty="0">
                <a:solidFill>
                  <a:schemeClr val="tx1"/>
                </a:solidFill>
                <a:latin typeface="Times New Roman" pitchFamily="18" charset="0"/>
              </a:rPr>
              <a:t>oạn mất phân cực (khử </a:t>
            </a:r>
            <a:r>
              <a:rPr lang="en-US" sz="2400" dirty="0" smtClean="0">
                <a:solidFill>
                  <a:schemeClr val="tx1"/>
                </a:solidFill>
                <a:latin typeface="Times New Roman" pitchFamily="18" charset="0"/>
              </a:rPr>
              <a:t>cực)</a:t>
            </a:r>
            <a:r>
              <a:rPr lang="vi-VN" sz="2400" dirty="0" smtClean="0">
                <a:solidFill>
                  <a:schemeClr val="tx1"/>
                </a:solidFill>
                <a:latin typeface="Times New Roman" pitchFamily="18" charset="0"/>
              </a:rPr>
              <a:t> </a:t>
            </a:r>
            <a:r>
              <a:rPr lang="vi-VN" sz="2400" b="0" dirty="0" smtClean="0">
                <a:solidFill>
                  <a:schemeClr val="tx1"/>
                </a:solidFill>
                <a:latin typeface="Times New Roman" pitchFamily="18" charset="0"/>
              </a:rPr>
              <a:t>: chênh lệch điện thế 2 màng giảm nhanh: -</a:t>
            </a:r>
            <a:r>
              <a:rPr lang="en-US" sz="2400" b="0" dirty="0" smtClean="0">
                <a:solidFill>
                  <a:schemeClr val="tx1"/>
                </a:solidFill>
                <a:latin typeface="Times New Roman" pitchFamily="18" charset="0"/>
              </a:rPr>
              <a:t>70</a:t>
            </a:r>
            <a:r>
              <a:rPr lang="vi-VN" sz="2400" b="0" dirty="0" smtClean="0">
                <a:solidFill>
                  <a:schemeClr val="tx1"/>
                </a:solidFill>
                <a:latin typeface="Times New Roman" pitchFamily="18" charset="0"/>
              </a:rPr>
              <a:t> </a:t>
            </a:r>
            <a:r>
              <a:rPr lang="en-US" sz="2400" b="0" dirty="0" smtClean="0">
                <a:solidFill>
                  <a:schemeClr val="tx1"/>
                </a:solidFill>
                <a:latin typeface="Times New Roman" pitchFamily="18" charset="0"/>
              </a:rPr>
              <a:t>mV</a:t>
            </a:r>
            <a:r>
              <a:rPr lang="en-US" sz="2400" b="0" dirty="0">
                <a:solidFill>
                  <a:schemeClr val="tx1"/>
                </a:solidFill>
                <a:latin typeface="Times New Roman" pitchFamily="18" charset="0"/>
                <a:sym typeface="Wingdings" pitchFamily="2" charset="2"/>
              </a:rPr>
              <a:t> 0 mV.</a:t>
            </a:r>
            <a:endParaRPr lang="en-US" sz="2400" b="0" dirty="0">
              <a:solidFill>
                <a:schemeClr val="tx1"/>
              </a:solidFill>
              <a:latin typeface="Times New Roman" pitchFamily="18" charset="0"/>
            </a:endParaRPr>
          </a:p>
        </p:txBody>
      </p:sp>
      <p:sp>
        <p:nvSpPr>
          <p:cNvPr id="101412" name="Text Box 36"/>
          <p:cNvSpPr txBox="1">
            <a:spLocks noChangeArrowheads="1"/>
          </p:cNvSpPr>
          <p:nvPr/>
        </p:nvSpPr>
        <p:spPr bwMode="auto">
          <a:xfrm>
            <a:off x="36286" y="3502025"/>
            <a:ext cx="30480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400" dirty="0">
                <a:solidFill>
                  <a:schemeClr val="tx1"/>
                </a:solidFill>
                <a:latin typeface="Times New Roman" pitchFamily="18" charset="0"/>
              </a:rPr>
              <a:t>+ Giai </a:t>
            </a:r>
            <a:r>
              <a:rPr lang="vi-VN" sz="2400" dirty="0">
                <a:solidFill>
                  <a:schemeClr val="tx1"/>
                </a:solidFill>
                <a:latin typeface="Times New Roman" pitchFamily="18" charset="0"/>
              </a:rPr>
              <a:t>đ</a:t>
            </a:r>
            <a:r>
              <a:rPr lang="en-US" sz="2400" dirty="0">
                <a:solidFill>
                  <a:schemeClr val="tx1"/>
                </a:solidFill>
                <a:latin typeface="Times New Roman" pitchFamily="18" charset="0"/>
              </a:rPr>
              <a:t>oạn </a:t>
            </a:r>
            <a:r>
              <a:rPr lang="vi-VN" sz="2400" dirty="0">
                <a:solidFill>
                  <a:schemeClr val="tx1"/>
                </a:solidFill>
                <a:latin typeface="Times New Roman" pitchFamily="18" charset="0"/>
              </a:rPr>
              <a:t>đ</a:t>
            </a:r>
            <a:r>
              <a:rPr lang="en-US" sz="2400" dirty="0">
                <a:solidFill>
                  <a:schemeClr val="tx1"/>
                </a:solidFill>
                <a:latin typeface="Times New Roman" pitchFamily="18" charset="0"/>
              </a:rPr>
              <a:t>ảo </a:t>
            </a:r>
            <a:r>
              <a:rPr lang="en-US" sz="2400" dirty="0" smtClean="0">
                <a:solidFill>
                  <a:schemeClr val="tx1"/>
                </a:solidFill>
                <a:latin typeface="Times New Roman" pitchFamily="18" charset="0"/>
              </a:rPr>
              <a:t>cực</a:t>
            </a:r>
            <a:r>
              <a:rPr lang="vi-VN" sz="2400" dirty="0" smtClean="0">
                <a:solidFill>
                  <a:schemeClr val="tx1"/>
                </a:solidFill>
                <a:latin typeface="Times New Roman" pitchFamily="18" charset="0"/>
              </a:rPr>
              <a:t>: </a:t>
            </a:r>
            <a:r>
              <a:rPr lang="vi-VN" sz="2400" b="0" dirty="0" smtClean="0">
                <a:solidFill>
                  <a:schemeClr val="tx1"/>
                </a:solidFill>
                <a:latin typeface="Times New Roman" pitchFamily="18" charset="0"/>
              </a:rPr>
              <a:t>trong màng tích điện +, ngoài màng tích điện âm -</a:t>
            </a:r>
            <a:r>
              <a:rPr lang="en-US" sz="2400" b="0" dirty="0" smtClean="0">
                <a:solidFill>
                  <a:schemeClr val="tx1"/>
                </a:solidFill>
                <a:latin typeface="Times New Roman" pitchFamily="18" charset="0"/>
              </a:rPr>
              <a:t> </a:t>
            </a:r>
            <a:r>
              <a:rPr lang="en-US" sz="2400" b="0" dirty="0">
                <a:solidFill>
                  <a:schemeClr val="tx1"/>
                </a:solidFill>
                <a:latin typeface="Times New Roman" pitchFamily="18" charset="0"/>
              </a:rPr>
              <a:t>(0mV</a:t>
            </a:r>
            <a:r>
              <a:rPr lang="en-US" sz="2400" b="0" dirty="0">
                <a:solidFill>
                  <a:schemeClr val="tx1"/>
                </a:solidFill>
                <a:latin typeface="Times New Roman" pitchFamily="18" charset="0"/>
                <a:sym typeface="Wingdings" pitchFamily="2" charset="2"/>
              </a:rPr>
              <a:t> +30 mV)</a:t>
            </a:r>
            <a:endParaRPr lang="en-US" sz="2400" b="0" dirty="0">
              <a:solidFill>
                <a:schemeClr val="tx1"/>
              </a:solidFill>
              <a:latin typeface="Times New Roman" pitchFamily="18" charset="0"/>
            </a:endParaRPr>
          </a:p>
        </p:txBody>
      </p:sp>
      <p:sp>
        <p:nvSpPr>
          <p:cNvPr id="101413" name="Text Box 37"/>
          <p:cNvSpPr txBox="1">
            <a:spLocks noChangeArrowheads="1"/>
          </p:cNvSpPr>
          <p:nvPr/>
        </p:nvSpPr>
        <p:spPr bwMode="auto">
          <a:xfrm>
            <a:off x="88673" y="5075200"/>
            <a:ext cx="318792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400" dirty="0">
                <a:solidFill>
                  <a:schemeClr val="tx1"/>
                </a:solidFill>
                <a:latin typeface="Times New Roman" pitchFamily="18" charset="0"/>
              </a:rPr>
              <a:t>+ Giai </a:t>
            </a:r>
            <a:r>
              <a:rPr lang="vi-VN" sz="2400" dirty="0">
                <a:solidFill>
                  <a:schemeClr val="tx1"/>
                </a:solidFill>
                <a:latin typeface="Times New Roman" pitchFamily="18" charset="0"/>
              </a:rPr>
              <a:t>đ</a:t>
            </a:r>
            <a:r>
              <a:rPr lang="en-US" sz="2400" dirty="0">
                <a:solidFill>
                  <a:schemeClr val="tx1"/>
                </a:solidFill>
                <a:latin typeface="Times New Roman" pitchFamily="18" charset="0"/>
              </a:rPr>
              <a:t>oạn tái phân cực </a:t>
            </a:r>
            <a:r>
              <a:rPr lang="vi-VN" sz="2400" b="0" dirty="0" smtClean="0">
                <a:solidFill>
                  <a:schemeClr val="tx1"/>
                </a:solidFill>
                <a:latin typeface="Times New Roman" pitchFamily="18" charset="0"/>
              </a:rPr>
              <a:t>: khôi phục lại điện thế 2 bên màng </a:t>
            </a:r>
            <a:r>
              <a:rPr lang="en-US" sz="2400" b="0" dirty="0" smtClean="0">
                <a:solidFill>
                  <a:schemeClr val="tx1"/>
                </a:solidFill>
                <a:latin typeface="Times New Roman" pitchFamily="18" charset="0"/>
              </a:rPr>
              <a:t>(</a:t>
            </a:r>
            <a:r>
              <a:rPr lang="en-US" sz="2400" b="0" dirty="0" smtClean="0">
                <a:solidFill>
                  <a:schemeClr val="tx1"/>
                </a:solidFill>
                <a:latin typeface="Times New Roman" pitchFamily="18" charset="0"/>
                <a:sym typeface="Wingdings" pitchFamily="2" charset="2"/>
              </a:rPr>
              <a:t>-</a:t>
            </a:r>
            <a:r>
              <a:rPr lang="en-US" sz="2400" b="0" dirty="0">
                <a:solidFill>
                  <a:schemeClr val="tx1"/>
                </a:solidFill>
                <a:latin typeface="Times New Roman" pitchFamily="18" charset="0"/>
                <a:sym typeface="Wingdings" pitchFamily="2" charset="2"/>
              </a:rPr>
              <a:t>70 mV)</a:t>
            </a:r>
            <a:endParaRPr lang="en-US" sz="2400" b="0" dirty="0">
              <a:solidFill>
                <a:schemeClr val="tx1"/>
              </a:solidFill>
              <a:latin typeface="Times New Roman" pitchFamily="18" charset="0"/>
            </a:endParaRPr>
          </a:p>
        </p:txBody>
      </p:sp>
      <p:sp>
        <p:nvSpPr>
          <p:cNvPr id="101417" name="Line 41"/>
          <p:cNvSpPr>
            <a:spLocks noChangeShapeType="1"/>
          </p:cNvSpPr>
          <p:nvPr/>
        </p:nvSpPr>
        <p:spPr bwMode="auto">
          <a:xfrm flipV="1">
            <a:off x="4419600" y="5791200"/>
            <a:ext cx="381000" cy="609600"/>
          </a:xfrm>
          <a:prstGeom prst="line">
            <a:avLst/>
          </a:prstGeom>
          <a:noFill/>
          <a:ln w="38100">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01418" name="Text Box 42"/>
          <p:cNvSpPr txBox="1">
            <a:spLocks noChangeArrowheads="1"/>
          </p:cNvSpPr>
          <p:nvPr/>
        </p:nvSpPr>
        <p:spPr bwMode="auto">
          <a:xfrm>
            <a:off x="3733800" y="6324600"/>
            <a:ext cx="1752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400">
                <a:solidFill>
                  <a:srgbClr val="008000"/>
                </a:solidFill>
                <a:latin typeface="Times New Roman" pitchFamily="18" charset="0"/>
              </a:rPr>
              <a:t>Kích thích</a:t>
            </a:r>
          </a:p>
        </p:txBody>
      </p:sp>
      <p:grpSp>
        <p:nvGrpSpPr>
          <p:cNvPr id="17428" name="Group 77"/>
          <p:cNvGrpSpPr>
            <a:grpSpLocks/>
          </p:cNvGrpSpPr>
          <p:nvPr/>
        </p:nvGrpSpPr>
        <p:grpSpPr bwMode="auto">
          <a:xfrm>
            <a:off x="3200400" y="884238"/>
            <a:ext cx="768350" cy="5135563"/>
            <a:chOff x="2352" y="413"/>
            <a:chExt cx="484" cy="3235"/>
          </a:xfrm>
        </p:grpSpPr>
        <p:grpSp>
          <p:nvGrpSpPr>
            <p:cNvPr id="17442" name="Group 76"/>
            <p:cNvGrpSpPr>
              <a:grpSpLocks/>
            </p:cNvGrpSpPr>
            <p:nvPr/>
          </p:nvGrpSpPr>
          <p:grpSpPr bwMode="auto">
            <a:xfrm>
              <a:off x="2736" y="672"/>
              <a:ext cx="100" cy="2976"/>
              <a:chOff x="2880" y="672"/>
              <a:chExt cx="100" cy="2976"/>
            </a:xfrm>
          </p:grpSpPr>
          <p:sp>
            <p:nvSpPr>
              <p:cNvPr id="17460" name="Line 43"/>
              <p:cNvSpPr>
                <a:spLocks noChangeShapeType="1"/>
              </p:cNvSpPr>
              <p:nvPr/>
            </p:nvSpPr>
            <p:spPr bwMode="auto">
              <a:xfrm>
                <a:off x="2880" y="672"/>
                <a:ext cx="0" cy="29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nvGrpSpPr>
              <p:cNvPr id="17461" name="Group 74"/>
              <p:cNvGrpSpPr>
                <a:grpSpLocks/>
              </p:cNvGrpSpPr>
              <p:nvPr/>
            </p:nvGrpSpPr>
            <p:grpSpPr bwMode="auto">
              <a:xfrm>
                <a:off x="2880" y="816"/>
                <a:ext cx="100" cy="2640"/>
                <a:chOff x="3168" y="816"/>
                <a:chExt cx="100" cy="2640"/>
              </a:xfrm>
            </p:grpSpPr>
            <p:sp>
              <p:nvSpPr>
                <p:cNvPr id="17462" name="Line 44"/>
                <p:cNvSpPr>
                  <a:spLocks noChangeShapeType="1"/>
                </p:cNvSpPr>
                <p:nvPr/>
              </p:nvSpPr>
              <p:spPr bwMode="auto">
                <a:xfrm>
                  <a:off x="3172" y="1981"/>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63" name="Line 45"/>
                <p:cNvSpPr>
                  <a:spLocks noChangeShapeType="1"/>
                </p:cNvSpPr>
                <p:nvPr/>
              </p:nvSpPr>
              <p:spPr bwMode="auto">
                <a:xfrm>
                  <a:off x="3168" y="1776"/>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64" name="Line 46"/>
                <p:cNvSpPr>
                  <a:spLocks noChangeShapeType="1"/>
                </p:cNvSpPr>
                <p:nvPr/>
              </p:nvSpPr>
              <p:spPr bwMode="auto">
                <a:xfrm>
                  <a:off x="3168" y="1584"/>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65" name="Line 47"/>
                <p:cNvSpPr>
                  <a:spLocks noChangeShapeType="1"/>
                </p:cNvSpPr>
                <p:nvPr/>
              </p:nvSpPr>
              <p:spPr bwMode="auto">
                <a:xfrm>
                  <a:off x="3168" y="1392"/>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66" name="Line 48"/>
                <p:cNvSpPr>
                  <a:spLocks noChangeShapeType="1"/>
                </p:cNvSpPr>
                <p:nvPr/>
              </p:nvSpPr>
              <p:spPr bwMode="auto">
                <a:xfrm>
                  <a:off x="3168" y="1200"/>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67" name="Line 49"/>
                <p:cNvSpPr>
                  <a:spLocks noChangeShapeType="1"/>
                </p:cNvSpPr>
                <p:nvPr/>
              </p:nvSpPr>
              <p:spPr bwMode="auto">
                <a:xfrm>
                  <a:off x="3168" y="1008"/>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68" name="Line 50"/>
                <p:cNvSpPr>
                  <a:spLocks noChangeShapeType="1"/>
                </p:cNvSpPr>
                <p:nvPr/>
              </p:nvSpPr>
              <p:spPr bwMode="auto">
                <a:xfrm>
                  <a:off x="3168" y="816"/>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69" name="Line 51"/>
                <p:cNvSpPr>
                  <a:spLocks noChangeShapeType="1"/>
                </p:cNvSpPr>
                <p:nvPr/>
              </p:nvSpPr>
              <p:spPr bwMode="auto">
                <a:xfrm>
                  <a:off x="3168" y="2304"/>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70" name="Line 52"/>
                <p:cNvSpPr>
                  <a:spLocks noChangeShapeType="1"/>
                </p:cNvSpPr>
                <p:nvPr/>
              </p:nvSpPr>
              <p:spPr bwMode="auto">
                <a:xfrm>
                  <a:off x="3168" y="2496"/>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71" name="Line 53"/>
                <p:cNvSpPr>
                  <a:spLocks noChangeShapeType="1"/>
                </p:cNvSpPr>
                <p:nvPr/>
              </p:nvSpPr>
              <p:spPr bwMode="auto">
                <a:xfrm>
                  <a:off x="3168" y="2688"/>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72" name="Line 54"/>
                <p:cNvSpPr>
                  <a:spLocks noChangeShapeType="1"/>
                </p:cNvSpPr>
                <p:nvPr/>
              </p:nvSpPr>
              <p:spPr bwMode="auto">
                <a:xfrm>
                  <a:off x="3168" y="2880"/>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73" name="Line 55"/>
                <p:cNvSpPr>
                  <a:spLocks noChangeShapeType="1"/>
                </p:cNvSpPr>
                <p:nvPr/>
              </p:nvSpPr>
              <p:spPr bwMode="auto">
                <a:xfrm>
                  <a:off x="3168" y="3072"/>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74" name="Line 56"/>
                <p:cNvSpPr>
                  <a:spLocks noChangeShapeType="1"/>
                </p:cNvSpPr>
                <p:nvPr/>
              </p:nvSpPr>
              <p:spPr bwMode="auto">
                <a:xfrm>
                  <a:off x="3168" y="3264"/>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7475" name="Line 57"/>
                <p:cNvSpPr>
                  <a:spLocks noChangeShapeType="1"/>
                </p:cNvSpPr>
                <p:nvPr/>
              </p:nvSpPr>
              <p:spPr bwMode="auto">
                <a:xfrm>
                  <a:off x="3168" y="3456"/>
                  <a:ext cx="9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grpSp>
        <p:grpSp>
          <p:nvGrpSpPr>
            <p:cNvPr id="17443" name="Group 75"/>
            <p:cNvGrpSpPr>
              <a:grpSpLocks/>
            </p:cNvGrpSpPr>
            <p:nvPr/>
          </p:nvGrpSpPr>
          <p:grpSpPr bwMode="auto">
            <a:xfrm>
              <a:off x="2352" y="413"/>
              <a:ext cx="471" cy="3132"/>
              <a:chOff x="2784" y="413"/>
              <a:chExt cx="471" cy="3132"/>
            </a:xfrm>
          </p:grpSpPr>
          <p:sp>
            <p:nvSpPr>
              <p:cNvPr id="17444" name="Text Box 58"/>
              <p:cNvSpPr txBox="1">
                <a:spLocks noChangeArrowheads="1"/>
              </p:cNvSpPr>
              <p:nvPr/>
            </p:nvSpPr>
            <p:spPr bwMode="auto">
              <a:xfrm>
                <a:off x="2797" y="413"/>
                <a:ext cx="45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1800" dirty="0">
                    <a:solidFill>
                      <a:schemeClr val="tx1"/>
                    </a:solidFill>
                    <a:latin typeface="Times New Roman" pitchFamily="18" charset="0"/>
                  </a:rPr>
                  <a:t>mV</a:t>
                </a:r>
              </a:p>
            </p:txBody>
          </p:sp>
          <p:sp>
            <p:nvSpPr>
              <p:cNvPr id="17445" name="Rectangle 59"/>
              <p:cNvSpPr>
                <a:spLocks noChangeArrowheads="1"/>
              </p:cNvSpPr>
              <p:nvPr/>
            </p:nvSpPr>
            <p:spPr bwMode="auto">
              <a:xfrm>
                <a:off x="2797" y="674"/>
                <a:ext cx="34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+70</a:t>
                </a:r>
              </a:p>
            </p:txBody>
          </p:sp>
          <p:sp>
            <p:nvSpPr>
              <p:cNvPr id="17446" name="Rectangle 60"/>
              <p:cNvSpPr>
                <a:spLocks noChangeArrowheads="1"/>
              </p:cNvSpPr>
              <p:nvPr/>
            </p:nvSpPr>
            <p:spPr bwMode="auto">
              <a:xfrm>
                <a:off x="2784" y="864"/>
                <a:ext cx="34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+60</a:t>
                </a:r>
              </a:p>
            </p:txBody>
          </p:sp>
          <p:sp>
            <p:nvSpPr>
              <p:cNvPr id="17447" name="Rectangle 61"/>
              <p:cNvSpPr>
                <a:spLocks noChangeArrowheads="1"/>
              </p:cNvSpPr>
              <p:nvPr/>
            </p:nvSpPr>
            <p:spPr bwMode="auto">
              <a:xfrm>
                <a:off x="2784" y="1056"/>
                <a:ext cx="34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+50</a:t>
                </a:r>
              </a:p>
            </p:txBody>
          </p:sp>
          <p:sp>
            <p:nvSpPr>
              <p:cNvPr id="17448" name="Rectangle 62"/>
              <p:cNvSpPr>
                <a:spLocks noChangeArrowheads="1"/>
              </p:cNvSpPr>
              <p:nvPr/>
            </p:nvSpPr>
            <p:spPr bwMode="auto">
              <a:xfrm>
                <a:off x="2784" y="1248"/>
                <a:ext cx="34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+40</a:t>
                </a:r>
              </a:p>
            </p:txBody>
          </p:sp>
          <p:sp>
            <p:nvSpPr>
              <p:cNvPr id="17449" name="Rectangle 63"/>
              <p:cNvSpPr>
                <a:spLocks noChangeArrowheads="1"/>
              </p:cNvSpPr>
              <p:nvPr/>
            </p:nvSpPr>
            <p:spPr bwMode="auto">
              <a:xfrm>
                <a:off x="2784" y="1440"/>
                <a:ext cx="34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+30</a:t>
                </a:r>
              </a:p>
            </p:txBody>
          </p:sp>
          <p:sp>
            <p:nvSpPr>
              <p:cNvPr id="17450" name="Rectangle 64"/>
              <p:cNvSpPr>
                <a:spLocks noChangeArrowheads="1"/>
              </p:cNvSpPr>
              <p:nvPr/>
            </p:nvSpPr>
            <p:spPr bwMode="auto">
              <a:xfrm>
                <a:off x="2784" y="1632"/>
                <a:ext cx="34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+20</a:t>
                </a:r>
              </a:p>
            </p:txBody>
          </p:sp>
          <p:sp>
            <p:nvSpPr>
              <p:cNvPr id="17451" name="Rectangle 65"/>
              <p:cNvSpPr>
                <a:spLocks noChangeArrowheads="1"/>
              </p:cNvSpPr>
              <p:nvPr/>
            </p:nvSpPr>
            <p:spPr bwMode="auto">
              <a:xfrm>
                <a:off x="2784" y="1833"/>
                <a:ext cx="34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+10</a:t>
                </a:r>
              </a:p>
            </p:txBody>
          </p:sp>
          <p:sp>
            <p:nvSpPr>
              <p:cNvPr id="17452" name="Rectangle 66"/>
              <p:cNvSpPr>
                <a:spLocks noChangeArrowheads="1"/>
              </p:cNvSpPr>
              <p:nvPr/>
            </p:nvSpPr>
            <p:spPr bwMode="auto">
              <a:xfrm>
                <a:off x="2880" y="2016"/>
                <a:ext cx="18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0</a:t>
                </a:r>
              </a:p>
            </p:txBody>
          </p:sp>
          <p:sp>
            <p:nvSpPr>
              <p:cNvPr id="17453" name="Rectangle 67"/>
              <p:cNvSpPr>
                <a:spLocks noChangeArrowheads="1"/>
              </p:cNvSpPr>
              <p:nvPr/>
            </p:nvSpPr>
            <p:spPr bwMode="auto">
              <a:xfrm>
                <a:off x="2797" y="2173"/>
                <a:ext cx="3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- 10</a:t>
                </a:r>
              </a:p>
            </p:txBody>
          </p:sp>
          <p:sp>
            <p:nvSpPr>
              <p:cNvPr id="17454" name="Rectangle 68"/>
              <p:cNvSpPr>
                <a:spLocks noChangeArrowheads="1"/>
              </p:cNvSpPr>
              <p:nvPr/>
            </p:nvSpPr>
            <p:spPr bwMode="auto">
              <a:xfrm>
                <a:off x="2810" y="2352"/>
                <a:ext cx="3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- 20</a:t>
                </a:r>
              </a:p>
            </p:txBody>
          </p:sp>
          <p:sp>
            <p:nvSpPr>
              <p:cNvPr id="17455" name="Rectangle 69"/>
              <p:cNvSpPr>
                <a:spLocks noChangeArrowheads="1"/>
              </p:cNvSpPr>
              <p:nvPr/>
            </p:nvSpPr>
            <p:spPr bwMode="auto">
              <a:xfrm>
                <a:off x="2823" y="2544"/>
                <a:ext cx="3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- 30</a:t>
                </a:r>
              </a:p>
            </p:txBody>
          </p:sp>
          <p:sp>
            <p:nvSpPr>
              <p:cNvPr id="17456" name="Rectangle 70"/>
              <p:cNvSpPr>
                <a:spLocks noChangeArrowheads="1"/>
              </p:cNvSpPr>
              <p:nvPr/>
            </p:nvSpPr>
            <p:spPr bwMode="auto">
              <a:xfrm>
                <a:off x="2809" y="2736"/>
                <a:ext cx="3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- 40</a:t>
                </a:r>
              </a:p>
            </p:txBody>
          </p:sp>
          <p:sp>
            <p:nvSpPr>
              <p:cNvPr id="17457" name="Rectangle 71"/>
              <p:cNvSpPr>
                <a:spLocks noChangeArrowheads="1"/>
              </p:cNvSpPr>
              <p:nvPr/>
            </p:nvSpPr>
            <p:spPr bwMode="auto">
              <a:xfrm>
                <a:off x="2809" y="2928"/>
                <a:ext cx="3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- 50</a:t>
                </a:r>
              </a:p>
            </p:txBody>
          </p:sp>
          <p:sp>
            <p:nvSpPr>
              <p:cNvPr id="17458" name="Rectangle 72"/>
              <p:cNvSpPr>
                <a:spLocks noChangeArrowheads="1"/>
              </p:cNvSpPr>
              <p:nvPr/>
            </p:nvSpPr>
            <p:spPr bwMode="auto">
              <a:xfrm>
                <a:off x="2809" y="3120"/>
                <a:ext cx="3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- 60</a:t>
                </a:r>
              </a:p>
            </p:txBody>
          </p:sp>
          <p:sp>
            <p:nvSpPr>
              <p:cNvPr id="17459" name="Rectangle 73"/>
              <p:cNvSpPr>
                <a:spLocks noChangeArrowheads="1"/>
              </p:cNvSpPr>
              <p:nvPr/>
            </p:nvSpPr>
            <p:spPr bwMode="auto">
              <a:xfrm>
                <a:off x="2809" y="3312"/>
                <a:ext cx="3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800">
                    <a:solidFill>
                      <a:schemeClr val="tx1"/>
                    </a:solidFill>
                    <a:latin typeface="Times New Roman" pitchFamily="18" charset="0"/>
                  </a:rPr>
                  <a:t>- 70</a:t>
                </a:r>
              </a:p>
            </p:txBody>
          </p:sp>
        </p:grpSp>
      </p:grpSp>
      <p:sp>
        <p:nvSpPr>
          <p:cNvPr id="101489" name="Freeform 113"/>
          <p:cNvSpPr>
            <a:spLocks/>
          </p:cNvSpPr>
          <p:nvPr/>
        </p:nvSpPr>
        <p:spPr bwMode="auto">
          <a:xfrm>
            <a:off x="4800600" y="3581400"/>
            <a:ext cx="719138" cy="2163763"/>
          </a:xfrm>
          <a:custGeom>
            <a:avLst/>
            <a:gdLst>
              <a:gd name="T0" fmla="*/ 0 w 363"/>
              <a:gd name="T1" fmla="*/ 2147483647 h 325"/>
              <a:gd name="T2" fmla="*/ 2147483647 w 363"/>
              <a:gd name="T3" fmla="*/ 2147483647 h 325"/>
              <a:gd name="T4" fmla="*/ 2147483647 w 363"/>
              <a:gd name="T5" fmla="*/ 0 h 325"/>
              <a:gd name="T6" fmla="*/ 0 60000 65536"/>
              <a:gd name="T7" fmla="*/ 0 60000 65536"/>
              <a:gd name="T8" fmla="*/ 0 60000 65536"/>
              <a:gd name="T9" fmla="*/ 0 w 363"/>
              <a:gd name="T10" fmla="*/ 0 h 325"/>
              <a:gd name="T11" fmla="*/ 363 w 363"/>
              <a:gd name="T12" fmla="*/ 325 h 325"/>
            </a:gdLst>
            <a:ahLst/>
            <a:cxnLst>
              <a:cxn ang="T6">
                <a:pos x="T0" y="T1"/>
              </a:cxn>
              <a:cxn ang="T7">
                <a:pos x="T2" y="T3"/>
              </a:cxn>
              <a:cxn ang="T8">
                <a:pos x="T4" y="T5"/>
              </a:cxn>
            </a:cxnLst>
            <a:rect l="T9" t="T10" r="T11" b="T12"/>
            <a:pathLst>
              <a:path w="363" h="325">
                <a:moveTo>
                  <a:pt x="0" y="318"/>
                </a:moveTo>
                <a:cubicBezTo>
                  <a:pt x="38" y="321"/>
                  <a:pt x="76" y="325"/>
                  <a:pt x="136" y="272"/>
                </a:cubicBezTo>
                <a:cubicBezTo>
                  <a:pt x="196" y="219"/>
                  <a:pt x="279" y="109"/>
                  <a:pt x="363" y="0"/>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101490" name="Line 114"/>
          <p:cNvSpPr>
            <a:spLocks noChangeShapeType="1"/>
          </p:cNvSpPr>
          <p:nvPr/>
        </p:nvSpPr>
        <p:spPr bwMode="auto">
          <a:xfrm>
            <a:off x="3810000" y="5715000"/>
            <a:ext cx="990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01492" name="Freeform 116"/>
          <p:cNvSpPr>
            <a:spLocks/>
          </p:cNvSpPr>
          <p:nvPr/>
        </p:nvSpPr>
        <p:spPr bwMode="auto">
          <a:xfrm>
            <a:off x="5511800" y="2552700"/>
            <a:ext cx="381000" cy="1054100"/>
          </a:xfrm>
          <a:custGeom>
            <a:avLst/>
            <a:gdLst>
              <a:gd name="T0" fmla="*/ 0 w 240"/>
              <a:gd name="T1" fmla="*/ 2147483647 h 664"/>
              <a:gd name="T2" fmla="*/ 2147483647 w 240"/>
              <a:gd name="T3" fmla="*/ 2147483647 h 664"/>
              <a:gd name="T4" fmla="*/ 2147483647 w 240"/>
              <a:gd name="T5" fmla="*/ 2147483647 h 664"/>
              <a:gd name="T6" fmla="*/ 0 60000 65536"/>
              <a:gd name="T7" fmla="*/ 0 60000 65536"/>
              <a:gd name="T8" fmla="*/ 0 60000 65536"/>
              <a:gd name="T9" fmla="*/ 0 w 240"/>
              <a:gd name="T10" fmla="*/ 0 h 664"/>
              <a:gd name="T11" fmla="*/ 240 w 240"/>
              <a:gd name="T12" fmla="*/ 664 h 664"/>
            </a:gdLst>
            <a:ahLst/>
            <a:cxnLst>
              <a:cxn ang="T6">
                <a:pos x="T0" y="T1"/>
              </a:cxn>
              <a:cxn ang="T7">
                <a:pos x="T2" y="T3"/>
              </a:cxn>
              <a:cxn ang="T8">
                <a:pos x="T4" y="T5"/>
              </a:cxn>
            </a:cxnLst>
            <a:rect l="T9" t="T10" r="T11" b="T12"/>
            <a:pathLst>
              <a:path w="240" h="664">
                <a:moveTo>
                  <a:pt x="0" y="664"/>
                </a:moveTo>
                <a:cubicBezTo>
                  <a:pt x="52" y="420"/>
                  <a:pt x="104" y="176"/>
                  <a:pt x="144" y="88"/>
                </a:cubicBezTo>
                <a:cubicBezTo>
                  <a:pt x="184" y="0"/>
                  <a:pt x="212" y="68"/>
                  <a:pt x="240" y="136"/>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101494" name="Freeform 118"/>
          <p:cNvSpPr>
            <a:spLocks/>
          </p:cNvSpPr>
          <p:nvPr/>
        </p:nvSpPr>
        <p:spPr bwMode="auto">
          <a:xfrm>
            <a:off x="5867400" y="2667000"/>
            <a:ext cx="2667000" cy="3454400"/>
          </a:xfrm>
          <a:custGeom>
            <a:avLst/>
            <a:gdLst>
              <a:gd name="T0" fmla="*/ 0 w 1680"/>
              <a:gd name="T1" fmla="*/ 0 h 2176"/>
              <a:gd name="T2" fmla="*/ 2147483647 w 1680"/>
              <a:gd name="T3" fmla="*/ 2147483647 h 2176"/>
              <a:gd name="T4" fmla="*/ 2147483647 w 1680"/>
              <a:gd name="T5" fmla="*/ 2147483647 h 2176"/>
              <a:gd name="T6" fmla="*/ 2147483647 w 1680"/>
              <a:gd name="T7" fmla="*/ 2147483647 h 2176"/>
              <a:gd name="T8" fmla="*/ 0 60000 65536"/>
              <a:gd name="T9" fmla="*/ 0 60000 65536"/>
              <a:gd name="T10" fmla="*/ 0 60000 65536"/>
              <a:gd name="T11" fmla="*/ 0 60000 65536"/>
              <a:gd name="T12" fmla="*/ 0 w 1680"/>
              <a:gd name="T13" fmla="*/ 0 h 2176"/>
              <a:gd name="T14" fmla="*/ 1680 w 1680"/>
              <a:gd name="T15" fmla="*/ 2176 h 2176"/>
            </a:gdLst>
            <a:ahLst/>
            <a:cxnLst>
              <a:cxn ang="T8">
                <a:pos x="T0" y="T1"/>
              </a:cxn>
              <a:cxn ang="T9">
                <a:pos x="T2" y="T3"/>
              </a:cxn>
              <a:cxn ang="T10">
                <a:pos x="T4" y="T5"/>
              </a:cxn>
              <a:cxn ang="T11">
                <a:pos x="T6" y="T7"/>
              </a:cxn>
            </a:cxnLst>
            <a:rect l="T12" t="T13" r="T14" b="T15"/>
            <a:pathLst>
              <a:path w="1680" h="2176">
                <a:moveTo>
                  <a:pt x="0" y="0"/>
                </a:moveTo>
                <a:cubicBezTo>
                  <a:pt x="232" y="784"/>
                  <a:pt x="464" y="1568"/>
                  <a:pt x="624" y="1872"/>
                </a:cubicBezTo>
                <a:cubicBezTo>
                  <a:pt x="784" y="2176"/>
                  <a:pt x="784" y="1840"/>
                  <a:pt x="960" y="1824"/>
                </a:cubicBezTo>
                <a:cubicBezTo>
                  <a:pt x="1136" y="1808"/>
                  <a:pt x="1408" y="1792"/>
                  <a:pt x="1680" y="1776"/>
                </a:cubicBez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101495" name="Text Box 119"/>
          <p:cNvSpPr txBox="1">
            <a:spLocks noChangeArrowheads="1"/>
          </p:cNvSpPr>
          <p:nvPr/>
        </p:nvSpPr>
        <p:spPr bwMode="auto">
          <a:xfrm>
            <a:off x="4114800" y="5257800"/>
            <a:ext cx="685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1800">
                <a:latin typeface="Times New Roman" pitchFamily="18" charset="0"/>
              </a:rPr>
              <a:t>ĐTN</a:t>
            </a:r>
          </a:p>
        </p:txBody>
      </p:sp>
      <p:sp>
        <p:nvSpPr>
          <p:cNvPr id="101496" name="Text Box 120"/>
          <p:cNvSpPr txBox="1">
            <a:spLocks noChangeArrowheads="1"/>
          </p:cNvSpPr>
          <p:nvPr/>
        </p:nvSpPr>
        <p:spPr bwMode="auto">
          <a:xfrm>
            <a:off x="4267200" y="3733800"/>
            <a:ext cx="7620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000">
                <a:latin typeface="Times New Roman" pitchFamily="18" charset="0"/>
              </a:rPr>
              <a:t>GĐ mất phân cực</a:t>
            </a:r>
          </a:p>
        </p:txBody>
      </p:sp>
      <p:sp>
        <p:nvSpPr>
          <p:cNvPr id="101497" name="Text Box 121"/>
          <p:cNvSpPr txBox="1">
            <a:spLocks noChangeArrowheads="1"/>
          </p:cNvSpPr>
          <p:nvPr/>
        </p:nvSpPr>
        <p:spPr bwMode="auto">
          <a:xfrm>
            <a:off x="4495800" y="2286000"/>
            <a:ext cx="7620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000">
                <a:latin typeface="Times New Roman" pitchFamily="18" charset="0"/>
              </a:rPr>
              <a:t>GĐ </a:t>
            </a:r>
            <a:r>
              <a:rPr lang="vi-VN" sz="2000">
                <a:latin typeface="Times New Roman" pitchFamily="18" charset="0"/>
              </a:rPr>
              <a:t>đ</a:t>
            </a:r>
            <a:r>
              <a:rPr lang="en-US" sz="2000">
                <a:latin typeface="Times New Roman" pitchFamily="18" charset="0"/>
              </a:rPr>
              <a:t>ảo cực</a:t>
            </a:r>
          </a:p>
        </p:txBody>
      </p:sp>
      <p:sp>
        <p:nvSpPr>
          <p:cNvPr id="101498" name="Text Box 122"/>
          <p:cNvSpPr txBox="1">
            <a:spLocks noChangeArrowheads="1"/>
          </p:cNvSpPr>
          <p:nvPr/>
        </p:nvSpPr>
        <p:spPr bwMode="auto">
          <a:xfrm>
            <a:off x="6705600" y="3810000"/>
            <a:ext cx="7620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000">
                <a:latin typeface="Times New Roman" pitchFamily="18" charset="0"/>
              </a:rPr>
              <a:t>GĐ tái phân cực</a:t>
            </a:r>
          </a:p>
        </p:txBody>
      </p:sp>
      <p:sp>
        <p:nvSpPr>
          <p:cNvPr id="101499" name="Line 123"/>
          <p:cNvSpPr>
            <a:spLocks noChangeShapeType="1"/>
          </p:cNvSpPr>
          <p:nvPr/>
        </p:nvSpPr>
        <p:spPr bwMode="auto">
          <a:xfrm>
            <a:off x="5029200" y="2971800"/>
            <a:ext cx="5334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01500" name="Line 124"/>
          <p:cNvSpPr>
            <a:spLocks noChangeShapeType="1"/>
          </p:cNvSpPr>
          <p:nvPr/>
        </p:nvSpPr>
        <p:spPr bwMode="auto">
          <a:xfrm>
            <a:off x="4800600" y="4267200"/>
            <a:ext cx="5334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01502" name="Line 126"/>
          <p:cNvSpPr>
            <a:spLocks noChangeShapeType="1"/>
          </p:cNvSpPr>
          <p:nvPr/>
        </p:nvSpPr>
        <p:spPr bwMode="auto">
          <a:xfrm flipH="1">
            <a:off x="6400800" y="4191000"/>
            <a:ext cx="4572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01503" name="Text Box 127"/>
          <p:cNvSpPr txBox="1">
            <a:spLocks noChangeArrowheads="1"/>
          </p:cNvSpPr>
          <p:nvPr/>
        </p:nvSpPr>
        <p:spPr bwMode="auto">
          <a:xfrm>
            <a:off x="6019800" y="6400800"/>
            <a:ext cx="312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sz="2400">
                <a:latin typeface="Times New Roman" pitchFamily="18" charset="0"/>
              </a:rPr>
              <a:t>Tái phân cực quá </a:t>
            </a:r>
            <a:r>
              <a:rPr lang="vi-VN" sz="2400">
                <a:latin typeface="Times New Roman" pitchFamily="18" charset="0"/>
              </a:rPr>
              <a:t>đ</a:t>
            </a:r>
            <a:r>
              <a:rPr lang="en-US" sz="2400">
                <a:latin typeface="Times New Roman" pitchFamily="18" charset="0"/>
              </a:rPr>
              <a:t>ộ</a:t>
            </a:r>
          </a:p>
        </p:txBody>
      </p:sp>
      <p:sp>
        <p:nvSpPr>
          <p:cNvPr id="101504" name="Line 128"/>
          <p:cNvSpPr>
            <a:spLocks noChangeShapeType="1"/>
          </p:cNvSpPr>
          <p:nvPr/>
        </p:nvSpPr>
        <p:spPr bwMode="auto">
          <a:xfrm flipH="1" flipV="1">
            <a:off x="7162800" y="5943600"/>
            <a:ext cx="152400" cy="609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Tree>
    <p:extLst>
      <p:ext uri="{BB962C8B-B14F-4D97-AF65-F5344CB8AC3E}">
        <p14:creationId xmlns="" xmlns:p14="http://schemas.microsoft.com/office/powerpoint/2010/main" val="381256344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1490"/>
                                        </p:tgtEl>
                                        <p:attrNameLst>
                                          <p:attrName>style.visibility</p:attrName>
                                        </p:attrNameLst>
                                      </p:cBhvr>
                                      <p:to>
                                        <p:strVal val="visible"/>
                                      </p:to>
                                    </p:set>
                                    <p:animEffect transition="in" filter="wipe(down)">
                                      <p:cBhvr>
                                        <p:cTn id="7" dur="500"/>
                                        <p:tgtEl>
                                          <p:spTgt spid="10149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1489"/>
                                        </p:tgtEl>
                                        <p:attrNameLst>
                                          <p:attrName>style.visibility</p:attrName>
                                        </p:attrNameLst>
                                      </p:cBhvr>
                                      <p:to>
                                        <p:strVal val="visible"/>
                                      </p:to>
                                    </p:set>
                                    <p:animEffect transition="in" filter="wipe(down)">
                                      <p:cBhvr>
                                        <p:cTn id="11" dur="500"/>
                                        <p:tgtEl>
                                          <p:spTgt spid="101489"/>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1492"/>
                                        </p:tgtEl>
                                        <p:attrNameLst>
                                          <p:attrName>style.visibility</p:attrName>
                                        </p:attrNameLst>
                                      </p:cBhvr>
                                      <p:to>
                                        <p:strVal val="visible"/>
                                      </p:to>
                                    </p:set>
                                    <p:animEffect transition="in" filter="wipe(down)">
                                      <p:cBhvr>
                                        <p:cTn id="15" dur="500"/>
                                        <p:tgtEl>
                                          <p:spTgt spid="10149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1494"/>
                                        </p:tgtEl>
                                        <p:attrNameLst>
                                          <p:attrName>style.visibility</p:attrName>
                                        </p:attrNameLst>
                                      </p:cBhvr>
                                      <p:to>
                                        <p:strVal val="visible"/>
                                      </p:to>
                                    </p:set>
                                    <p:animEffect transition="in" filter="wipe(up)">
                                      <p:cBhvr>
                                        <p:cTn id="19" dur="500"/>
                                        <p:tgtEl>
                                          <p:spTgt spid="101494"/>
                                        </p:tgtEl>
                                      </p:cBhvr>
                                    </p:animEffect>
                                  </p:childTnLst>
                                </p:cTn>
                              </p:par>
                            </p:childTnLst>
                          </p:cTn>
                        </p:par>
                        <p:par>
                          <p:cTn id="20" fill="hold" nodeType="afterGroup">
                            <p:stCondLst>
                              <p:cond delay="2000"/>
                            </p:stCondLst>
                            <p:childTnLst>
                              <p:par>
                                <p:cTn id="21" presetID="7" presetClass="emph" presetSubtype="2" fill="hold" nodeType="afterEffect">
                                  <p:stCondLst>
                                    <p:cond delay="0"/>
                                  </p:stCondLst>
                                  <p:childTnLst>
                                    <p:animClr clrSpc="rgb" dir="cw">
                                      <p:cBhvr>
                                        <p:cTn id="22" dur="2000" fill="hold"/>
                                        <p:tgtEl>
                                          <p:spTgt spid="101490"/>
                                        </p:tgtEl>
                                        <p:attrNameLst>
                                          <p:attrName>stroke.color</p:attrName>
                                        </p:attrNameLst>
                                      </p:cBhvr>
                                      <p:to>
                                        <a:srgbClr val="FF9900"/>
                                      </p:to>
                                    </p:animClr>
                                    <p:set>
                                      <p:cBhvr>
                                        <p:cTn id="23" dur="2000" fill="hold"/>
                                        <p:tgtEl>
                                          <p:spTgt spid="101490"/>
                                        </p:tgtEl>
                                        <p:attrNameLst>
                                          <p:attrName>stroke.on</p:attrName>
                                        </p:attrNameLst>
                                      </p:cBhvr>
                                      <p:to>
                                        <p:strVal val="true"/>
                                      </p:to>
                                    </p:set>
                                  </p:childTnLst>
                                </p:cTn>
                              </p:par>
                            </p:childTnLst>
                          </p:cTn>
                        </p:par>
                        <p:par>
                          <p:cTn id="24" fill="hold" nodeType="afterGroup">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01495"/>
                                        </p:tgtEl>
                                        <p:attrNameLst>
                                          <p:attrName>style.visibility</p:attrName>
                                        </p:attrNameLst>
                                      </p:cBhvr>
                                      <p:to>
                                        <p:strVal val="visible"/>
                                      </p:to>
                                    </p:set>
                                    <p:animEffect transition="in" filter="wipe(left)">
                                      <p:cBhvr>
                                        <p:cTn id="27" dur="500"/>
                                        <p:tgtEl>
                                          <p:spTgt spid="101495"/>
                                        </p:tgtEl>
                                      </p:cBhvr>
                                    </p:animEffect>
                                  </p:childTnLst>
                                </p:cTn>
                              </p:par>
                            </p:childTnLst>
                          </p:cTn>
                        </p:par>
                        <p:par>
                          <p:cTn id="28" fill="hold" nodeType="afterGroup">
                            <p:stCondLst>
                              <p:cond delay="45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01410"/>
                                        </p:tgtEl>
                                        <p:attrNameLst>
                                          <p:attrName>style.visibility</p:attrName>
                                        </p:attrNameLst>
                                      </p:cBhvr>
                                      <p:to>
                                        <p:strVal val="visible"/>
                                      </p:to>
                                    </p:set>
                                    <p:animEffect transition="in" filter="wipe(left)">
                                      <p:cBhvr>
                                        <p:cTn id="31" dur="500"/>
                                        <p:tgtEl>
                                          <p:spTgt spid="101410"/>
                                        </p:tgtEl>
                                      </p:cBhvr>
                                    </p:animEffect>
                                  </p:childTnLst>
                                </p:cTn>
                              </p:par>
                            </p:childTnLst>
                          </p:cTn>
                        </p:par>
                        <p:par>
                          <p:cTn id="32" fill="hold" nodeType="afterGroup">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101417"/>
                                        </p:tgtEl>
                                        <p:attrNameLst>
                                          <p:attrName>style.visibility</p:attrName>
                                        </p:attrNameLst>
                                      </p:cBhvr>
                                      <p:to>
                                        <p:strVal val="visible"/>
                                      </p:to>
                                    </p:set>
                                    <p:animEffect transition="in" filter="wipe(down)">
                                      <p:cBhvr>
                                        <p:cTn id="35" dur="500"/>
                                        <p:tgtEl>
                                          <p:spTgt spid="101417"/>
                                        </p:tgtEl>
                                      </p:cBhvr>
                                    </p:animEffect>
                                  </p:childTnLst>
                                </p:cTn>
                              </p:par>
                            </p:childTnLst>
                          </p:cTn>
                        </p:par>
                        <p:par>
                          <p:cTn id="36" fill="hold" nodeType="afterGroup">
                            <p:stCondLst>
                              <p:cond delay="6000"/>
                            </p:stCondLst>
                            <p:childTnLst>
                              <p:par>
                                <p:cTn id="37" presetID="2" presetClass="entr" presetSubtype="4" fill="hold" grpId="0" nodeType="afterEffect">
                                  <p:stCondLst>
                                    <p:cond delay="0"/>
                                  </p:stCondLst>
                                  <p:childTnLst>
                                    <p:set>
                                      <p:cBhvr>
                                        <p:cTn id="38" dur="1" fill="hold">
                                          <p:stCondLst>
                                            <p:cond delay="0"/>
                                          </p:stCondLst>
                                        </p:cTn>
                                        <p:tgtEl>
                                          <p:spTgt spid="101418"/>
                                        </p:tgtEl>
                                        <p:attrNameLst>
                                          <p:attrName>style.visibility</p:attrName>
                                        </p:attrNameLst>
                                      </p:cBhvr>
                                      <p:to>
                                        <p:strVal val="visible"/>
                                      </p:to>
                                    </p:set>
                                    <p:anim calcmode="lin" valueType="num">
                                      <p:cBhvr additive="base">
                                        <p:cTn id="39" dur="500" fill="hold"/>
                                        <p:tgtEl>
                                          <p:spTgt spid="101418"/>
                                        </p:tgtEl>
                                        <p:attrNameLst>
                                          <p:attrName>ppt_x</p:attrName>
                                        </p:attrNameLst>
                                      </p:cBhvr>
                                      <p:tavLst>
                                        <p:tav tm="0">
                                          <p:val>
                                            <p:strVal val="#ppt_x"/>
                                          </p:val>
                                        </p:tav>
                                        <p:tav tm="100000">
                                          <p:val>
                                            <p:strVal val="#ppt_x"/>
                                          </p:val>
                                        </p:tav>
                                      </p:tavLst>
                                    </p:anim>
                                    <p:anim calcmode="lin" valueType="num">
                                      <p:cBhvr additive="base">
                                        <p:cTn id="40" dur="500" fill="hold"/>
                                        <p:tgtEl>
                                          <p:spTgt spid="101418"/>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6500"/>
                            </p:stCondLst>
                            <p:childTnLst>
                              <p:par>
                                <p:cTn id="42" presetID="7" presetClass="emph" presetSubtype="2" fill="hold" nodeType="afterEffect">
                                  <p:stCondLst>
                                    <p:cond delay="0"/>
                                  </p:stCondLst>
                                  <p:childTnLst>
                                    <p:animClr clrSpc="rgb" dir="cw">
                                      <p:cBhvr>
                                        <p:cTn id="43" dur="2000" fill="hold"/>
                                        <p:tgtEl>
                                          <p:spTgt spid="101417"/>
                                        </p:tgtEl>
                                        <p:attrNameLst>
                                          <p:attrName>stroke.color</p:attrName>
                                        </p:attrNameLst>
                                      </p:cBhvr>
                                      <p:to>
                                        <a:srgbClr val="008000"/>
                                      </p:to>
                                    </p:animClr>
                                    <p:set>
                                      <p:cBhvr>
                                        <p:cTn id="44" dur="2000" fill="hold"/>
                                        <p:tgtEl>
                                          <p:spTgt spid="101417"/>
                                        </p:tgtEl>
                                        <p:attrNameLst>
                                          <p:attrName>stroke.on</p:attrName>
                                        </p:attrNameLst>
                                      </p:cBhvr>
                                      <p:to>
                                        <p:strVal val="true"/>
                                      </p:to>
                                    </p:set>
                                  </p:childTnLst>
                                </p:cTn>
                              </p:par>
                            </p:childTnLst>
                          </p:cTn>
                        </p:par>
                        <p:par>
                          <p:cTn id="45" fill="hold" nodeType="afterGroup">
                            <p:stCondLst>
                              <p:cond delay="8500"/>
                            </p:stCondLst>
                            <p:childTnLst>
                              <p:par>
                                <p:cTn id="46" presetID="7" presetClass="emph" presetSubtype="2" fill="hold" nodeType="afterEffect">
                                  <p:stCondLst>
                                    <p:cond delay="0"/>
                                  </p:stCondLst>
                                  <p:childTnLst>
                                    <p:animClr clrSpc="rgb" dir="cw">
                                      <p:cBhvr>
                                        <p:cTn id="47" dur="2000" fill="hold"/>
                                        <p:tgtEl>
                                          <p:spTgt spid="101489"/>
                                        </p:tgtEl>
                                        <p:attrNameLst>
                                          <p:attrName>stroke.color</p:attrName>
                                        </p:attrNameLst>
                                      </p:cBhvr>
                                      <p:to>
                                        <a:srgbClr val="9900FF"/>
                                      </p:to>
                                    </p:animClr>
                                    <p:set>
                                      <p:cBhvr>
                                        <p:cTn id="48" dur="2000" fill="hold"/>
                                        <p:tgtEl>
                                          <p:spTgt spid="101489"/>
                                        </p:tgtEl>
                                        <p:attrNameLst>
                                          <p:attrName>stroke.on</p:attrName>
                                        </p:attrNameLst>
                                      </p:cBhvr>
                                      <p:to>
                                        <p:strVal val="true"/>
                                      </p:to>
                                    </p:set>
                                  </p:childTnLst>
                                </p:cTn>
                              </p:par>
                            </p:childTnLst>
                          </p:cTn>
                        </p:par>
                        <p:par>
                          <p:cTn id="49" fill="hold" nodeType="afterGroup">
                            <p:stCondLst>
                              <p:cond delay="10500"/>
                            </p:stCondLst>
                            <p:childTnLst>
                              <p:par>
                                <p:cTn id="50" presetID="22" presetClass="entr" presetSubtype="8" fill="hold" grpId="0" nodeType="afterEffect">
                                  <p:stCondLst>
                                    <p:cond delay="0"/>
                                  </p:stCondLst>
                                  <p:childTnLst>
                                    <p:set>
                                      <p:cBhvr>
                                        <p:cTn id="51" dur="1" fill="hold">
                                          <p:stCondLst>
                                            <p:cond delay="0"/>
                                          </p:stCondLst>
                                        </p:cTn>
                                        <p:tgtEl>
                                          <p:spTgt spid="101500"/>
                                        </p:tgtEl>
                                        <p:attrNameLst>
                                          <p:attrName>style.visibility</p:attrName>
                                        </p:attrNameLst>
                                      </p:cBhvr>
                                      <p:to>
                                        <p:strVal val="visible"/>
                                      </p:to>
                                    </p:set>
                                    <p:animEffect transition="in" filter="wipe(left)">
                                      <p:cBhvr>
                                        <p:cTn id="52" dur="500"/>
                                        <p:tgtEl>
                                          <p:spTgt spid="101500"/>
                                        </p:tgtEl>
                                      </p:cBhvr>
                                    </p:animEffect>
                                  </p:childTnLst>
                                </p:cTn>
                              </p:par>
                            </p:childTnLst>
                          </p:cTn>
                        </p:par>
                        <p:par>
                          <p:cTn id="53" fill="hold" nodeType="afterGroup">
                            <p:stCondLst>
                              <p:cond delay="11000"/>
                            </p:stCondLst>
                            <p:childTnLst>
                              <p:par>
                                <p:cTn id="54" presetID="22" presetClass="entr" presetSubtype="4" fill="hold" grpId="0" nodeType="afterEffect">
                                  <p:stCondLst>
                                    <p:cond delay="0"/>
                                  </p:stCondLst>
                                  <p:childTnLst>
                                    <p:set>
                                      <p:cBhvr>
                                        <p:cTn id="55" dur="1" fill="hold">
                                          <p:stCondLst>
                                            <p:cond delay="0"/>
                                          </p:stCondLst>
                                        </p:cTn>
                                        <p:tgtEl>
                                          <p:spTgt spid="101496"/>
                                        </p:tgtEl>
                                        <p:attrNameLst>
                                          <p:attrName>style.visibility</p:attrName>
                                        </p:attrNameLst>
                                      </p:cBhvr>
                                      <p:to>
                                        <p:strVal val="visible"/>
                                      </p:to>
                                    </p:set>
                                    <p:animEffect transition="in" filter="wipe(down)">
                                      <p:cBhvr>
                                        <p:cTn id="56" dur="500"/>
                                        <p:tgtEl>
                                          <p:spTgt spid="101496"/>
                                        </p:tgtEl>
                                      </p:cBhvr>
                                    </p:animEffect>
                                  </p:childTnLst>
                                </p:cTn>
                              </p:par>
                            </p:childTnLst>
                          </p:cTn>
                        </p:par>
                        <p:par>
                          <p:cTn id="57" fill="hold" nodeType="afterGroup">
                            <p:stCondLst>
                              <p:cond delay="11500"/>
                            </p:stCondLst>
                            <p:childTnLst>
                              <p:par>
                                <p:cTn id="58" presetID="22" presetClass="entr" presetSubtype="8" fill="hold" grpId="0" nodeType="afterEffect">
                                  <p:stCondLst>
                                    <p:cond delay="0"/>
                                  </p:stCondLst>
                                  <p:childTnLst>
                                    <p:set>
                                      <p:cBhvr>
                                        <p:cTn id="59" dur="1" fill="hold">
                                          <p:stCondLst>
                                            <p:cond delay="0"/>
                                          </p:stCondLst>
                                        </p:cTn>
                                        <p:tgtEl>
                                          <p:spTgt spid="101411"/>
                                        </p:tgtEl>
                                        <p:attrNameLst>
                                          <p:attrName>style.visibility</p:attrName>
                                        </p:attrNameLst>
                                      </p:cBhvr>
                                      <p:to>
                                        <p:strVal val="visible"/>
                                      </p:to>
                                    </p:set>
                                    <p:animEffect transition="in" filter="wipe(left)">
                                      <p:cBhvr>
                                        <p:cTn id="60" dur="500"/>
                                        <p:tgtEl>
                                          <p:spTgt spid="101411"/>
                                        </p:tgtEl>
                                      </p:cBhvr>
                                    </p:animEffect>
                                  </p:childTnLst>
                                </p:cTn>
                              </p:par>
                            </p:childTnLst>
                          </p:cTn>
                        </p:par>
                        <p:par>
                          <p:cTn id="61" fill="hold" nodeType="afterGroup">
                            <p:stCondLst>
                              <p:cond delay="12000"/>
                            </p:stCondLst>
                            <p:childTnLst>
                              <p:par>
                                <p:cTn id="62" presetID="7" presetClass="emph" presetSubtype="2" fill="hold" nodeType="afterEffect">
                                  <p:stCondLst>
                                    <p:cond delay="0"/>
                                  </p:stCondLst>
                                  <p:childTnLst>
                                    <p:animClr clrSpc="rgb" dir="cw">
                                      <p:cBhvr>
                                        <p:cTn id="63" dur="2000" fill="hold"/>
                                        <p:tgtEl>
                                          <p:spTgt spid="101492"/>
                                        </p:tgtEl>
                                        <p:attrNameLst>
                                          <p:attrName>stroke.color</p:attrName>
                                        </p:attrNameLst>
                                      </p:cBhvr>
                                      <p:to>
                                        <a:srgbClr val="FF0000"/>
                                      </p:to>
                                    </p:animClr>
                                    <p:set>
                                      <p:cBhvr>
                                        <p:cTn id="64" dur="2000" fill="hold"/>
                                        <p:tgtEl>
                                          <p:spTgt spid="101492"/>
                                        </p:tgtEl>
                                        <p:attrNameLst>
                                          <p:attrName>stroke.on</p:attrName>
                                        </p:attrNameLst>
                                      </p:cBhvr>
                                      <p:to>
                                        <p:strVal val="true"/>
                                      </p:to>
                                    </p:set>
                                  </p:childTnLst>
                                </p:cTn>
                              </p:par>
                            </p:childTnLst>
                          </p:cTn>
                        </p:par>
                        <p:par>
                          <p:cTn id="65" fill="hold" nodeType="afterGroup">
                            <p:stCondLst>
                              <p:cond delay="14000"/>
                            </p:stCondLst>
                            <p:childTnLst>
                              <p:par>
                                <p:cTn id="66" presetID="22" presetClass="entr" presetSubtype="8" fill="hold" grpId="0" nodeType="afterEffect">
                                  <p:stCondLst>
                                    <p:cond delay="0"/>
                                  </p:stCondLst>
                                  <p:childTnLst>
                                    <p:set>
                                      <p:cBhvr>
                                        <p:cTn id="67" dur="1" fill="hold">
                                          <p:stCondLst>
                                            <p:cond delay="0"/>
                                          </p:stCondLst>
                                        </p:cTn>
                                        <p:tgtEl>
                                          <p:spTgt spid="101499"/>
                                        </p:tgtEl>
                                        <p:attrNameLst>
                                          <p:attrName>style.visibility</p:attrName>
                                        </p:attrNameLst>
                                      </p:cBhvr>
                                      <p:to>
                                        <p:strVal val="visible"/>
                                      </p:to>
                                    </p:set>
                                    <p:animEffect transition="in" filter="wipe(left)">
                                      <p:cBhvr>
                                        <p:cTn id="68" dur="500"/>
                                        <p:tgtEl>
                                          <p:spTgt spid="101499"/>
                                        </p:tgtEl>
                                      </p:cBhvr>
                                    </p:animEffect>
                                  </p:childTnLst>
                                </p:cTn>
                              </p:par>
                            </p:childTnLst>
                          </p:cTn>
                        </p:par>
                        <p:par>
                          <p:cTn id="69" fill="hold" nodeType="afterGroup">
                            <p:stCondLst>
                              <p:cond delay="14500"/>
                            </p:stCondLst>
                            <p:childTnLst>
                              <p:par>
                                <p:cTn id="70" presetID="22" presetClass="entr" presetSubtype="8" fill="hold" grpId="0" nodeType="afterEffect">
                                  <p:stCondLst>
                                    <p:cond delay="0"/>
                                  </p:stCondLst>
                                  <p:childTnLst>
                                    <p:set>
                                      <p:cBhvr>
                                        <p:cTn id="71" dur="1" fill="hold">
                                          <p:stCondLst>
                                            <p:cond delay="0"/>
                                          </p:stCondLst>
                                        </p:cTn>
                                        <p:tgtEl>
                                          <p:spTgt spid="101497"/>
                                        </p:tgtEl>
                                        <p:attrNameLst>
                                          <p:attrName>style.visibility</p:attrName>
                                        </p:attrNameLst>
                                      </p:cBhvr>
                                      <p:to>
                                        <p:strVal val="visible"/>
                                      </p:to>
                                    </p:set>
                                    <p:animEffect transition="in" filter="wipe(left)">
                                      <p:cBhvr>
                                        <p:cTn id="72" dur="500"/>
                                        <p:tgtEl>
                                          <p:spTgt spid="101497"/>
                                        </p:tgtEl>
                                      </p:cBhvr>
                                    </p:animEffect>
                                  </p:childTnLst>
                                </p:cTn>
                              </p:par>
                            </p:childTnLst>
                          </p:cTn>
                        </p:par>
                        <p:par>
                          <p:cTn id="73" fill="hold" nodeType="afterGroup">
                            <p:stCondLst>
                              <p:cond delay="15000"/>
                            </p:stCondLst>
                            <p:childTnLst>
                              <p:par>
                                <p:cTn id="74" presetID="22" presetClass="entr" presetSubtype="8" fill="hold" grpId="0" nodeType="afterEffect">
                                  <p:stCondLst>
                                    <p:cond delay="0"/>
                                  </p:stCondLst>
                                  <p:childTnLst>
                                    <p:set>
                                      <p:cBhvr>
                                        <p:cTn id="75" dur="1" fill="hold">
                                          <p:stCondLst>
                                            <p:cond delay="0"/>
                                          </p:stCondLst>
                                        </p:cTn>
                                        <p:tgtEl>
                                          <p:spTgt spid="101412"/>
                                        </p:tgtEl>
                                        <p:attrNameLst>
                                          <p:attrName>style.visibility</p:attrName>
                                        </p:attrNameLst>
                                      </p:cBhvr>
                                      <p:to>
                                        <p:strVal val="visible"/>
                                      </p:to>
                                    </p:set>
                                    <p:animEffect transition="in" filter="wipe(left)">
                                      <p:cBhvr>
                                        <p:cTn id="76" dur="500"/>
                                        <p:tgtEl>
                                          <p:spTgt spid="101412"/>
                                        </p:tgtEl>
                                      </p:cBhvr>
                                    </p:animEffect>
                                  </p:childTnLst>
                                </p:cTn>
                              </p:par>
                            </p:childTnLst>
                          </p:cTn>
                        </p:par>
                        <p:par>
                          <p:cTn id="77" fill="hold" nodeType="afterGroup">
                            <p:stCondLst>
                              <p:cond delay="15500"/>
                            </p:stCondLst>
                            <p:childTnLst>
                              <p:par>
                                <p:cTn id="78" presetID="7" presetClass="emph" presetSubtype="2" fill="hold" nodeType="afterEffect">
                                  <p:stCondLst>
                                    <p:cond delay="0"/>
                                  </p:stCondLst>
                                  <p:childTnLst>
                                    <p:animClr clrSpc="rgb" dir="cw">
                                      <p:cBhvr>
                                        <p:cTn id="79" dur="2000" fill="hold"/>
                                        <p:tgtEl>
                                          <p:spTgt spid="101494"/>
                                        </p:tgtEl>
                                        <p:attrNameLst>
                                          <p:attrName>stroke.color</p:attrName>
                                        </p:attrNameLst>
                                      </p:cBhvr>
                                      <p:to>
                                        <a:schemeClr val="hlink"/>
                                      </p:to>
                                    </p:animClr>
                                    <p:set>
                                      <p:cBhvr>
                                        <p:cTn id="80" dur="2000" fill="hold"/>
                                        <p:tgtEl>
                                          <p:spTgt spid="101494"/>
                                        </p:tgtEl>
                                        <p:attrNameLst>
                                          <p:attrName>stroke.on</p:attrName>
                                        </p:attrNameLst>
                                      </p:cBhvr>
                                      <p:to>
                                        <p:strVal val="true"/>
                                      </p:to>
                                    </p:set>
                                  </p:childTnLst>
                                </p:cTn>
                              </p:par>
                            </p:childTnLst>
                          </p:cTn>
                        </p:par>
                        <p:par>
                          <p:cTn id="81" fill="hold" nodeType="afterGroup">
                            <p:stCondLst>
                              <p:cond delay="17500"/>
                            </p:stCondLst>
                            <p:childTnLst>
                              <p:par>
                                <p:cTn id="82" presetID="22" presetClass="entr" presetSubtype="2" fill="hold" grpId="0" nodeType="afterEffect">
                                  <p:stCondLst>
                                    <p:cond delay="0"/>
                                  </p:stCondLst>
                                  <p:childTnLst>
                                    <p:set>
                                      <p:cBhvr>
                                        <p:cTn id="83" dur="1" fill="hold">
                                          <p:stCondLst>
                                            <p:cond delay="0"/>
                                          </p:stCondLst>
                                        </p:cTn>
                                        <p:tgtEl>
                                          <p:spTgt spid="101502"/>
                                        </p:tgtEl>
                                        <p:attrNameLst>
                                          <p:attrName>style.visibility</p:attrName>
                                        </p:attrNameLst>
                                      </p:cBhvr>
                                      <p:to>
                                        <p:strVal val="visible"/>
                                      </p:to>
                                    </p:set>
                                    <p:animEffect transition="in" filter="wipe(right)">
                                      <p:cBhvr>
                                        <p:cTn id="84" dur="500"/>
                                        <p:tgtEl>
                                          <p:spTgt spid="101502"/>
                                        </p:tgtEl>
                                      </p:cBhvr>
                                    </p:animEffect>
                                  </p:childTnLst>
                                </p:cTn>
                              </p:par>
                            </p:childTnLst>
                          </p:cTn>
                        </p:par>
                        <p:par>
                          <p:cTn id="85" fill="hold" nodeType="afterGroup">
                            <p:stCondLst>
                              <p:cond delay="18000"/>
                            </p:stCondLst>
                            <p:childTnLst>
                              <p:par>
                                <p:cTn id="86" presetID="22" presetClass="entr" presetSubtype="8" fill="hold" grpId="0" nodeType="afterEffect">
                                  <p:stCondLst>
                                    <p:cond delay="0"/>
                                  </p:stCondLst>
                                  <p:childTnLst>
                                    <p:set>
                                      <p:cBhvr>
                                        <p:cTn id="87" dur="1" fill="hold">
                                          <p:stCondLst>
                                            <p:cond delay="0"/>
                                          </p:stCondLst>
                                        </p:cTn>
                                        <p:tgtEl>
                                          <p:spTgt spid="101498"/>
                                        </p:tgtEl>
                                        <p:attrNameLst>
                                          <p:attrName>style.visibility</p:attrName>
                                        </p:attrNameLst>
                                      </p:cBhvr>
                                      <p:to>
                                        <p:strVal val="visible"/>
                                      </p:to>
                                    </p:set>
                                    <p:animEffect transition="in" filter="wipe(left)">
                                      <p:cBhvr>
                                        <p:cTn id="88" dur="500"/>
                                        <p:tgtEl>
                                          <p:spTgt spid="101498"/>
                                        </p:tgtEl>
                                      </p:cBhvr>
                                    </p:animEffect>
                                  </p:childTnLst>
                                </p:cTn>
                              </p:par>
                            </p:childTnLst>
                          </p:cTn>
                        </p:par>
                        <p:par>
                          <p:cTn id="89" fill="hold" nodeType="afterGroup">
                            <p:stCondLst>
                              <p:cond delay="18500"/>
                            </p:stCondLst>
                            <p:childTnLst>
                              <p:par>
                                <p:cTn id="90" presetID="22" presetClass="entr" presetSubtype="8" fill="hold" grpId="0" nodeType="afterEffect">
                                  <p:stCondLst>
                                    <p:cond delay="0"/>
                                  </p:stCondLst>
                                  <p:childTnLst>
                                    <p:set>
                                      <p:cBhvr>
                                        <p:cTn id="91" dur="1" fill="hold">
                                          <p:stCondLst>
                                            <p:cond delay="0"/>
                                          </p:stCondLst>
                                        </p:cTn>
                                        <p:tgtEl>
                                          <p:spTgt spid="101413"/>
                                        </p:tgtEl>
                                        <p:attrNameLst>
                                          <p:attrName>style.visibility</p:attrName>
                                        </p:attrNameLst>
                                      </p:cBhvr>
                                      <p:to>
                                        <p:strVal val="visible"/>
                                      </p:to>
                                    </p:set>
                                    <p:animEffect transition="in" filter="wipe(left)">
                                      <p:cBhvr>
                                        <p:cTn id="92" dur="500"/>
                                        <p:tgtEl>
                                          <p:spTgt spid="10141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01504"/>
                                        </p:tgtEl>
                                        <p:attrNameLst>
                                          <p:attrName>style.visibility</p:attrName>
                                        </p:attrNameLst>
                                      </p:cBhvr>
                                      <p:to>
                                        <p:strVal val="visible"/>
                                      </p:to>
                                    </p:set>
                                    <p:animEffect transition="in" filter="wipe(down)">
                                      <p:cBhvr>
                                        <p:cTn id="97" dur="500"/>
                                        <p:tgtEl>
                                          <p:spTgt spid="101504"/>
                                        </p:tgtEl>
                                      </p:cBhvr>
                                    </p:animEffect>
                                  </p:childTnLst>
                                </p:cTn>
                              </p:par>
                            </p:childTnLst>
                          </p:cTn>
                        </p:par>
                        <p:par>
                          <p:cTn id="98" fill="hold" nodeType="afterGroup">
                            <p:stCondLst>
                              <p:cond delay="500"/>
                            </p:stCondLst>
                            <p:childTnLst>
                              <p:par>
                                <p:cTn id="99" presetID="22" presetClass="entr" presetSubtype="4" fill="hold" grpId="0" nodeType="afterEffect">
                                  <p:stCondLst>
                                    <p:cond delay="0"/>
                                  </p:stCondLst>
                                  <p:childTnLst>
                                    <p:set>
                                      <p:cBhvr>
                                        <p:cTn id="100" dur="1" fill="hold">
                                          <p:stCondLst>
                                            <p:cond delay="0"/>
                                          </p:stCondLst>
                                        </p:cTn>
                                        <p:tgtEl>
                                          <p:spTgt spid="101503"/>
                                        </p:tgtEl>
                                        <p:attrNameLst>
                                          <p:attrName>style.visibility</p:attrName>
                                        </p:attrNameLst>
                                      </p:cBhvr>
                                      <p:to>
                                        <p:strVal val="visible"/>
                                      </p:to>
                                    </p:set>
                                    <p:animEffect transition="in" filter="wipe(down)">
                                      <p:cBhvr>
                                        <p:cTn id="101" dur="500"/>
                                        <p:tgtEl>
                                          <p:spTgt spid="101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0" grpId="0"/>
      <p:bldP spid="101411" grpId="0"/>
      <p:bldP spid="101412" grpId="0"/>
      <p:bldP spid="101413" grpId="0"/>
      <p:bldP spid="101417" grpId="0" animBg="1"/>
      <p:bldP spid="101418" grpId="0"/>
      <p:bldP spid="101489" grpId="0" animBg="1"/>
      <p:bldP spid="101490" grpId="0" animBg="1"/>
      <p:bldP spid="101492" grpId="0" animBg="1"/>
      <p:bldP spid="101494" grpId="0" animBg="1"/>
      <p:bldP spid="101495" grpId="0"/>
      <p:bldP spid="101496" grpId="0"/>
      <p:bldP spid="101497" grpId="0"/>
      <p:bldP spid="101498" grpId="0"/>
      <p:bldP spid="101499" grpId="0" animBg="1"/>
      <p:bldP spid="101500" grpId="0" animBg="1"/>
      <p:bldP spid="101502" grpId="0" animBg="1"/>
      <p:bldP spid="101503" grpId="0"/>
      <p:bldP spid="1015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6"/>
          <p:cNvSpPr txBox="1">
            <a:spLocks noChangeArrowheads="1"/>
          </p:cNvSpPr>
          <p:nvPr/>
        </p:nvSpPr>
        <p:spPr bwMode="auto">
          <a:xfrm>
            <a:off x="120650" y="-24"/>
            <a:ext cx="58674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dirty="0" smtClean="0">
                <a:solidFill>
                  <a:srgbClr val="FF0000"/>
                </a:solidFill>
                <a:latin typeface="Times New Roman" pitchFamily="18" charset="0"/>
              </a:rPr>
              <a:t>I</a:t>
            </a:r>
            <a:r>
              <a:rPr lang="vi-VN" dirty="0" smtClean="0">
                <a:solidFill>
                  <a:srgbClr val="FF0000"/>
                </a:solidFill>
                <a:latin typeface="Times New Roman" pitchFamily="18" charset="0"/>
              </a:rPr>
              <a:t>I</a:t>
            </a:r>
            <a:r>
              <a:rPr lang="en-US" dirty="0" smtClean="0">
                <a:solidFill>
                  <a:srgbClr val="FF0000"/>
                </a:solidFill>
                <a:latin typeface="Times New Roman" pitchFamily="18" charset="0"/>
              </a:rPr>
              <a:t>. </a:t>
            </a:r>
            <a:r>
              <a:rPr lang="en-US" u="sng" dirty="0">
                <a:solidFill>
                  <a:srgbClr val="FF0000"/>
                </a:solidFill>
                <a:latin typeface="Times New Roman" pitchFamily="18" charset="0"/>
              </a:rPr>
              <a:t>ĐIỆN THẾ HOẠT ĐỘNG</a:t>
            </a:r>
            <a:r>
              <a:rPr lang="en-US" dirty="0">
                <a:solidFill>
                  <a:srgbClr val="FF0000"/>
                </a:solidFill>
                <a:latin typeface="Times New Roman" pitchFamily="18" charset="0"/>
              </a:rPr>
              <a:t>:</a:t>
            </a:r>
          </a:p>
        </p:txBody>
      </p:sp>
      <p:sp>
        <p:nvSpPr>
          <p:cNvPr id="2" name="TextBox 1"/>
          <p:cNvSpPr txBox="1"/>
          <p:nvPr/>
        </p:nvSpPr>
        <p:spPr>
          <a:xfrm>
            <a:off x="357158" y="644482"/>
            <a:ext cx="8358246" cy="2677656"/>
          </a:xfrm>
          <a:prstGeom prst="rect">
            <a:avLst/>
          </a:prstGeom>
          <a:noFill/>
        </p:spPr>
        <p:txBody>
          <a:bodyPr wrap="square" rtlCol="0">
            <a:spAutoFit/>
          </a:bodyPr>
          <a:lstStyle/>
          <a:p>
            <a:r>
              <a:rPr lang="vi-VN" sz="2400" b="1" smtClean="0">
                <a:solidFill>
                  <a:srgbClr val="7030A0"/>
                </a:solidFill>
                <a:latin typeface="Times New Roman" pitchFamily="18" charset="0"/>
              </a:rPr>
              <a:t>3</a:t>
            </a:r>
            <a:r>
              <a:rPr lang="vi-VN" sz="2400" b="1" smtClean="0">
                <a:solidFill>
                  <a:srgbClr val="7030A0"/>
                </a:solidFill>
                <a:latin typeface="Times New Roman" pitchFamily="18" charset="0"/>
              </a:rPr>
              <a:t>.</a:t>
            </a:r>
            <a:r>
              <a:rPr lang="en-US" sz="2400" b="1" smtClean="0">
                <a:solidFill>
                  <a:srgbClr val="7030A0"/>
                </a:solidFill>
                <a:latin typeface="Times New Roman" pitchFamily="18" charset="0"/>
              </a:rPr>
              <a:t> </a:t>
            </a:r>
            <a:r>
              <a:rPr lang="vi-VN" sz="2400" b="1" smtClean="0">
                <a:solidFill>
                  <a:srgbClr val="7030A0"/>
                </a:solidFill>
                <a:latin typeface="Times New Roman" pitchFamily="18" charset="0"/>
              </a:rPr>
              <a:t>Cơ chế</a:t>
            </a:r>
            <a:endParaRPr lang="en-US" sz="2400" b="1" smtClean="0">
              <a:solidFill>
                <a:srgbClr val="7030A0"/>
              </a:solidFill>
              <a:latin typeface="Times New Roman" pitchFamily="18" charset="0"/>
            </a:endParaRPr>
          </a:p>
          <a:p>
            <a:pPr>
              <a:buFontTx/>
              <a:buChar char="-"/>
            </a:pPr>
            <a:r>
              <a:rPr lang="en-US" sz="2400" smtClean="0">
                <a:solidFill>
                  <a:srgbClr val="7030A0"/>
                </a:solidFill>
                <a:latin typeface="Times New Roman" pitchFamily="18" charset="0"/>
              </a:rPr>
              <a:t> Khi bị kích thích: Cổng Na mở </a:t>
            </a:r>
            <a:r>
              <a:rPr lang="en-US" sz="2400" smtClean="0">
                <a:solidFill>
                  <a:srgbClr val="7030A0"/>
                </a:solidFill>
                <a:latin typeface="Times New Roman" pitchFamily="18" charset="0"/>
                <a:sym typeface="Wingdings" pitchFamily="2" charset="2"/>
              </a:rPr>
              <a:t> Na</a:t>
            </a:r>
            <a:r>
              <a:rPr lang="en-US" sz="2400" baseline="30000" smtClean="0">
                <a:solidFill>
                  <a:srgbClr val="7030A0"/>
                </a:solidFill>
                <a:latin typeface="Times New Roman" pitchFamily="18" charset="0"/>
                <a:sym typeface="Wingdings" pitchFamily="2" charset="2"/>
              </a:rPr>
              <a:t>+</a:t>
            </a:r>
            <a:r>
              <a:rPr lang="en-US" sz="2400" smtClean="0">
                <a:solidFill>
                  <a:srgbClr val="7030A0"/>
                </a:solidFill>
                <a:latin typeface="Times New Roman" pitchFamily="18" charset="0"/>
                <a:sym typeface="Wingdings" pitchFamily="2" charset="2"/>
              </a:rPr>
              <a:t> từ ngoài vào trong tế bào: làm cho điện thế tế bào tăng: giai đoạn ĐT &lt;0: mất phân cực, giai đoạn ĐT &gt; 0: đảo cực. </a:t>
            </a:r>
          </a:p>
          <a:p>
            <a:pPr>
              <a:buFontTx/>
              <a:buChar char="-"/>
            </a:pPr>
            <a:r>
              <a:rPr lang="en-US" sz="2400" smtClean="0">
                <a:solidFill>
                  <a:srgbClr val="7030A0"/>
                </a:solidFill>
                <a:latin typeface="Times New Roman" pitchFamily="18" charset="0"/>
                <a:sym typeface="Wingdings" pitchFamily="2" charset="2"/>
              </a:rPr>
              <a:t> </a:t>
            </a:r>
            <a:r>
              <a:rPr lang="en-US" sz="2400" smtClean="0">
                <a:solidFill>
                  <a:srgbClr val="7030A0"/>
                </a:solidFill>
                <a:latin typeface="Times New Roman" pitchFamily="18" charset="0"/>
                <a:sym typeface="Wingdings" pitchFamily="2" charset="2"/>
              </a:rPr>
              <a:t>Sau đó cổng Na đóng, cổng K mở:   K</a:t>
            </a:r>
            <a:r>
              <a:rPr lang="en-US" sz="2400" baseline="30000" smtClean="0">
                <a:solidFill>
                  <a:srgbClr val="7030A0"/>
                </a:solidFill>
                <a:latin typeface="Times New Roman" pitchFamily="18" charset="0"/>
                <a:sym typeface="Wingdings" pitchFamily="2" charset="2"/>
              </a:rPr>
              <a:t>+</a:t>
            </a:r>
            <a:r>
              <a:rPr lang="en-US" sz="2400" smtClean="0">
                <a:solidFill>
                  <a:srgbClr val="7030A0"/>
                </a:solidFill>
                <a:latin typeface="Times New Roman" pitchFamily="18" charset="0"/>
                <a:sym typeface="Wingdings" pitchFamily="2" charset="2"/>
              </a:rPr>
              <a:t> </a:t>
            </a:r>
            <a:r>
              <a:rPr lang="en-US" sz="2400" smtClean="0">
                <a:solidFill>
                  <a:srgbClr val="7030A0"/>
                </a:solidFill>
                <a:latin typeface="Times New Roman" pitchFamily="18" charset="0"/>
                <a:sym typeface="Wingdings" pitchFamily="2" charset="2"/>
              </a:rPr>
              <a:t>từ </a:t>
            </a:r>
            <a:r>
              <a:rPr lang="en-US" sz="2400" smtClean="0">
                <a:solidFill>
                  <a:srgbClr val="7030A0"/>
                </a:solidFill>
                <a:latin typeface="Times New Roman" pitchFamily="18" charset="0"/>
                <a:sym typeface="Wingdings" pitchFamily="2" charset="2"/>
              </a:rPr>
              <a:t>trong ra ngoài tế </a:t>
            </a:r>
            <a:r>
              <a:rPr lang="en-US" sz="2400" smtClean="0">
                <a:solidFill>
                  <a:srgbClr val="7030A0"/>
                </a:solidFill>
                <a:latin typeface="Times New Roman" pitchFamily="18" charset="0"/>
                <a:sym typeface="Wingdings" pitchFamily="2" charset="2"/>
              </a:rPr>
              <a:t>bào: làm cho điện thế tế </a:t>
            </a:r>
            <a:r>
              <a:rPr lang="en-US" sz="2400" smtClean="0">
                <a:solidFill>
                  <a:srgbClr val="7030A0"/>
                </a:solidFill>
                <a:latin typeface="Times New Roman" pitchFamily="18" charset="0"/>
                <a:sym typeface="Wingdings" pitchFamily="2" charset="2"/>
              </a:rPr>
              <a:t>bào </a:t>
            </a:r>
            <a:r>
              <a:rPr lang="en-US" sz="2400" smtClean="0">
                <a:solidFill>
                  <a:srgbClr val="7030A0"/>
                </a:solidFill>
                <a:latin typeface="Times New Roman" pitchFamily="18" charset="0"/>
                <a:sym typeface="Wingdings" pitchFamily="2" charset="2"/>
              </a:rPr>
              <a:t>giảm: tái phân cực.</a:t>
            </a:r>
          </a:p>
          <a:p>
            <a:pPr>
              <a:buFontTx/>
              <a:buChar char="-"/>
            </a:pPr>
            <a:r>
              <a:rPr lang="en-US" sz="2400" smtClean="0">
                <a:solidFill>
                  <a:srgbClr val="7030A0"/>
                </a:solidFill>
                <a:latin typeface="Times New Roman" pitchFamily="18" charset="0"/>
                <a:sym typeface="Wingdings" pitchFamily="2" charset="2"/>
              </a:rPr>
              <a:t> </a:t>
            </a:r>
            <a:r>
              <a:rPr lang="en-US" sz="2400" smtClean="0">
                <a:solidFill>
                  <a:srgbClr val="7030A0"/>
                </a:solidFill>
                <a:latin typeface="Times New Roman" pitchFamily="18" charset="0"/>
                <a:sym typeface="Wingdings" pitchFamily="2" charset="2"/>
              </a:rPr>
              <a:t>Bơm Na-K: bơm </a:t>
            </a:r>
            <a:r>
              <a:rPr lang="en-US" sz="2400" smtClean="0">
                <a:solidFill>
                  <a:srgbClr val="7030A0"/>
                </a:solidFill>
                <a:latin typeface="Times New Roman" pitchFamily="18" charset="0"/>
                <a:sym typeface="Wingdings" pitchFamily="2" charset="2"/>
              </a:rPr>
              <a:t>trả </a:t>
            </a:r>
            <a:r>
              <a:rPr lang="en-US" sz="2400" smtClean="0">
                <a:solidFill>
                  <a:srgbClr val="7030A0"/>
                </a:solidFill>
                <a:latin typeface="Times New Roman" pitchFamily="18" charset="0"/>
                <a:sym typeface="Wingdings" pitchFamily="2" charset="2"/>
              </a:rPr>
              <a:t>Na</a:t>
            </a:r>
            <a:r>
              <a:rPr lang="en-US" sz="2400" baseline="30000" smtClean="0">
                <a:solidFill>
                  <a:srgbClr val="7030A0"/>
                </a:solidFill>
                <a:latin typeface="Times New Roman" pitchFamily="18" charset="0"/>
                <a:sym typeface="Wingdings" pitchFamily="2" charset="2"/>
              </a:rPr>
              <a:t>+ </a:t>
            </a:r>
            <a:r>
              <a:rPr lang="en-US" sz="2400" smtClean="0">
                <a:solidFill>
                  <a:srgbClr val="7030A0"/>
                </a:solidFill>
                <a:latin typeface="Times New Roman" pitchFamily="18" charset="0"/>
                <a:sym typeface="Wingdings" pitchFamily="2" charset="2"/>
              </a:rPr>
              <a:t>,</a:t>
            </a:r>
            <a:r>
              <a:rPr lang="en-US" sz="2400" smtClean="0">
                <a:solidFill>
                  <a:srgbClr val="7030A0"/>
                </a:solidFill>
                <a:latin typeface="Times New Roman" pitchFamily="18" charset="0"/>
                <a:sym typeface="Wingdings" pitchFamily="2" charset="2"/>
              </a:rPr>
              <a:t>K</a:t>
            </a:r>
            <a:r>
              <a:rPr lang="en-US" sz="2400" baseline="30000" smtClean="0">
                <a:solidFill>
                  <a:srgbClr val="7030A0"/>
                </a:solidFill>
                <a:latin typeface="Times New Roman" pitchFamily="18" charset="0"/>
                <a:sym typeface="Wingdings" pitchFamily="2" charset="2"/>
              </a:rPr>
              <a:t>+</a:t>
            </a:r>
            <a:r>
              <a:rPr lang="en-US" sz="2400" smtClean="0">
                <a:solidFill>
                  <a:srgbClr val="7030A0"/>
                </a:solidFill>
                <a:latin typeface="Times New Roman" pitchFamily="18" charset="0"/>
                <a:sym typeface="Wingdings" pitchFamily="2" charset="2"/>
              </a:rPr>
              <a:t> : Duy trì điện thế hoạt động.</a:t>
            </a:r>
            <a:endParaRPr lang="en-US" sz="2400" dirty="0">
              <a:solidFill>
                <a:srgbClr val="7030A0"/>
              </a:solidFill>
              <a:latin typeface="Times New Roman" pitchFamily="18" charset="0"/>
            </a:endParaRPr>
          </a:p>
        </p:txBody>
      </p:sp>
      <p:pic>
        <p:nvPicPr>
          <p:cNvPr id="7" name="Picture 5" descr="viewer"/>
          <p:cNvPicPr>
            <a:picLocks noChangeAspect="1" noChangeArrowheads="1"/>
          </p:cNvPicPr>
          <p:nvPr/>
        </p:nvPicPr>
        <p:blipFill>
          <a:blip r:embed="rId2"/>
          <a:srcRect t="1675" b="12958"/>
          <a:stretch>
            <a:fillRect/>
          </a:stretch>
        </p:blipFill>
        <p:spPr bwMode="auto">
          <a:xfrm>
            <a:off x="1214414" y="3286124"/>
            <a:ext cx="6629400" cy="3571876"/>
          </a:xfrm>
          <a:prstGeom prst="rect">
            <a:avLst/>
          </a:prstGeom>
          <a:noFill/>
        </p:spPr>
      </p:pic>
    </p:spTree>
    <p:extLst>
      <p:ext uri="{BB962C8B-B14F-4D97-AF65-F5344CB8AC3E}">
        <p14:creationId xmlns="" xmlns:p14="http://schemas.microsoft.com/office/powerpoint/2010/main" val="377409529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down)">
                                      <p:cBhvr>
                                        <p:cTn id="7" dur="500"/>
                                        <p:tgtEl>
                                          <p:spTgt spid="2458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ssolv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dissolv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dissolve">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30"/>
          <p:cNvPicPr>
            <a:picLocks noChangeAspect="1" noChangeArrowheads="1"/>
          </p:cNvPicPr>
          <p:nvPr/>
        </p:nvPicPr>
        <p:blipFill>
          <a:blip r:embed="rId2"/>
          <a:srcRect/>
          <a:stretch>
            <a:fillRect/>
          </a:stretch>
        </p:blipFill>
        <p:spPr bwMode="auto">
          <a:xfrm>
            <a:off x="428596" y="428604"/>
            <a:ext cx="8429684" cy="6000792"/>
          </a:xfrm>
          <a:prstGeom prst="rect">
            <a:avLst/>
          </a:prstGeom>
          <a:noFill/>
          <a:ln w="28575">
            <a:solidFill>
              <a:schemeClr val="tx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240px-Electric-ee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286000"/>
            <a:ext cx="3048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79" name="Picture 3" descr="51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0" y="2286000"/>
            <a:ext cx="3089275"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0" name="Picture 4" descr="510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96000" y="2289175"/>
            <a:ext cx="3048000" cy="340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3505200" y="1447800"/>
            <a:ext cx="1981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a:latin typeface="Times New Roman" pitchFamily="18" charset="0"/>
              </a:rPr>
              <a:t>Cá Chình</a:t>
            </a:r>
          </a:p>
        </p:txBody>
      </p:sp>
      <p:sp>
        <p:nvSpPr>
          <p:cNvPr id="50182" name="Text Box 6"/>
          <p:cNvSpPr txBox="1">
            <a:spLocks noChangeArrowheads="1"/>
          </p:cNvSpPr>
          <p:nvPr/>
        </p:nvSpPr>
        <p:spPr bwMode="auto">
          <a:xfrm>
            <a:off x="2819400" y="5791200"/>
            <a:ext cx="4191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a:latin typeface="Times New Roman" pitchFamily="18" charset="0"/>
              </a:rPr>
              <a:t>Điện phát ra là 600V</a:t>
            </a:r>
          </a:p>
        </p:txBody>
      </p:sp>
      <p:sp>
        <p:nvSpPr>
          <p:cNvPr id="7" name="TextBox 6"/>
          <p:cNvSpPr txBox="1"/>
          <p:nvPr/>
        </p:nvSpPr>
        <p:spPr>
          <a:xfrm>
            <a:off x="1214414" y="500042"/>
            <a:ext cx="3222357"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Hiện tượng đặc biệt</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0904432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40244355-246250s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078038"/>
            <a:ext cx="4648200" cy="361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5" name="Picture 3" descr="514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2089150"/>
            <a:ext cx="4495800" cy="358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6" name="Text Box 5"/>
          <p:cNvSpPr txBox="1">
            <a:spLocks noChangeArrowheads="1"/>
          </p:cNvSpPr>
          <p:nvPr/>
        </p:nvSpPr>
        <p:spPr bwMode="auto">
          <a:xfrm>
            <a:off x="3733800" y="1447800"/>
            <a:ext cx="1981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a:latin typeface="Times New Roman" pitchFamily="18" charset="0"/>
              </a:rPr>
              <a:t>Cá Đuối</a:t>
            </a:r>
          </a:p>
        </p:txBody>
      </p:sp>
      <p:sp>
        <p:nvSpPr>
          <p:cNvPr id="49157" name="Text Box 6"/>
          <p:cNvSpPr txBox="1">
            <a:spLocks noChangeArrowheads="1"/>
          </p:cNvSpPr>
          <p:nvPr/>
        </p:nvSpPr>
        <p:spPr bwMode="auto">
          <a:xfrm>
            <a:off x="3048000" y="5715000"/>
            <a:ext cx="4191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a:latin typeface="Times New Roman" pitchFamily="18" charset="0"/>
              </a:rPr>
              <a:t>Điện phát ra là 60V</a:t>
            </a:r>
          </a:p>
        </p:txBody>
      </p:sp>
    </p:spTree>
    <p:extLst>
      <p:ext uri="{BB962C8B-B14F-4D97-AF65-F5344CB8AC3E}">
        <p14:creationId xmlns="" xmlns:p14="http://schemas.microsoft.com/office/powerpoint/2010/main" val="223387831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gsheatfis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95800" y="2057400"/>
            <a:ext cx="46482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3" descr="280px-EuropeseMeervalLucasVanDerGees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362200"/>
            <a:ext cx="44958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3429000" y="1828800"/>
            <a:ext cx="1981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a:latin typeface="Times New Roman" pitchFamily="18" charset="0"/>
              </a:rPr>
              <a:t>Cá Nheo</a:t>
            </a:r>
          </a:p>
        </p:txBody>
      </p:sp>
      <p:sp>
        <p:nvSpPr>
          <p:cNvPr id="51205" name="Text Box 5"/>
          <p:cNvSpPr txBox="1">
            <a:spLocks noChangeArrowheads="1"/>
          </p:cNvSpPr>
          <p:nvPr/>
        </p:nvSpPr>
        <p:spPr bwMode="auto">
          <a:xfrm>
            <a:off x="2819400" y="5562600"/>
            <a:ext cx="4191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I-Aptima" pitchFamily="2" charset="0"/>
              </a:defRPr>
            </a:lvl1pPr>
            <a:lvl2pPr marL="742950" indent="-285750" eaLnBrk="0" hangingPunct="0">
              <a:defRPr sz="3200" b="1">
                <a:solidFill>
                  <a:srgbClr val="0000FF"/>
                </a:solidFill>
                <a:latin typeface="VNI-Aptima" pitchFamily="2" charset="0"/>
              </a:defRPr>
            </a:lvl2pPr>
            <a:lvl3pPr marL="1143000" indent="-228600" eaLnBrk="0" hangingPunct="0">
              <a:defRPr sz="3200" b="1">
                <a:solidFill>
                  <a:srgbClr val="0000FF"/>
                </a:solidFill>
                <a:latin typeface="VNI-Aptima" pitchFamily="2" charset="0"/>
              </a:defRPr>
            </a:lvl3pPr>
            <a:lvl4pPr marL="1600200" indent="-228600" eaLnBrk="0" hangingPunct="0">
              <a:defRPr sz="3200" b="1">
                <a:solidFill>
                  <a:srgbClr val="0000FF"/>
                </a:solidFill>
                <a:latin typeface="VNI-Aptima" pitchFamily="2" charset="0"/>
              </a:defRPr>
            </a:lvl4pPr>
            <a:lvl5pPr marL="2057400" indent="-228600" eaLnBrk="0" hangingPunct="0">
              <a:defRPr sz="3200" b="1">
                <a:solidFill>
                  <a:srgbClr val="0000FF"/>
                </a:solidFill>
                <a:latin typeface="VNI-Aptima" pitchFamily="2" charset="0"/>
              </a:defRPr>
            </a:lvl5pPr>
            <a:lvl6pPr marL="2514600" indent="-228600" eaLnBrk="0" fontAlgn="base" hangingPunct="0">
              <a:spcBef>
                <a:spcPct val="0"/>
              </a:spcBef>
              <a:spcAft>
                <a:spcPct val="0"/>
              </a:spcAft>
              <a:defRPr sz="3200" b="1">
                <a:solidFill>
                  <a:srgbClr val="0000FF"/>
                </a:solidFill>
                <a:latin typeface="VNI-Aptima" pitchFamily="2" charset="0"/>
              </a:defRPr>
            </a:lvl6pPr>
            <a:lvl7pPr marL="2971800" indent="-228600" eaLnBrk="0" fontAlgn="base" hangingPunct="0">
              <a:spcBef>
                <a:spcPct val="0"/>
              </a:spcBef>
              <a:spcAft>
                <a:spcPct val="0"/>
              </a:spcAft>
              <a:defRPr sz="3200" b="1">
                <a:solidFill>
                  <a:srgbClr val="0000FF"/>
                </a:solidFill>
                <a:latin typeface="VNI-Aptima" pitchFamily="2" charset="0"/>
              </a:defRPr>
            </a:lvl7pPr>
            <a:lvl8pPr marL="3429000" indent="-228600" eaLnBrk="0" fontAlgn="base" hangingPunct="0">
              <a:spcBef>
                <a:spcPct val="0"/>
              </a:spcBef>
              <a:spcAft>
                <a:spcPct val="0"/>
              </a:spcAft>
              <a:defRPr sz="3200" b="1">
                <a:solidFill>
                  <a:srgbClr val="0000FF"/>
                </a:solidFill>
                <a:latin typeface="VNI-Aptima" pitchFamily="2" charset="0"/>
              </a:defRPr>
            </a:lvl8pPr>
            <a:lvl9pPr marL="3886200" indent="-228600" eaLnBrk="0" fontAlgn="base" hangingPunct="0">
              <a:spcBef>
                <a:spcPct val="0"/>
              </a:spcBef>
              <a:spcAft>
                <a:spcPct val="0"/>
              </a:spcAft>
              <a:defRPr sz="3200" b="1">
                <a:solidFill>
                  <a:srgbClr val="0000FF"/>
                </a:solidFill>
                <a:latin typeface="VNI-Aptima" pitchFamily="2" charset="0"/>
              </a:defRPr>
            </a:lvl9pPr>
          </a:lstStyle>
          <a:p>
            <a:pPr eaLnBrk="1" hangingPunct="1">
              <a:spcBef>
                <a:spcPct val="50000"/>
              </a:spcBef>
            </a:pPr>
            <a:r>
              <a:rPr lang="en-US">
                <a:latin typeface="Times New Roman" pitchFamily="18" charset="0"/>
              </a:rPr>
              <a:t>Điện phát ra là 400V</a:t>
            </a:r>
          </a:p>
        </p:txBody>
      </p:sp>
    </p:spTree>
    <p:extLst>
      <p:ext uri="{BB962C8B-B14F-4D97-AF65-F5344CB8AC3E}">
        <p14:creationId xmlns="" xmlns:p14="http://schemas.microsoft.com/office/powerpoint/2010/main" val="317319866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381000" y="457200"/>
            <a:ext cx="84582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4000" dirty="0">
                <a:latin typeface="Times New Roman" pitchFamily="18" charset="0"/>
              </a:rPr>
              <a:t>	</a:t>
            </a:r>
            <a:r>
              <a:rPr lang="en-US" sz="4000" dirty="0">
                <a:solidFill>
                  <a:srgbClr val="008000"/>
                </a:solidFill>
                <a:latin typeface="Times New Roman" pitchFamily="18" charset="0"/>
                <a:sym typeface="Wingdings" pitchFamily="2" charset="2"/>
              </a:rPr>
              <a:t></a:t>
            </a:r>
            <a:r>
              <a:rPr lang="en-US" sz="4000" dirty="0">
                <a:solidFill>
                  <a:srgbClr val="008000"/>
                </a:solidFill>
                <a:latin typeface="Times New Roman" pitchFamily="18" charset="0"/>
              </a:rPr>
              <a:t>Tại sao sau 45 phút học bài c</a:t>
            </a:r>
            <a:r>
              <a:rPr lang="vi-VN" sz="4000" dirty="0">
                <a:solidFill>
                  <a:srgbClr val="008000"/>
                </a:solidFill>
                <a:latin typeface="Times New Roman" pitchFamily="18" charset="0"/>
              </a:rPr>
              <a:t>ă</a:t>
            </a:r>
            <a:r>
              <a:rPr lang="en-US" sz="4000" dirty="0">
                <a:solidFill>
                  <a:srgbClr val="008000"/>
                </a:solidFill>
                <a:latin typeface="Times New Roman" pitchFamily="18" charset="0"/>
              </a:rPr>
              <a:t>ng thẳng cần có 5 – 10 phút giải lao?</a:t>
            </a:r>
          </a:p>
        </p:txBody>
      </p:sp>
    </p:spTree>
    <p:extLst>
      <p:ext uri="{BB962C8B-B14F-4D97-AF65-F5344CB8AC3E}">
        <p14:creationId xmlns="" xmlns:p14="http://schemas.microsoft.com/office/powerpoint/2010/main" val="399486621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9395"/>
                                        </p:tgtEl>
                                        <p:attrNameLst>
                                          <p:attrName>style.visibility</p:attrName>
                                        </p:attrNameLst>
                                      </p:cBhvr>
                                      <p:to>
                                        <p:strVal val="visible"/>
                                      </p:to>
                                    </p:set>
                                    <p:anim calcmode="discrete" valueType="clr">
                                      <p:cBhvr override="childStyle">
                                        <p:cTn id="7" dur="80"/>
                                        <p:tgtEl>
                                          <p:spTgt spid="593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5"/>
                                        </p:tgtEl>
                                        <p:attrNameLst>
                                          <p:attrName>fillcolor</p:attrName>
                                        </p:attrNameLst>
                                      </p:cBhvr>
                                      <p:tavLst>
                                        <p:tav tm="0">
                                          <p:val>
                                            <p:clrVal>
                                              <a:schemeClr val="accent2"/>
                                            </p:clrVal>
                                          </p:val>
                                        </p:tav>
                                        <p:tav tm="50000">
                                          <p:val>
                                            <p:clrVal>
                                              <a:schemeClr val="hlink"/>
                                            </p:clrVal>
                                          </p:val>
                                        </p:tav>
                                      </p:tavLst>
                                    </p:anim>
                                    <p:set>
                                      <p:cBhvr>
                                        <p:cTn id="9" dur="80"/>
                                        <p:tgtEl>
                                          <p:spTgt spid="593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642910" y="1071546"/>
            <a:ext cx="7620000" cy="4191000"/>
            <a:chOff x="990600" y="2286000"/>
            <a:chExt cx="7620000" cy="4191000"/>
          </a:xfrm>
        </p:grpSpPr>
        <p:sp>
          <p:nvSpPr>
            <p:cNvPr id="9218" name="Rectangle 2"/>
            <p:cNvSpPr>
              <a:spLocks noChangeArrowheads="1"/>
            </p:cNvSpPr>
            <p:nvPr/>
          </p:nvSpPr>
          <p:spPr bwMode="auto">
            <a:xfrm>
              <a:off x="990600" y="2286000"/>
              <a:ext cx="3733800" cy="4191000"/>
            </a:xfrm>
            <a:prstGeom prst="rect">
              <a:avLst/>
            </a:prstGeom>
            <a:noFill/>
            <a:ln w="9525">
              <a:solidFill>
                <a:srgbClr val="CC0000"/>
              </a:solidFill>
              <a:miter lim="800000"/>
              <a:headEnd/>
              <a:tailEnd/>
            </a:ln>
          </p:spPr>
          <p:txBody>
            <a:bodyPr wrap="none" anchor="ctr"/>
            <a:lstStyle/>
            <a:p>
              <a:endParaRPr lang="en-US">
                <a:latin typeface="Times New Roman" pitchFamily="18" charset="0"/>
              </a:endParaRPr>
            </a:p>
          </p:txBody>
        </p:sp>
        <p:pic>
          <p:nvPicPr>
            <p:cNvPr id="9219" name="Picture 3" descr="fluidmosaic"/>
            <p:cNvPicPr>
              <a:picLocks noChangeAspect="1" noChangeArrowheads="1"/>
            </p:cNvPicPr>
            <p:nvPr/>
          </p:nvPicPr>
          <p:blipFill>
            <a:blip r:embed="rId2">
              <a:lum contrast="12000"/>
            </a:blip>
            <a:srcRect l="27864" t="25194" r="47314" b="15984"/>
            <a:stretch>
              <a:fillRect/>
            </a:stretch>
          </p:blipFill>
          <p:spPr bwMode="auto">
            <a:xfrm>
              <a:off x="1143000" y="2438400"/>
              <a:ext cx="3581400" cy="3255963"/>
            </a:xfrm>
            <a:prstGeom prst="rect">
              <a:avLst/>
            </a:prstGeom>
            <a:noFill/>
            <a:ln w="9525">
              <a:noFill/>
              <a:miter lim="800000"/>
              <a:headEnd/>
              <a:tailEnd/>
            </a:ln>
          </p:spPr>
        </p:pic>
        <p:sp>
          <p:nvSpPr>
            <p:cNvPr id="9220" name="Oval 4"/>
            <p:cNvSpPr>
              <a:spLocks noChangeArrowheads="1"/>
            </p:cNvSpPr>
            <p:nvPr/>
          </p:nvSpPr>
          <p:spPr bwMode="auto">
            <a:xfrm>
              <a:off x="1295400" y="5029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21" name="Oval 5"/>
            <p:cNvSpPr>
              <a:spLocks noChangeArrowheads="1"/>
            </p:cNvSpPr>
            <p:nvPr/>
          </p:nvSpPr>
          <p:spPr bwMode="auto">
            <a:xfrm>
              <a:off x="1295400" y="5486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22" name="Oval 6"/>
            <p:cNvSpPr>
              <a:spLocks noChangeArrowheads="1"/>
            </p:cNvSpPr>
            <p:nvPr/>
          </p:nvSpPr>
          <p:spPr bwMode="auto">
            <a:xfrm>
              <a:off x="1295400" y="5867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53287" name="Oval 7"/>
            <p:cNvSpPr>
              <a:spLocks noChangeArrowheads="1"/>
            </p:cNvSpPr>
            <p:nvPr/>
          </p:nvSpPr>
          <p:spPr bwMode="auto">
            <a:xfrm>
              <a:off x="1676400" y="5867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53288" name="Oval 8"/>
            <p:cNvSpPr>
              <a:spLocks noChangeArrowheads="1"/>
            </p:cNvSpPr>
            <p:nvPr/>
          </p:nvSpPr>
          <p:spPr bwMode="auto">
            <a:xfrm>
              <a:off x="2362200" y="5867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25" name="Oval 9"/>
            <p:cNvSpPr>
              <a:spLocks noChangeArrowheads="1"/>
            </p:cNvSpPr>
            <p:nvPr/>
          </p:nvSpPr>
          <p:spPr bwMode="auto">
            <a:xfrm>
              <a:off x="2819400" y="5867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26" name="Oval 10"/>
            <p:cNvSpPr>
              <a:spLocks noChangeArrowheads="1"/>
            </p:cNvSpPr>
            <p:nvPr/>
          </p:nvSpPr>
          <p:spPr bwMode="auto">
            <a:xfrm>
              <a:off x="3200400" y="5867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27" name="Oval 11"/>
            <p:cNvSpPr>
              <a:spLocks noChangeArrowheads="1"/>
            </p:cNvSpPr>
            <p:nvPr/>
          </p:nvSpPr>
          <p:spPr bwMode="auto">
            <a:xfrm>
              <a:off x="3886200" y="5867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28" name="Oval 12"/>
            <p:cNvSpPr>
              <a:spLocks noChangeArrowheads="1"/>
            </p:cNvSpPr>
            <p:nvPr/>
          </p:nvSpPr>
          <p:spPr bwMode="auto">
            <a:xfrm>
              <a:off x="4495800" y="5867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29" name="Oval 13"/>
            <p:cNvSpPr>
              <a:spLocks noChangeArrowheads="1"/>
            </p:cNvSpPr>
            <p:nvPr/>
          </p:nvSpPr>
          <p:spPr bwMode="auto">
            <a:xfrm>
              <a:off x="1371600" y="5334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0" name="Oval 14"/>
            <p:cNvSpPr>
              <a:spLocks noChangeArrowheads="1"/>
            </p:cNvSpPr>
            <p:nvPr/>
          </p:nvSpPr>
          <p:spPr bwMode="auto">
            <a:xfrm>
              <a:off x="2438400" y="5334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1" name="Oval 15"/>
            <p:cNvSpPr>
              <a:spLocks noChangeArrowheads="1"/>
            </p:cNvSpPr>
            <p:nvPr/>
          </p:nvSpPr>
          <p:spPr bwMode="auto">
            <a:xfrm>
              <a:off x="2895600" y="5334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2" name="Oval 16"/>
            <p:cNvSpPr>
              <a:spLocks noChangeArrowheads="1"/>
            </p:cNvSpPr>
            <p:nvPr/>
          </p:nvSpPr>
          <p:spPr bwMode="auto">
            <a:xfrm>
              <a:off x="3276600" y="5334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3" name="Oval 17"/>
            <p:cNvSpPr>
              <a:spLocks noChangeArrowheads="1"/>
            </p:cNvSpPr>
            <p:nvPr/>
          </p:nvSpPr>
          <p:spPr bwMode="auto">
            <a:xfrm>
              <a:off x="3962400" y="5334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4" name="Oval 18"/>
            <p:cNvSpPr>
              <a:spLocks noChangeArrowheads="1"/>
            </p:cNvSpPr>
            <p:nvPr/>
          </p:nvSpPr>
          <p:spPr bwMode="auto">
            <a:xfrm>
              <a:off x="1524000" y="5638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5" name="Oval 19"/>
            <p:cNvSpPr>
              <a:spLocks noChangeArrowheads="1"/>
            </p:cNvSpPr>
            <p:nvPr/>
          </p:nvSpPr>
          <p:spPr bwMode="auto">
            <a:xfrm>
              <a:off x="1905000" y="5638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6" name="Oval 20"/>
            <p:cNvSpPr>
              <a:spLocks noChangeArrowheads="1"/>
            </p:cNvSpPr>
            <p:nvPr/>
          </p:nvSpPr>
          <p:spPr bwMode="auto">
            <a:xfrm>
              <a:off x="2590800" y="5638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7" name="Oval 21"/>
            <p:cNvSpPr>
              <a:spLocks noChangeArrowheads="1"/>
            </p:cNvSpPr>
            <p:nvPr/>
          </p:nvSpPr>
          <p:spPr bwMode="auto">
            <a:xfrm>
              <a:off x="3048000" y="5638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8" name="Oval 22"/>
            <p:cNvSpPr>
              <a:spLocks noChangeArrowheads="1"/>
            </p:cNvSpPr>
            <p:nvPr/>
          </p:nvSpPr>
          <p:spPr bwMode="auto">
            <a:xfrm>
              <a:off x="3429000" y="5638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39" name="Oval 23"/>
            <p:cNvSpPr>
              <a:spLocks noChangeArrowheads="1"/>
            </p:cNvSpPr>
            <p:nvPr/>
          </p:nvSpPr>
          <p:spPr bwMode="auto">
            <a:xfrm>
              <a:off x="4114800" y="5638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0" name="Oval 24"/>
            <p:cNvSpPr>
              <a:spLocks noChangeArrowheads="1"/>
            </p:cNvSpPr>
            <p:nvPr/>
          </p:nvSpPr>
          <p:spPr bwMode="auto">
            <a:xfrm>
              <a:off x="1295400" y="2514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1" name="Oval 25"/>
            <p:cNvSpPr>
              <a:spLocks noChangeArrowheads="1"/>
            </p:cNvSpPr>
            <p:nvPr/>
          </p:nvSpPr>
          <p:spPr bwMode="auto">
            <a:xfrm>
              <a:off x="1295400" y="2895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2" name="Oval 26"/>
            <p:cNvSpPr>
              <a:spLocks noChangeArrowheads="1"/>
            </p:cNvSpPr>
            <p:nvPr/>
          </p:nvSpPr>
          <p:spPr bwMode="auto">
            <a:xfrm>
              <a:off x="1676400" y="2895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3" name="Oval 27"/>
            <p:cNvSpPr>
              <a:spLocks noChangeArrowheads="1"/>
            </p:cNvSpPr>
            <p:nvPr/>
          </p:nvSpPr>
          <p:spPr bwMode="auto">
            <a:xfrm>
              <a:off x="2362200" y="2895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4" name="Oval 28"/>
            <p:cNvSpPr>
              <a:spLocks noChangeArrowheads="1"/>
            </p:cNvSpPr>
            <p:nvPr/>
          </p:nvSpPr>
          <p:spPr bwMode="auto">
            <a:xfrm>
              <a:off x="2819400" y="2895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5" name="Oval 29"/>
            <p:cNvSpPr>
              <a:spLocks noChangeArrowheads="1"/>
            </p:cNvSpPr>
            <p:nvPr/>
          </p:nvSpPr>
          <p:spPr bwMode="auto">
            <a:xfrm>
              <a:off x="3200400" y="2895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6" name="Oval 30"/>
            <p:cNvSpPr>
              <a:spLocks noChangeArrowheads="1"/>
            </p:cNvSpPr>
            <p:nvPr/>
          </p:nvSpPr>
          <p:spPr bwMode="auto">
            <a:xfrm>
              <a:off x="3886200" y="2895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7" name="Oval 31"/>
            <p:cNvSpPr>
              <a:spLocks noChangeArrowheads="1"/>
            </p:cNvSpPr>
            <p:nvPr/>
          </p:nvSpPr>
          <p:spPr bwMode="auto">
            <a:xfrm>
              <a:off x="4495800" y="2895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8" name="Oval 32"/>
            <p:cNvSpPr>
              <a:spLocks noChangeArrowheads="1"/>
            </p:cNvSpPr>
            <p:nvPr/>
          </p:nvSpPr>
          <p:spPr bwMode="auto">
            <a:xfrm>
              <a:off x="1371600" y="2362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49" name="Oval 33"/>
            <p:cNvSpPr>
              <a:spLocks noChangeArrowheads="1"/>
            </p:cNvSpPr>
            <p:nvPr/>
          </p:nvSpPr>
          <p:spPr bwMode="auto">
            <a:xfrm>
              <a:off x="1752600" y="2362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0" name="Oval 34"/>
            <p:cNvSpPr>
              <a:spLocks noChangeArrowheads="1"/>
            </p:cNvSpPr>
            <p:nvPr/>
          </p:nvSpPr>
          <p:spPr bwMode="auto">
            <a:xfrm>
              <a:off x="2438400" y="2362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1" name="Oval 35"/>
            <p:cNvSpPr>
              <a:spLocks noChangeArrowheads="1"/>
            </p:cNvSpPr>
            <p:nvPr/>
          </p:nvSpPr>
          <p:spPr bwMode="auto">
            <a:xfrm>
              <a:off x="2895600" y="2362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2" name="Oval 36"/>
            <p:cNvSpPr>
              <a:spLocks noChangeArrowheads="1"/>
            </p:cNvSpPr>
            <p:nvPr/>
          </p:nvSpPr>
          <p:spPr bwMode="auto">
            <a:xfrm>
              <a:off x="3276600" y="2362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3" name="Oval 37"/>
            <p:cNvSpPr>
              <a:spLocks noChangeArrowheads="1"/>
            </p:cNvSpPr>
            <p:nvPr/>
          </p:nvSpPr>
          <p:spPr bwMode="auto">
            <a:xfrm>
              <a:off x="3962400" y="2362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4" name="Oval 38"/>
            <p:cNvSpPr>
              <a:spLocks noChangeArrowheads="1"/>
            </p:cNvSpPr>
            <p:nvPr/>
          </p:nvSpPr>
          <p:spPr bwMode="auto">
            <a:xfrm>
              <a:off x="1524000" y="26670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5" name="Oval 39"/>
            <p:cNvSpPr>
              <a:spLocks noChangeArrowheads="1"/>
            </p:cNvSpPr>
            <p:nvPr/>
          </p:nvSpPr>
          <p:spPr bwMode="auto">
            <a:xfrm>
              <a:off x="1905000" y="26670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6" name="Oval 40"/>
            <p:cNvSpPr>
              <a:spLocks noChangeArrowheads="1"/>
            </p:cNvSpPr>
            <p:nvPr/>
          </p:nvSpPr>
          <p:spPr bwMode="auto">
            <a:xfrm>
              <a:off x="2590800" y="26670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7" name="Oval 41"/>
            <p:cNvSpPr>
              <a:spLocks noChangeArrowheads="1"/>
            </p:cNvSpPr>
            <p:nvPr/>
          </p:nvSpPr>
          <p:spPr bwMode="auto">
            <a:xfrm>
              <a:off x="3048000" y="26670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53322" name="Oval 42"/>
            <p:cNvSpPr>
              <a:spLocks noChangeArrowheads="1"/>
            </p:cNvSpPr>
            <p:nvPr/>
          </p:nvSpPr>
          <p:spPr bwMode="auto">
            <a:xfrm>
              <a:off x="3429000" y="26670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59" name="Oval 43"/>
            <p:cNvSpPr>
              <a:spLocks noChangeArrowheads="1"/>
            </p:cNvSpPr>
            <p:nvPr/>
          </p:nvSpPr>
          <p:spPr bwMode="auto">
            <a:xfrm>
              <a:off x="4114800" y="26670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260" name="AutoShape 44"/>
            <p:cNvSpPr>
              <a:spLocks noChangeArrowheads="1"/>
            </p:cNvSpPr>
            <p:nvPr/>
          </p:nvSpPr>
          <p:spPr bwMode="auto">
            <a:xfrm>
              <a:off x="6096000" y="2438400"/>
              <a:ext cx="2438400" cy="457200"/>
            </a:xfrm>
            <a:prstGeom prst="wedgeRectCallout">
              <a:avLst>
                <a:gd name="adj1" fmla="val -108009"/>
                <a:gd name="adj2" fmla="val 58333"/>
              </a:avLst>
            </a:prstGeom>
            <a:noFill/>
            <a:ln w="9525">
              <a:solidFill>
                <a:schemeClr val="accent2"/>
              </a:solidFill>
              <a:miter lim="800000"/>
              <a:headEnd/>
              <a:tailEnd/>
            </a:ln>
          </p:spPr>
          <p:txBody>
            <a:bodyPr/>
            <a:lstStyle/>
            <a:p>
              <a:pPr algn="ctr" eaLnBrk="1" hangingPunct="1"/>
              <a:r>
                <a:rPr lang="en-US" sz="2400" b="1" i="1" smtClean="0">
                  <a:solidFill>
                    <a:srgbClr val="0606FE"/>
                  </a:solidFill>
                  <a:latin typeface="Times New Roman"/>
                </a:rPr>
                <a:t>Bên ngoài tế bào</a:t>
              </a:r>
              <a:endParaRPr lang="en-US" sz="2400" b="1" i="1">
                <a:solidFill>
                  <a:srgbClr val="0606FE"/>
                </a:solidFill>
                <a:latin typeface="Times New Roman"/>
              </a:endParaRPr>
            </a:p>
          </p:txBody>
        </p:sp>
        <p:sp>
          <p:nvSpPr>
            <p:cNvPr id="9261" name="AutoShape 45"/>
            <p:cNvSpPr>
              <a:spLocks noChangeArrowheads="1"/>
            </p:cNvSpPr>
            <p:nvPr/>
          </p:nvSpPr>
          <p:spPr bwMode="auto">
            <a:xfrm>
              <a:off x="6096000" y="4343400"/>
              <a:ext cx="2514600" cy="457200"/>
            </a:xfrm>
            <a:prstGeom prst="wedgeRectCallout">
              <a:avLst>
                <a:gd name="adj1" fmla="val -109153"/>
                <a:gd name="adj2" fmla="val 185417"/>
              </a:avLst>
            </a:prstGeom>
            <a:noFill/>
            <a:ln w="9525">
              <a:solidFill>
                <a:schemeClr val="accent2"/>
              </a:solidFill>
              <a:miter lim="800000"/>
              <a:headEnd/>
              <a:tailEnd/>
            </a:ln>
          </p:spPr>
          <p:txBody>
            <a:bodyPr/>
            <a:lstStyle/>
            <a:p>
              <a:pPr algn="ctr" eaLnBrk="1" hangingPunct="1"/>
              <a:r>
                <a:rPr lang="en-US" sz="2400" b="1" i="1" smtClean="0">
                  <a:solidFill>
                    <a:srgbClr val="0606FE"/>
                  </a:solidFill>
                  <a:latin typeface="Times New Roman"/>
                </a:rPr>
                <a:t>Bên </a:t>
              </a:r>
              <a:r>
                <a:rPr lang="en-US" sz="2400" b="1" i="1">
                  <a:solidFill>
                    <a:srgbClr val="0606FE"/>
                  </a:solidFill>
                  <a:latin typeface="Times New Roman"/>
                </a:rPr>
                <a:t>trong </a:t>
              </a:r>
              <a:r>
                <a:rPr lang="en-US" sz="2400" b="1" i="1" smtClean="0">
                  <a:solidFill>
                    <a:srgbClr val="0606FE"/>
                  </a:solidFill>
                  <a:latin typeface="Times New Roman"/>
                </a:rPr>
                <a:t>tế bào</a:t>
              </a:r>
              <a:endParaRPr lang="en-US" sz="2400" b="1" i="1">
                <a:solidFill>
                  <a:srgbClr val="0606FE"/>
                </a:solidFill>
                <a:latin typeface="Times New Roman"/>
              </a:endParaRPr>
            </a:p>
          </p:txBody>
        </p:sp>
        <p:sp>
          <p:nvSpPr>
            <p:cNvPr id="9262" name="AutoShape 46"/>
            <p:cNvSpPr>
              <a:spLocks noChangeArrowheads="1"/>
            </p:cNvSpPr>
            <p:nvPr/>
          </p:nvSpPr>
          <p:spPr bwMode="auto">
            <a:xfrm>
              <a:off x="6096000" y="3352800"/>
              <a:ext cx="2362200" cy="457200"/>
            </a:xfrm>
            <a:prstGeom prst="wedgeRectCallout">
              <a:avLst>
                <a:gd name="adj1" fmla="val -118481"/>
                <a:gd name="adj2" fmla="val 115625"/>
              </a:avLst>
            </a:prstGeom>
            <a:noFill/>
            <a:ln w="9525">
              <a:solidFill>
                <a:schemeClr val="accent2"/>
              </a:solidFill>
              <a:miter lim="800000"/>
              <a:headEnd/>
              <a:tailEnd/>
            </a:ln>
          </p:spPr>
          <p:txBody>
            <a:bodyPr/>
            <a:lstStyle/>
            <a:p>
              <a:pPr algn="ctr" eaLnBrk="1" hangingPunct="1"/>
              <a:r>
                <a:rPr lang="en-US" sz="2400" b="1" i="1" smtClean="0">
                  <a:solidFill>
                    <a:srgbClr val="0606FE"/>
                  </a:solidFill>
                  <a:latin typeface="Times New Roman"/>
                </a:rPr>
                <a:t>Màng tế bào</a:t>
              </a:r>
              <a:endParaRPr lang="en-US" sz="2400" b="1" i="1">
                <a:solidFill>
                  <a:srgbClr val="0606FE"/>
                </a:solidFill>
                <a:latin typeface="Times New Roman"/>
              </a:endParaRPr>
            </a:p>
          </p:txBody>
        </p:sp>
        <p:sp>
          <p:nvSpPr>
            <p:cNvPr id="9263" name="Oval 47"/>
            <p:cNvSpPr>
              <a:spLocks noChangeArrowheads="1"/>
            </p:cNvSpPr>
            <p:nvPr/>
          </p:nvSpPr>
          <p:spPr bwMode="auto">
            <a:xfrm>
              <a:off x="1447800" y="2667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64" name="Oval 48"/>
            <p:cNvSpPr>
              <a:spLocks noChangeArrowheads="1"/>
            </p:cNvSpPr>
            <p:nvPr/>
          </p:nvSpPr>
          <p:spPr bwMode="auto">
            <a:xfrm>
              <a:off x="2057400" y="2743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65" name="Oval 49"/>
            <p:cNvSpPr>
              <a:spLocks noChangeArrowheads="1"/>
            </p:cNvSpPr>
            <p:nvPr/>
          </p:nvSpPr>
          <p:spPr bwMode="auto">
            <a:xfrm>
              <a:off x="2819400" y="2667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66" name="Oval 50"/>
            <p:cNvSpPr>
              <a:spLocks noChangeArrowheads="1"/>
            </p:cNvSpPr>
            <p:nvPr/>
          </p:nvSpPr>
          <p:spPr bwMode="auto">
            <a:xfrm>
              <a:off x="3505200" y="2667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67" name="Oval 51"/>
            <p:cNvSpPr>
              <a:spLocks noChangeArrowheads="1"/>
            </p:cNvSpPr>
            <p:nvPr/>
          </p:nvSpPr>
          <p:spPr bwMode="auto">
            <a:xfrm>
              <a:off x="4114800" y="2667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68" name="Oval 52"/>
            <p:cNvSpPr>
              <a:spLocks noChangeArrowheads="1"/>
            </p:cNvSpPr>
            <p:nvPr/>
          </p:nvSpPr>
          <p:spPr bwMode="auto">
            <a:xfrm>
              <a:off x="4419600" y="2895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69" name="Oval 53"/>
            <p:cNvSpPr>
              <a:spLocks noChangeArrowheads="1"/>
            </p:cNvSpPr>
            <p:nvPr/>
          </p:nvSpPr>
          <p:spPr bwMode="auto">
            <a:xfrm>
              <a:off x="3810000" y="2895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0" name="Oval 54"/>
            <p:cNvSpPr>
              <a:spLocks noChangeArrowheads="1"/>
            </p:cNvSpPr>
            <p:nvPr/>
          </p:nvSpPr>
          <p:spPr bwMode="auto">
            <a:xfrm>
              <a:off x="3124200" y="2895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1" name="Oval 55"/>
            <p:cNvSpPr>
              <a:spLocks noChangeArrowheads="1"/>
            </p:cNvSpPr>
            <p:nvPr/>
          </p:nvSpPr>
          <p:spPr bwMode="auto">
            <a:xfrm>
              <a:off x="2514600" y="2895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2" name="Oval 56"/>
            <p:cNvSpPr>
              <a:spLocks noChangeArrowheads="1"/>
            </p:cNvSpPr>
            <p:nvPr/>
          </p:nvSpPr>
          <p:spPr bwMode="auto">
            <a:xfrm>
              <a:off x="1752600" y="2895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3" name="Oval 57"/>
            <p:cNvSpPr>
              <a:spLocks noChangeArrowheads="1"/>
            </p:cNvSpPr>
            <p:nvPr/>
          </p:nvSpPr>
          <p:spPr bwMode="auto">
            <a:xfrm>
              <a:off x="2209800" y="2819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4" name="Oval 58"/>
            <p:cNvSpPr>
              <a:spLocks noChangeArrowheads="1"/>
            </p:cNvSpPr>
            <p:nvPr/>
          </p:nvSpPr>
          <p:spPr bwMode="auto">
            <a:xfrm>
              <a:off x="2667000" y="2819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5" name="Oval 59"/>
            <p:cNvSpPr>
              <a:spLocks noChangeArrowheads="1"/>
            </p:cNvSpPr>
            <p:nvPr/>
          </p:nvSpPr>
          <p:spPr bwMode="auto">
            <a:xfrm>
              <a:off x="3124200" y="2743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6" name="Oval 60"/>
            <p:cNvSpPr>
              <a:spLocks noChangeArrowheads="1"/>
            </p:cNvSpPr>
            <p:nvPr/>
          </p:nvSpPr>
          <p:spPr bwMode="auto">
            <a:xfrm>
              <a:off x="3810000" y="2819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7" name="Oval 61"/>
            <p:cNvSpPr>
              <a:spLocks noChangeArrowheads="1"/>
            </p:cNvSpPr>
            <p:nvPr/>
          </p:nvSpPr>
          <p:spPr bwMode="auto">
            <a:xfrm>
              <a:off x="4267200" y="2743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8" name="Oval 62"/>
            <p:cNvSpPr>
              <a:spLocks noChangeArrowheads="1"/>
            </p:cNvSpPr>
            <p:nvPr/>
          </p:nvSpPr>
          <p:spPr bwMode="auto">
            <a:xfrm>
              <a:off x="1752600" y="2743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79" name="Oval 63"/>
            <p:cNvSpPr>
              <a:spLocks noChangeArrowheads="1"/>
            </p:cNvSpPr>
            <p:nvPr/>
          </p:nvSpPr>
          <p:spPr bwMode="auto">
            <a:xfrm>
              <a:off x="2438400" y="2743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0" name="Oval 64"/>
            <p:cNvSpPr>
              <a:spLocks noChangeArrowheads="1"/>
            </p:cNvSpPr>
            <p:nvPr/>
          </p:nvSpPr>
          <p:spPr bwMode="auto">
            <a:xfrm>
              <a:off x="3429000" y="2819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1" name="Oval 65"/>
            <p:cNvSpPr>
              <a:spLocks noChangeArrowheads="1"/>
            </p:cNvSpPr>
            <p:nvPr/>
          </p:nvSpPr>
          <p:spPr bwMode="auto">
            <a:xfrm>
              <a:off x="4419600" y="2667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2" name="Oval 66"/>
            <p:cNvSpPr>
              <a:spLocks noChangeArrowheads="1"/>
            </p:cNvSpPr>
            <p:nvPr/>
          </p:nvSpPr>
          <p:spPr bwMode="auto">
            <a:xfrm>
              <a:off x="1447800" y="2286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3" name="Oval 67"/>
            <p:cNvSpPr>
              <a:spLocks noChangeArrowheads="1"/>
            </p:cNvSpPr>
            <p:nvPr/>
          </p:nvSpPr>
          <p:spPr bwMode="auto">
            <a:xfrm>
              <a:off x="2057400" y="2362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4" name="Oval 68"/>
            <p:cNvSpPr>
              <a:spLocks noChangeArrowheads="1"/>
            </p:cNvSpPr>
            <p:nvPr/>
          </p:nvSpPr>
          <p:spPr bwMode="auto">
            <a:xfrm>
              <a:off x="2819400" y="2286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5" name="Oval 69"/>
            <p:cNvSpPr>
              <a:spLocks noChangeArrowheads="1"/>
            </p:cNvSpPr>
            <p:nvPr/>
          </p:nvSpPr>
          <p:spPr bwMode="auto">
            <a:xfrm>
              <a:off x="3505200" y="2286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6" name="Oval 70"/>
            <p:cNvSpPr>
              <a:spLocks noChangeArrowheads="1"/>
            </p:cNvSpPr>
            <p:nvPr/>
          </p:nvSpPr>
          <p:spPr bwMode="auto">
            <a:xfrm>
              <a:off x="4114800" y="2286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7" name="Oval 71"/>
            <p:cNvSpPr>
              <a:spLocks noChangeArrowheads="1"/>
            </p:cNvSpPr>
            <p:nvPr/>
          </p:nvSpPr>
          <p:spPr bwMode="auto">
            <a:xfrm>
              <a:off x="4419600" y="2514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8" name="Oval 72"/>
            <p:cNvSpPr>
              <a:spLocks noChangeArrowheads="1"/>
            </p:cNvSpPr>
            <p:nvPr/>
          </p:nvSpPr>
          <p:spPr bwMode="auto">
            <a:xfrm>
              <a:off x="3810000" y="2514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89" name="Oval 73"/>
            <p:cNvSpPr>
              <a:spLocks noChangeArrowheads="1"/>
            </p:cNvSpPr>
            <p:nvPr/>
          </p:nvSpPr>
          <p:spPr bwMode="auto">
            <a:xfrm>
              <a:off x="3124200" y="2514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0" name="Oval 74"/>
            <p:cNvSpPr>
              <a:spLocks noChangeArrowheads="1"/>
            </p:cNvSpPr>
            <p:nvPr/>
          </p:nvSpPr>
          <p:spPr bwMode="auto">
            <a:xfrm>
              <a:off x="2514600" y="2514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1" name="Oval 75"/>
            <p:cNvSpPr>
              <a:spLocks noChangeArrowheads="1"/>
            </p:cNvSpPr>
            <p:nvPr/>
          </p:nvSpPr>
          <p:spPr bwMode="auto">
            <a:xfrm>
              <a:off x="1752600" y="2514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2" name="Oval 76"/>
            <p:cNvSpPr>
              <a:spLocks noChangeArrowheads="1"/>
            </p:cNvSpPr>
            <p:nvPr/>
          </p:nvSpPr>
          <p:spPr bwMode="auto">
            <a:xfrm>
              <a:off x="2209800" y="2438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3" name="Oval 77"/>
            <p:cNvSpPr>
              <a:spLocks noChangeArrowheads="1"/>
            </p:cNvSpPr>
            <p:nvPr/>
          </p:nvSpPr>
          <p:spPr bwMode="auto">
            <a:xfrm>
              <a:off x="2667000" y="2438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4" name="Oval 78"/>
            <p:cNvSpPr>
              <a:spLocks noChangeArrowheads="1"/>
            </p:cNvSpPr>
            <p:nvPr/>
          </p:nvSpPr>
          <p:spPr bwMode="auto">
            <a:xfrm>
              <a:off x="3124200" y="2362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5" name="Oval 79"/>
            <p:cNvSpPr>
              <a:spLocks noChangeArrowheads="1"/>
            </p:cNvSpPr>
            <p:nvPr/>
          </p:nvSpPr>
          <p:spPr bwMode="auto">
            <a:xfrm>
              <a:off x="3810000" y="2438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6" name="Oval 80"/>
            <p:cNvSpPr>
              <a:spLocks noChangeArrowheads="1"/>
            </p:cNvSpPr>
            <p:nvPr/>
          </p:nvSpPr>
          <p:spPr bwMode="auto">
            <a:xfrm>
              <a:off x="4267200" y="2362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7" name="Oval 81"/>
            <p:cNvSpPr>
              <a:spLocks noChangeArrowheads="1"/>
            </p:cNvSpPr>
            <p:nvPr/>
          </p:nvSpPr>
          <p:spPr bwMode="auto">
            <a:xfrm>
              <a:off x="1752600" y="2362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8" name="Oval 82"/>
            <p:cNvSpPr>
              <a:spLocks noChangeArrowheads="1"/>
            </p:cNvSpPr>
            <p:nvPr/>
          </p:nvSpPr>
          <p:spPr bwMode="auto">
            <a:xfrm>
              <a:off x="2438400" y="2362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299" name="Oval 83"/>
            <p:cNvSpPr>
              <a:spLocks noChangeArrowheads="1"/>
            </p:cNvSpPr>
            <p:nvPr/>
          </p:nvSpPr>
          <p:spPr bwMode="auto">
            <a:xfrm>
              <a:off x="3429000" y="2438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00" name="Oval 84"/>
            <p:cNvSpPr>
              <a:spLocks noChangeArrowheads="1"/>
            </p:cNvSpPr>
            <p:nvPr/>
          </p:nvSpPr>
          <p:spPr bwMode="auto">
            <a:xfrm>
              <a:off x="4419600" y="2286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353365" name="Oval 85"/>
            <p:cNvSpPr>
              <a:spLocks noChangeArrowheads="1"/>
            </p:cNvSpPr>
            <p:nvPr/>
          </p:nvSpPr>
          <p:spPr bwMode="auto">
            <a:xfrm>
              <a:off x="1524000" y="5105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02" name="Oval 86"/>
            <p:cNvSpPr>
              <a:spLocks noChangeArrowheads="1"/>
            </p:cNvSpPr>
            <p:nvPr/>
          </p:nvSpPr>
          <p:spPr bwMode="auto">
            <a:xfrm>
              <a:off x="3886200" y="5638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03" name="Oval 87"/>
            <p:cNvSpPr>
              <a:spLocks noChangeArrowheads="1"/>
            </p:cNvSpPr>
            <p:nvPr/>
          </p:nvSpPr>
          <p:spPr bwMode="auto">
            <a:xfrm>
              <a:off x="2590800" y="5105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04" name="Oval 88"/>
            <p:cNvSpPr>
              <a:spLocks noChangeArrowheads="1"/>
            </p:cNvSpPr>
            <p:nvPr/>
          </p:nvSpPr>
          <p:spPr bwMode="auto">
            <a:xfrm>
              <a:off x="3200400" y="5105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05" name="Oval 89"/>
            <p:cNvSpPr>
              <a:spLocks noChangeArrowheads="1"/>
            </p:cNvSpPr>
            <p:nvPr/>
          </p:nvSpPr>
          <p:spPr bwMode="auto">
            <a:xfrm>
              <a:off x="3733800" y="5105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06" name="Oval 90"/>
            <p:cNvSpPr>
              <a:spLocks noChangeArrowheads="1"/>
            </p:cNvSpPr>
            <p:nvPr/>
          </p:nvSpPr>
          <p:spPr bwMode="auto">
            <a:xfrm>
              <a:off x="4191000" y="5105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07" name="Oval 91"/>
            <p:cNvSpPr>
              <a:spLocks noChangeArrowheads="1"/>
            </p:cNvSpPr>
            <p:nvPr/>
          </p:nvSpPr>
          <p:spPr bwMode="auto">
            <a:xfrm>
              <a:off x="1676400" y="563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08" name="Oval 92"/>
            <p:cNvSpPr>
              <a:spLocks noChangeArrowheads="1"/>
            </p:cNvSpPr>
            <p:nvPr/>
          </p:nvSpPr>
          <p:spPr bwMode="auto">
            <a:xfrm>
              <a:off x="2286000" y="5715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09" name="Oval 93"/>
            <p:cNvSpPr>
              <a:spLocks noChangeArrowheads="1"/>
            </p:cNvSpPr>
            <p:nvPr/>
          </p:nvSpPr>
          <p:spPr bwMode="auto">
            <a:xfrm>
              <a:off x="3048000" y="563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0" name="Oval 94"/>
            <p:cNvSpPr>
              <a:spLocks noChangeArrowheads="1"/>
            </p:cNvSpPr>
            <p:nvPr/>
          </p:nvSpPr>
          <p:spPr bwMode="auto">
            <a:xfrm>
              <a:off x="3733800" y="563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1" name="Oval 95"/>
            <p:cNvSpPr>
              <a:spLocks noChangeArrowheads="1"/>
            </p:cNvSpPr>
            <p:nvPr/>
          </p:nvSpPr>
          <p:spPr bwMode="auto">
            <a:xfrm>
              <a:off x="4343400" y="563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2" name="Oval 96"/>
            <p:cNvSpPr>
              <a:spLocks noChangeArrowheads="1"/>
            </p:cNvSpPr>
            <p:nvPr/>
          </p:nvSpPr>
          <p:spPr bwMode="auto">
            <a:xfrm>
              <a:off x="4038600" y="5867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3" name="Oval 97"/>
            <p:cNvSpPr>
              <a:spLocks noChangeArrowheads="1"/>
            </p:cNvSpPr>
            <p:nvPr/>
          </p:nvSpPr>
          <p:spPr bwMode="auto">
            <a:xfrm>
              <a:off x="3352800" y="5867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4" name="Oval 98"/>
            <p:cNvSpPr>
              <a:spLocks noChangeArrowheads="1"/>
            </p:cNvSpPr>
            <p:nvPr/>
          </p:nvSpPr>
          <p:spPr bwMode="auto">
            <a:xfrm>
              <a:off x="2743200" y="5867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5" name="Oval 99"/>
            <p:cNvSpPr>
              <a:spLocks noChangeArrowheads="1"/>
            </p:cNvSpPr>
            <p:nvPr/>
          </p:nvSpPr>
          <p:spPr bwMode="auto">
            <a:xfrm>
              <a:off x="1981200" y="5867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6" name="Oval 100"/>
            <p:cNvSpPr>
              <a:spLocks noChangeArrowheads="1"/>
            </p:cNvSpPr>
            <p:nvPr/>
          </p:nvSpPr>
          <p:spPr bwMode="auto">
            <a:xfrm>
              <a:off x="2438400" y="5791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7" name="Oval 101"/>
            <p:cNvSpPr>
              <a:spLocks noChangeArrowheads="1"/>
            </p:cNvSpPr>
            <p:nvPr/>
          </p:nvSpPr>
          <p:spPr bwMode="auto">
            <a:xfrm>
              <a:off x="2895600" y="5791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8" name="Oval 102"/>
            <p:cNvSpPr>
              <a:spLocks noChangeArrowheads="1"/>
            </p:cNvSpPr>
            <p:nvPr/>
          </p:nvSpPr>
          <p:spPr bwMode="auto">
            <a:xfrm>
              <a:off x="3352800" y="5715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19" name="Oval 103"/>
            <p:cNvSpPr>
              <a:spLocks noChangeArrowheads="1"/>
            </p:cNvSpPr>
            <p:nvPr/>
          </p:nvSpPr>
          <p:spPr bwMode="auto">
            <a:xfrm>
              <a:off x="4038600" y="5791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0" name="Oval 104"/>
            <p:cNvSpPr>
              <a:spLocks noChangeArrowheads="1"/>
            </p:cNvSpPr>
            <p:nvPr/>
          </p:nvSpPr>
          <p:spPr bwMode="auto">
            <a:xfrm>
              <a:off x="1981200" y="5715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1" name="Oval 105"/>
            <p:cNvSpPr>
              <a:spLocks noChangeArrowheads="1"/>
            </p:cNvSpPr>
            <p:nvPr/>
          </p:nvSpPr>
          <p:spPr bwMode="auto">
            <a:xfrm>
              <a:off x="2667000" y="5715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2" name="Oval 106"/>
            <p:cNvSpPr>
              <a:spLocks noChangeArrowheads="1"/>
            </p:cNvSpPr>
            <p:nvPr/>
          </p:nvSpPr>
          <p:spPr bwMode="auto">
            <a:xfrm>
              <a:off x="3657600" y="5791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3" name="Oval 107"/>
            <p:cNvSpPr>
              <a:spLocks noChangeArrowheads="1"/>
            </p:cNvSpPr>
            <p:nvPr/>
          </p:nvSpPr>
          <p:spPr bwMode="auto">
            <a:xfrm>
              <a:off x="1676400" y="525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4" name="Oval 108"/>
            <p:cNvSpPr>
              <a:spLocks noChangeArrowheads="1"/>
            </p:cNvSpPr>
            <p:nvPr/>
          </p:nvSpPr>
          <p:spPr bwMode="auto">
            <a:xfrm>
              <a:off x="2286000" y="5334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5" name="Oval 109"/>
            <p:cNvSpPr>
              <a:spLocks noChangeArrowheads="1"/>
            </p:cNvSpPr>
            <p:nvPr/>
          </p:nvSpPr>
          <p:spPr bwMode="auto">
            <a:xfrm>
              <a:off x="3048000" y="525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6" name="Oval 110"/>
            <p:cNvSpPr>
              <a:spLocks noChangeArrowheads="1"/>
            </p:cNvSpPr>
            <p:nvPr/>
          </p:nvSpPr>
          <p:spPr bwMode="auto">
            <a:xfrm>
              <a:off x="3733800" y="525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7" name="Oval 111"/>
            <p:cNvSpPr>
              <a:spLocks noChangeArrowheads="1"/>
            </p:cNvSpPr>
            <p:nvPr/>
          </p:nvSpPr>
          <p:spPr bwMode="auto">
            <a:xfrm>
              <a:off x="4343400" y="525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8" name="Oval 112"/>
            <p:cNvSpPr>
              <a:spLocks noChangeArrowheads="1"/>
            </p:cNvSpPr>
            <p:nvPr/>
          </p:nvSpPr>
          <p:spPr bwMode="auto">
            <a:xfrm>
              <a:off x="4038600" y="548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29" name="Oval 113"/>
            <p:cNvSpPr>
              <a:spLocks noChangeArrowheads="1"/>
            </p:cNvSpPr>
            <p:nvPr/>
          </p:nvSpPr>
          <p:spPr bwMode="auto">
            <a:xfrm>
              <a:off x="3352800" y="548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0" name="Oval 114"/>
            <p:cNvSpPr>
              <a:spLocks noChangeArrowheads="1"/>
            </p:cNvSpPr>
            <p:nvPr/>
          </p:nvSpPr>
          <p:spPr bwMode="auto">
            <a:xfrm>
              <a:off x="2743200" y="548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1" name="Oval 115"/>
            <p:cNvSpPr>
              <a:spLocks noChangeArrowheads="1"/>
            </p:cNvSpPr>
            <p:nvPr/>
          </p:nvSpPr>
          <p:spPr bwMode="auto">
            <a:xfrm>
              <a:off x="1981200" y="548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2" name="Oval 116"/>
            <p:cNvSpPr>
              <a:spLocks noChangeArrowheads="1"/>
            </p:cNvSpPr>
            <p:nvPr/>
          </p:nvSpPr>
          <p:spPr bwMode="auto">
            <a:xfrm>
              <a:off x="2438400" y="541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3" name="Oval 117"/>
            <p:cNvSpPr>
              <a:spLocks noChangeArrowheads="1"/>
            </p:cNvSpPr>
            <p:nvPr/>
          </p:nvSpPr>
          <p:spPr bwMode="auto">
            <a:xfrm>
              <a:off x="2895600" y="541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4" name="Oval 118"/>
            <p:cNvSpPr>
              <a:spLocks noChangeArrowheads="1"/>
            </p:cNvSpPr>
            <p:nvPr/>
          </p:nvSpPr>
          <p:spPr bwMode="auto">
            <a:xfrm>
              <a:off x="3352800" y="5334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5" name="Oval 119"/>
            <p:cNvSpPr>
              <a:spLocks noChangeArrowheads="1"/>
            </p:cNvSpPr>
            <p:nvPr/>
          </p:nvSpPr>
          <p:spPr bwMode="auto">
            <a:xfrm>
              <a:off x="4038600" y="541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6" name="Oval 120"/>
            <p:cNvSpPr>
              <a:spLocks noChangeArrowheads="1"/>
            </p:cNvSpPr>
            <p:nvPr/>
          </p:nvSpPr>
          <p:spPr bwMode="auto">
            <a:xfrm>
              <a:off x="1981200" y="5334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7" name="Oval 121"/>
            <p:cNvSpPr>
              <a:spLocks noChangeArrowheads="1"/>
            </p:cNvSpPr>
            <p:nvPr/>
          </p:nvSpPr>
          <p:spPr bwMode="auto">
            <a:xfrm>
              <a:off x="2667000" y="5334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8" name="Oval 122"/>
            <p:cNvSpPr>
              <a:spLocks noChangeArrowheads="1"/>
            </p:cNvSpPr>
            <p:nvPr/>
          </p:nvSpPr>
          <p:spPr bwMode="auto">
            <a:xfrm>
              <a:off x="3657600" y="541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39" name="Oval 123"/>
            <p:cNvSpPr>
              <a:spLocks noChangeArrowheads="1"/>
            </p:cNvSpPr>
            <p:nvPr/>
          </p:nvSpPr>
          <p:spPr bwMode="auto">
            <a:xfrm>
              <a:off x="3505200" y="5334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9340" name="Oval 124"/>
            <p:cNvSpPr>
              <a:spLocks noChangeArrowheads="1"/>
            </p:cNvSpPr>
            <p:nvPr/>
          </p:nvSpPr>
          <p:spPr bwMode="auto">
            <a:xfrm>
              <a:off x="4191000" y="2895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1" name="Oval 125"/>
            <p:cNvSpPr>
              <a:spLocks noChangeArrowheads="1"/>
            </p:cNvSpPr>
            <p:nvPr/>
          </p:nvSpPr>
          <p:spPr bwMode="auto">
            <a:xfrm>
              <a:off x="3733800" y="2590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2" name="Oval 126"/>
            <p:cNvSpPr>
              <a:spLocks noChangeArrowheads="1"/>
            </p:cNvSpPr>
            <p:nvPr/>
          </p:nvSpPr>
          <p:spPr bwMode="auto">
            <a:xfrm>
              <a:off x="2209800" y="2667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3" name="Oval 127"/>
            <p:cNvSpPr>
              <a:spLocks noChangeArrowheads="1"/>
            </p:cNvSpPr>
            <p:nvPr/>
          </p:nvSpPr>
          <p:spPr bwMode="auto">
            <a:xfrm>
              <a:off x="4419600" y="5562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4" name="Oval 128"/>
            <p:cNvSpPr>
              <a:spLocks noChangeArrowheads="1"/>
            </p:cNvSpPr>
            <p:nvPr/>
          </p:nvSpPr>
          <p:spPr bwMode="auto">
            <a:xfrm>
              <a:off x="2743200" y="4876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5" name="Oval 129"/>
            <p:cNvSpPr>
              <a:spLocks noChangeArrowheads="1"/>
            </p:cNvSpPr>
            <p:nvPr/>
          </p:nvSpPr>
          <p:spPr bwMode="auto">
            <a:xfrm>
              <a:off x="2286000" y="5562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6" name="Oval 130"/>
            <p:cNvSpPr>
              <a:spLocks noChangeArrowheads="1"/>
            </p:cNvSpPr>
            <p:nvPr/>
          </p:nvSpPr>
          <p:spPr bwMode="auto">
            <a:xfrm>
              <a:off x="1905000" y="5943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7" name="Oval 131"/>
            <p:cNvSpPr>
              <a:spLocks noChangeArrowheads="1"/>
            </p:cNvSpPr>
            <p:nvPr/>
          </p:nvSpPr>
          <p:spPr bwMode="auto">
            <a:xfrm>
              <a:off x="1676400" y="5562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8" name="Oval 132"/>
            <p:cNvSpPr>
              <a:spLocks noChangeArrowheads="1"/>
            </p:cNvSpPr>
            <p:nvPr/>
          </p:nvSpPr>
          <p:spPr bwMode="auto">
            <a:xfrm>
              <a:off x="4267200" y="5867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49" name="Oval 133"/>
            <p:cNvSpPr>
              <a:spLocks noChangeArrowheads="1"/>
            </p:cNvSpPr>
            <p:nvPr/>
          </p:nvSpPr>
          <p:spPr bwMode="auto">
            <a:xfrm>
              <a:off x="1295400" y="4800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50" name="Oval 134"/>
            <p:cNvSpPr>
              <a:spLocks noChangeArrowheads="1"/>
            </p:cNvSpPr>
            <p:nvPr/>
          </p:nvSpPr>
          <p:spPr bwMode="auto">
            <a:xfrm>
              <a:off x="4038600" y="4876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51" name="Oval 135"/>
            <p:cNvSpPr>
              <a:spLocks noChangeArrowheads="1"/>
            </p:cNvSpPr>
            <p:nvPr/>
          </p:nvSpPr>
          <p:spPr bwMode="auto">
            <a:xfrm>
              <a:off x="1676400" y="31384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52" name="Oval 136"/>
            <p:cNvSpPr>
              <a:spLocks noChangeArrowheads="1"/>
            </p:cNvSpPr>
            <p:nvPr/>
          </p:nvSpPr>
          <p:spPr bwMode="auto">
            <a:xfrm>
              <a:off x="2209800" y="31384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53" name="Oval 137"/>
            <p:cNvSpPr>
              <a:spLocks noChangeArrowheads="1"/>
            </p:cNvSpPr>
            <p:nvPr/>
          </p:nvSpPr>
          <p:spPr bwMode="auto">
            <a:xfrm>
              <a:off x="2743200" y="31384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54" name="Oval 138"/>
            <p:cNvSpPr>
              <a:spLocks noChangeArrowheads="1"/>
            </p:cNvSpPr>
            <p:nvPr/>
          </p:nvSpPr>
          <p:spPr bwMode="auto">
            <a:xfrm>
              <a:off x="3581400" y="31384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55" name="Oval 139"/>
            <p:cNvSpPr>
              <a:spLocks noChangeArrowheads="1"/>
            </p:cNvSpPr>
            <p:nvPr/>
          </p:nvSpPr>
          <p:spPr bwMode="auto">
            <a:xfrm>
              <a:off x="4114800" y="31384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9356" name="Oval 140"/>
            <p:cNvSpPr>
              <a:spLocks noChangeArrowheads="1"/>
            </p:cNvSpPr>
            <p:nvPr/>
          </p:nvSpPr>
          <p:spPr bwMode="auto">
            <a:xfrm>
              <a:off x="1143000" y="5715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0034" y="428604"/>
            <a:ext cx="7929618" cy="607223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3856" y="3749458"/>
            <a:ext cx="88773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609600" indent="-609600" eaLnBrk="1" hangingPunct="1">
              <a:buFont typeface="Arial" charset="0"/>
              <a:buNone/>
            </a:pPr>
            <a:r>
              <a:rPr lang="en-US" sz="2400" dirty="0">
                <a:latin typeface="Times New Roman" pitchFamily="18" charset="0"/>
                <a:cs typeface="Times New Roman" pitchFamily="18" charset="0"/>
              </a:rPr>
              <a:t>+) </a:t>
            </a:r>
            <a:r>
              <a:rPr lang="en-US" sz="2400">
                <a:latin typeface="Times New Roman" pitchFamily="18" charset="0"/>
                <a:cs typeface="Times New Roman" pitchFamily="18" charset="0"/>
              </a:rPr>
              <a:t>Điện </a:t>
            </a:r>
            <a:r>
              <a:rPr lang="en-US" sz="2400" smtClean="0">
                <a:latin typeface="Times New Roman" pitchFamily="18" charset="0"/>
                <a:cs typeface="Times New Roman" pitchFamily="18" charset="0"/>
              </a:rPr>
              <a:t>thế tế bào ( điện sinh học): Là sự chênh lệch điện tích giữa trong và ngoài màng tế bào. L</a:t>
            </a:r>
            <a:r>
              <a:rPr lang="vi-VN" sz="2400" smtClean="0">
                <a:latin typeface="Times New Roman" pitchFamily="18" charset="0"/>
                <a:cs typeface="Times New Roman" pitchFamily="18" charset="0"/>
              </a:rPr>
              <a:t>à </a:t>
            </a:r>
            <a:r>
              <a:rPr lang="vi-VN" sz="2400" dirty="0">
                <a:latin typeface="Times New Roman" pitchFamily="18" charset="0"/>
                <a:cs typeface="Times New Roman" pitchFamily="18" charset="0"/>
              </a:rPr>
              <a:t>chỉ số quan </a:t>
            </a:r>
            <a:r>
              <a:rPr lang="vi-VN" sz="2400" dirty="0" smtClean="0">
                <a:latin typeface="Times New Roman" pitchFamily="18" charset="0"/>
                <a:cs typeface="Times New Roman" pitchFamily="18" charset="0"/>
              </a:rPr>
              <a:t>trọng để </a:t>
            </a:r>
            <a:r>
              <a:rPr lang="vi-VN" sz="2400" dirty="0">
                <a:latin typeface="Times New Roman" pitchFamily="18" charset="0"/>
                <a:cs typeface="Times New Roman" pitchFamily="18" charset="0"/>
              </a:rPr>
              <a:t>đánh giá mức độ hưng phấn</a:t>
            </a:r>
            <a:r>
              <a:rPr lang="vi-VN" sz="2400" dirty="0" smtClean="0">
                <a:latin typeface="Times New Roman" pitchFamily="18" charset="0"/>
                <a:cs typeface="Times New Roman" pitchFamily="18" charset="0"/>
              </a:rPr>
              <a:t>.</a:t>
            </a:r>
          </a:p>
          <a:p>
            <a:pPr marL="173038" indent="-85725" eaLnBrk="1" hangingPunct="1">
              <a:buFont typeface="Arial" charset="0"/>
              <a:buNone/>
            </a:pPr>
            <a:r>
              <a:rPr lang="en-US" sz="2400" smtClean="0">
                <a:latin typeface="Times New Roman" pitchFamily="18" charset="0"/>
                <a:cs typeface="Times New Roman" pitchFamily="18" charset="0"/>
              </a:rPr>
              <a:t>+) Khi tế bào nghỉ ngơi, không bị kích thích: </a:t>
            </a:r>
            <a:r>
              <a:rPr lang="en-US" sz="2400" smtClean="0">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rPr>
              <a:t>điện thế nghỉ</a:t>
            </a:r>
          </a:p>
          <a:p>
            <a:pPr marL="173038" indent="-85725" eaLnBrk="1" hangingPunct="1">
              <a:buFont typeface="Arial" charset="0"/>
              <a:buNone/>
            </a:pPr>
            <a:r>
              <a:rPr lang="en-US" sz="2400" smtClean="0">
                <a:latin typeface="Times New Roman" pitchFamily="18" charset="0"/>
                <a:cs typeface="Times New Roman" pitchFamily="18" charset="0"/>
              </a:rPr>
              <a:t>+) Khi tế bào bị kích thích : </a:t>
            </a:r>
            <a:r>
              <a:rPr lang="en-US" sz="2400" smtClean="0">
                <a:latin typeface="Times New Roman" pitchFamily="18" charset="0"/>
                <a:cs typeface="Times New Roman" pitchFamily="18" charset="0"/>
                <a:sym typeface="Wingdings" pitchFamily="2" charset="2"/>
              </a:rPr>
              <a:t></a:t>
            </a:r>
            <a:r>
              <a:rPr lang="en-US" sz="2400" smtClean="0">
                <a:latin typeface="Times New Roman" pitchFamily="18" charset="0"/>
                <a:cs typeface="Times New Roman" pitchFamily="18" charset="0"/>
              </a:rPr>
              <a:t>điện </a:t>
            </a:r>
            <a:r>
              <a:rPr lang="en-US" sz="2400" dirty="0" smtClean="0">
                <a:latin typeface="Times New Roman" pitchFamily="18" charset="0"/>
                <a:cs typeface="Times New Roman" pitchFamily="18" charset="0"/>
              </a:rPr>
              <a:t>thế </a:t>
            </a:r>
            <a:r>
              <a:rPr lang="en-US" sz="2400" smtClean="0">
                <a:latin typeface="Times New Roman" pitchFamily="18" charset="0"/>
                <a:cs typeface="Times New Roman" pitchFamily="18" charset="0"/>
              </a:rPr>
              <a:t>hoạt động.</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19" name="Picture 1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42852"/>
            <a:ext cx="9144000" cy="335758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checkerboard(across)">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9"/>
          <p:cNvSpPr txBox="1">
            <a:spLocks noChangeArrowheads="1"/>
          </p:cNvSpPr>
          <p:nvPr/>
        </p:nvSpPr>
        <p:spPr bwMode="auto">
          <a:xfrm>
            <a:off x="457200" y="4495800"/>
            <a:ext cx="84725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400" b="1">
                <a:solidFill>
                  <a:srgbClr val="FF0000"/>
                </a:solidFill>
                <a:latin typeface="Times New Roman" pitchFamily="18" charset="0"/>
              </a:rPr>
              <a:t>Hình 28.1 Sơ đồ đo điện thế nghỉ trên tế bào thần kinh mực ống</a:t>
            </a:r>
          </a:p>
        </p:txBody>
      </p:sp>
      <p:grpSp>
        <p:nvGrpSpPr>
          <p:cNvPr id="14339" name="Group 4"/>
          <p:cNvGrpSpPr>
            <a:grpSpLocks/>
          </p:cNvGrpSpPr>
          <p:nvPr/>
        </p:nvGrpSpPr>
        <p:grpSpPr bwMode="auto">
          <a:xfrm>
            <a:off x="-762000" y="0"/>
            <a:ext cx="9526588" cy="4159250"/>
            <a:chOff x="0" y="144"/>
            <a:chExt cx="5239" cy="2620"/>
          </a:xfrm>
        </p:grpSpPr>
        <p:sp>
          <p:nvSpPr>
            <p:cNvPr id="14348" name="Text Box 6"/>
            <p:cNvSpPr txBox="1">
              <a:spLocks noChangeArrowheads="1"/>
            </p:cNvSpPr>
            <p:nvPr/>
          </p:nvSpPr>
          <p:spPr bwMode="auto">
            <a:xfrm>
              <a:off x="0" y="144"/>
              <a:ext cx="2400"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vi-VN" sz="1400" b="1">
                <a:solidFill>
                  <a:schemeClr val="bg1"/>
                </a:solidFill>
                <a:latin typeface="Times New Roman" pitchFamily="18" charset="0"/>
              </a:endParaRPr>
            </a:p>
          </p:txBody>
        </p:sp>
        <p:grpSp>
          <p:nvGrpSpPr>
            <p:cNvPr id="14349" name="Group 7"/>
            <p:cNvGrpSpPr>
              <a:grpSpLocks/>
            </p:cNvGrpSpPr>
            <p:nvPr/>
          </p:nvGrpSpPr>
          <p:grpSpPr bwMode="auto">
            <a:xfrm>
              <a:off x="1932" y="300"/>
              <a:ext cx="1434" cy="830"/>
              <a:chOff x="1935" y="312"/>
              <a:chExt cx="1434" cy="830"/>
            </a:xfrm>
          </p:grpSpPr>
          <p:grpSp>
            <p:nvGrpSpPr>
              <p:cNvPr id="14416" name="Group 8"/>
              <p:cNvGrpSpPr>
                <a:grpSpLocks/>
              </p:cNvGrpSpPr>
              <p:nvPr/>
            </p:nvGrpSpPr>
            <p:grpSpPr bwMode="auto">
              <a:xfrm>
                <a:off x="1935" y="329"/>
                <a:ext cx="1434" cy="813"/>
                <a:chOff x="1935" y="329"/>
                <a:chExt cx="1434" cy="813"/>
              </a:xfrm>
            </p:grpSpPr>
            <p:sp>
              <p:nvSpPr>
                <p:cNvPr id="14419" name="AutoShape 9"/>
                <p:cNvSpPr>
                  <a:spLocks noChangeArrowheads="1"/>
                </p:cNvSpPr>
                <p:nvPr/>
              </p:nvSpPr>
              <p:spPr bwMode="auto">
                <a:xfrm>
                  <a:off x="1935" y="735"/>
                  <a:ext cx="249" cy="244"/>
                </a:xfrm>
                <a:prstGeom prst="flowChartMerge">
                  <a:avLst/>
                </a:prstGeom>
                <a:solidFill>
                  <a:srgbClr val="D1481D"/>
                </a:solidFill>
                <a:ln w="9525">
                  <a:solidFill>
                    <a:schemeClr val="tx1"/>
                  </a:solidFill>
                  <a:miter lim="800000"/>
                  <a:headEnd/>
                  <a:tailEnd/>
                </a:ln>
              </p:spPr>
              <p:txBody>
                <a:bodyPr wrap="none" anchor="ctr"/>
                <a:lstStyle/>
                <a:p>
                  <a:endParaRPr lang="vi-VN">
                    <a:latin typeface="Times New Roman" pitchFamily="18" charset="0"/>
                  </a:endParaRPr>
                </a:p>
              </p:txBody>
            </p:sp>
            <p:sp>
              <p:nvSpPr>
                <p:cNvPr id="14420" name="AutoShape 10"/>
                <p:cNvSpPr>
                  <a:spLocks noChangeArrowheads="1"/>
                </p:cNvSpPr>
                <p:nvPr/>
              </p:nvSpPr>
              <p:spPr bwMode="auto">
                <a:xfrm>
                  <a:off x="3232" y="1060"/>
                  <a:ext cx="50" cy="82"/>
                </a:xfrm>
                <a:prstGeom prst="flowChartMerge">
                  <a:avLst/>
                </a:prstGeom>
                <a:solidFill>
                  <a:srgbClr val="D1481D"/>
                </a:solidFill>
                <a:ln w="9525">
                  <a:solidFill>
                    <a:schemeClr val="tx1"/>
                  </a:solidFill>
                  <a:miter lim="800000"/>
                  <a:headEnd/>
                  <a:tailEnd/>
                </a:ln>
              </p:spPr>
              <p:txBody>
                <a:bodyPr wrap="none" anchor="ctr"/>
                <a:lstStyle/>
                <a:p>
                  <a:endParaRPr lang="vi-VN">
                    <a:latin typeface="Times New Roman" pitchFamily="18" charset="0"/>
                  </a:endParaRPr>
                </a:p>
              </p:txBody>
            </p:sp>
            <p:sp>
              <p:nvSpPr>
                <p:cNvPr id="14421" name="Line 11"/>
                <p:cNvSpPr>
                  <a:spLocks noChangeShapeType="1"/>
                </p:cNvSpPr>
                <p:nvPr/>
              </p:nvSpPr>
              <p:spPr bwMode="auto">
                <a:xfrm>
                  <a:off x="3182" y="939"/>
                  <a:ext cx="50" cy="1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22" name="Line 12"/>
                <p:cNvSpPr>
                  <a:spLocks noChangeShapeType="1"/>
                </p:cNvSpPr>
                <p:nvPr/>
              </p:nvSpPr>
              <p:spPr bwMode="auto">
                <a:xfrm flipH="1">
                  <a:off x="3282" y="939"/>
                  <a:ext cx="50" cy="12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2" name="AutoShape 13"/>
                <p:cNvSpPr>
                  <a:spLocks noChangeArrowheads="1"/>
                </p:cNvSpPr>
                <p:nvPr/>
              </p:nvSpPr>
              <p:spPr bwMode="auto">
                <a:xfrm>
                  <a:off x="3145" y="857"/>
                  <a:ext cx="224" cy="12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2 w 21600"/>
                    <a:gd name="T13" fmla="*/ 4426 h 21600"/>
                    <a:gd name="T14" fmla="*/ 17068 w 21600"/>
                    <a:gd name="T15" fmla="*/ 1717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1481D"/>
                </a:solidFill>
                <a:ln w="9525">
                  <a:solidFill>
                    <a:schemeClr val="tx1"/>
                  </a:solidFill>
                  <a:miter lim="800000"/>
                  <a:headEnd/>
                  <a:tailEnd/>
                </a:ln>
              </p:spPr>
              <p:txBody>
                <a:bodyPr wrap="none" anchor="ctr"/>
                <a:lstStyle/>
                <a:p>
                  <a:endParaRPr lang="en-US">
                    <a:latin typeface="Times New Roman" pitchFamily="18" charset="0"/>
                  </a:endParaRPr>
                </a:p>
              </p:txBody>
            </p:sp>
            <p:sp>
              <p:nvSpPr>
                <p:cNvPr id="3" name="Freeform 14"/>
                <p:cNvSpPr>
                  <a:spLocks/>
                </p:cNvSpPr>
                <p:nvPr/>
              </p:nvSpPr>
              <p:spPr bwMode="auto">
                <a:xfrm>
                  <a:off x="1993" y="444"/>
                  <a:ext cx="466" cy="291"/>
                </a:xfrm>
                <a:custGeom>
                  <a:avLst/>
                  <a:gdLst>
                    <a:gd name="T0" fmla="*/ 88 w 448"/>
                    <a:gd name="T1" fmla="*/ 91 h 344"/>
                    <a:gd name="T2" fmla="*/ 88 w 448"/>
                    <a:gd name="T3" fmla="*/ 15 h 344"/>
                    <a:gd name="T4" fmla="*/ 614 w 448"/>
                    <a:gd name="T5" fmla="*/ 3 h 344"/>
                    <a:gd name="T6" fmla="*/ 0 60000 65536"/>
                    <a:gd name="T7" fmla="*/ 0 60000 65536"/>
                    <a:gd name="T8" fmla="*/ 0 60000 65536"/>
                    <a:gd name="T9" fmla="*/ 0 w 448"/>
                    <a:gd name="T10" fmla="*/ 0 h 344"/>
                    <a:gd name="T11" fmla="*/ 448 w 448"/>
                    <a:gd name="T12" fmla="*/ 344 h 344"/>
                  </a:gdLst>
                  <a:ahLst/>
                  <a:cxnLst>
                    <a:cxn ang="T6">
                      <a:pos x="T0" y="T1"/>
                    </a:cxn>
                    <a:cxn ang="T7">
                      <a:pos x="T2" y="T3"/>
                    </a:cxn>
                    <a:cxn ang="T8">
                      <a:pos x="T4" y="T5"/>
                    </a:cxn>
                  </a:cxnLst>
                  <a:rect l="T9" t="T10" r="T11" b="T12"/>
                  <a:pathLst>
                    <a:path w="448" h="344">
                      <a:moveTo>
                        <a:pt x="64" y="344"/>
                      </a:moveTo>
                      <a:cubicBezTo>
                        <a:pt x="32" y="228"/>
                        <a:pt x="0" y="112"/>
                        <a:pt x="64" y="56"/>
                      </a:cubicBezTo>
                      <a:cubicBezTo>
                        <a:pt x="128" y="0"/>
                        <a:pt x="384" y="16"/>
                        <a:pt x="448" y="8"/>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4" name="Freeform 15"/>
                <p:cNvSpPr>
                  <a:spLocks/>
                </p:cNvSpPr>
                <p:nvPr/>
              </p:nvSpPr>
              <p:spPr bwMode="auto">
                <a:xfrm flipH="1">
                  <a:off x="2733" y="451"/>
                  <a:ext cx="587" cy="408"/>
                </a:xfrm>
                <a:custGeom>
                  <a:avLst/>
                  <a:gdLst>
                    <a:gd name="T0" fmla="*/ 558 w 448"/>
                    <a:gd name="T1" fmla="*/ 1347 h 344"/>
                    <a:gd name="T2" fmla="*/ 558 w 448"/>
                    <a:gd name="T3" fmla="*/ 217 h 344"/>
                    <a:gd name="T4" fmla="*/ 3894 w 448"/>
                    <a:gd name="T5" fmla="*/ 30 h 344"/>
                    <a:gd name="T6" fmla="*/ 0 60000 65536"/>
                    <a:gd name="T7" fmla="*/ 0 60000 65536"/>
                    <a:gd name="T8" fmla="*/ 0 60000 65536"/>
                    <a:gd name="T9" fmla="*/ 0 w 448"/>
                    <a:gd name="T10" fmla="*/ 0 h 344"/>
                    <a:gd name="T11" fmla="*/ 448 w 448"/>
                    <a:gd name="T12" fmla="*/ 344 h 344"/>
                  </a:gdLst>
                  <a:ahLst/>
                  <a:cxnLst>
                    <a:cxn ang="T6">
                      <a:pos x="T0" y="T1"/>
                    </a:cxn>
                    <a:cxn ang="T7">
                      <a:pos x="T2" y="T3"/>
                    </a:cxn>
                    <a:cxn ang="T8">
                      <a:pos x="T4" y="T5"/>
                    </a:cxn>
                  </a:cxnLst>
                  <a:rect l="T9" t="T10" r="T11" b="T12"/>
                  <a:pathLst>
                    <a:path w="448" h="344">
                      <a:moveTo>
                        <a:pt x="64" y="344"/>
                      </a:moveTo>
                      <a:cubicBezTo>
                        <a:pt x="32" y="228"/>
                        <a:pt x="0" y="112"/>
                        <a:pt x="64" y="56"/>
                      </a:cubicBezTo>
                      <a:cubicBezTo>
                        <a:pt x="128" y="0"/>
                        <a:pt x="384" y="16"/>
                        <a:pt x="448" y="8"/>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14426" name="Oval 16"/>
                <p:cNvSpPr>
                  <a:spLocks noChangeArrowheads="1"/>
                </p:cNvSpPr>
                <p:nvPr/>
              </p:nvSpPr>
              <p:spPr bwMode="auto">
                <a:xfrm>
                  <a:off x="2440" y="329"/>
                  <a:ext cx="300" cy="244"/>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
              <p:nvSpPr>
                <p:cNvPr id="14427" name="Line 17"/>
                <p:cNvSpPr>
                  <a:spLocks noChangeShapeType="1"/>
                </p:cNvSpPr>
                <p:nvPr/>
              </p:nvSpPr>
              <p:spPr bwMode="auto">
                <a:xfrm>
                  <a:off x="2534" y="349"/>
                  <a:ext cx="149" cy="20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sp>
            <p:nvSpPr>
              <p:cNvPr id="14417" name="Oval 18"/>
              <p:cNvSpPr>
                <a:spLocks noChangeArrowheads="1"/>
              </p:cNvSpPr>
              <p:nvPr/>
            </p:nvSpPr>
            <p:spPr bwMode="auto">
              <a:xfrm>
                <a:off x="2448" y="312"/>
                <a:ext cx="288" cy="288"/>
              </a:xfrm>
              <a:prstGeom prst="ellipse">
                <a:avLst/>
              </a:prstGeom>
              <a:solidFill>
                <a:schemeClr val="bg1"/>
              </a:solidFill>
              <a:ln w="9525">
                <a:solidFill>
                  <a:schemeClr val="tx1"/>
                </a:solidFill>
                <a:round/>
                <a:headEnd/>
                <a:tailEnd/>
              </a:ln>
            </p:spPr>
            <p:txBody>
              <a:bodyPr wrap="none" anchor="ctr"/>
              <a:lstStyle/>
              <a:p>
                <a:endParaRPr lang="vi-VN">
                  <a:latin typeface="Times New Roman" pitchFamily="18" charset="0"/>
                </a:endParaRPr>
              </a:p>
            </p:txBody>
          </p:sp>
          <p:sp>
            <p:nvSpPr>
              <p:cNvPr id="14418" name="Line 19"/>
              <p:cNvSpPr>
                <a:spLocks noChangeShapeType="1"/>
              </p:cNvSpPr>
              <p:nvPr/>
            </p:nvSpPr>
            <p:spPr bwMode="auto">
              <a:xfrm>
                <a:off x="2592" y="312"/>
                <a:ext cx="0" cy="288"/>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pic>
          <p:nvPicPr>
            <p:cNvPr id="14350" name="Picture 20"/>
            <p:cNvPicPr>
              <a:picLocks noChangeAspect="1" noChangeArrowheads="1"/>
            </p:cNvPicPr>
            <p:nvPr/>
          </p:nvPicPr>
          <p:blipFill>
            <a:blip r:embed="rId2">
              <a:extLst>
                <a:ext uri="{28A0092B-C50C-407E-A947-70E740481C1C}">
                  <a14:useLocalDpi xmlns="" xmlns:a14="http://schemas.microsoft.com/office/drawing/2010/main" val="0"/>
                </a:ext>
              </a:extLst>
            </a:blip>
            <a:srcRect l="24376" t="28125" r="24374" b="32031"/>
            <a:stretch>
              <a:fillRect/>
            </a:stretch>
          </p:blipFill>
          <p:spPr bwMode="auto">
            <a:xfrm>
              <a:off x="1248" y="1968"/>
              <a:ext cx="3216" cy="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4351" name="Group 21"/>
            <p:cNvGrpSpPr>
              <a:grpSpLocks/>
            </p:cNvGrpSpPr>
            <p:nvPr/>
          </p:nvGrpSpPr>
          <p:grpSpPr bwMode="auto">
            <a:xfrm>
              <a:off x="1794" y="586"/>
              <a:ext cx="1987" cy="384"/>
              <a:chOff x="1824" y="816"/>
              <a:chExt cx="1832" cy="384"/>
            </a:xfrm>
          </p:grpSpPr>
          <p:sp>
            <p:nvSpPr>
              <p:cNvPr id="14410" name="Line 22"/>
              <p:cNvSpPr>
                <a:spLocks noChangeShapeType="1"/>
              </p:cNvSpPr>
              <p:nvPr/>
            </p:nvSpPr>
            <p:spPr bwMode="auto">
              <a:xfrm>
                <a:off x="1824" y="816"/>
                <a:ext cx="172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11" name="Line 23"/>
              <p:cNvSpPr>
                <a:spLocks noChangeShapeType="1"/>
              </p:cNvSpPr>
              <p:nvPr/>
            </p:nvSpPr>
            <p:spPr bwMode="auto">
              <a:xfrm>
                <a:off x="1824" y="864"/>
                <a:ext cx="172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12" name="Line 24"/>
              <p:cNvSpPr>
                <a:spLocks noChangeShapeType="1"/>
              </p:cNvSpPr>
              <p:nvPr/>
            </p:nvSpPr>
            <p:spPr bwMode="auto">
              <a:xfrm>
                <a:off x="1824" y="1152"/>
                <a:ext cx="172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13" name="Line 25"/>
              <p:cNvSpPr>
                <a:spLocks noChangeShapeType="1"/>
              </p:cNvSpPr>
              <p:nvPr/>
            </p:nvSpPr>
            <p:spPr bwMode="auto">
              <a:xfrm>
                <a:off x="1824" y="1200"/>
                <a:ext cx="172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14" name="Freeform 26"/>
              <p:cNvSpPr>
                <a:spLocks/>
              </p:cNvSpPr>
              <p:nvPr/>
            </p:nvSpPr>
            <p:spPr bwMode="auto">
              <a:xfrm>
                <a:off x="3552" y="864"/>
                <a:ext cx="48" cy="288"/>
              </a:xfrm>
              <a:custGeom>
                <a:avLst/>
                <a:gdLst>
                  <a:gd name="T0" fmla="*/ 0 w 48"/>
                  <a:gd name="T1" fmla="*/ 0 h 288"/>
                  <a:gd name="T2" fmla="*/ 48 w 48"/>
                  <a:gd name="T3" fmla="*/ 144 h 288"/>
                  <a:gd name="T4" fmla="*/ 0 w 48"/>
                  <a:gd name="T5" fmla="*/ 288 h 288"/>
                  <a:gd name="T6" fmla="*/ 0 60000 65536"/>
                  <a:gd name="T7" fmla="*/ 0 60000 65536"/>
                  <a:gd name="T8" fmla="*/ 0 60000 65536"/>
                  <a:gd name="T9" fmla="*/ 0 w 48"/>
                  <a:gd name="T10" fmla="*/ 0 h 288"/>
                  <a:gd name="T11" fmla="*/ 48 w 48"/>
                  <a:gd name="T12" fmla="*/ 288 h 288"/>
                </a:gdLst>
                <a:ahLst/>
                <a:cxnLst>
                  <a:cxn ang="T6">
                    <a:pos x="T0" y="T1"/>
                  </a:cxn>
                  <a:cxn ang="T7">
                    <a:pos x="T2" y="T3"/>
                  </a:cxn>
                  <a:cxn ang="T8">
                    <a:pos x="T4" y="T5"/>
                  </a:cxn>
                </a:cxnLst>
                <a:rect l="T9" t="T10" r="T11" b="T12"/>
                <a:pathLst>
                  <a:path w="48" h="288">
                    <a:moveTo>
                      <a:pt x="0" y="0"/>
                    </a:moveTo>
                    <a:cubicBezTo>
                      <a:pt x="24" y="48"/>
                      <a:pt x="48" y="96"/>
                      <a:pt x="48" y="144"/>
                    </a:cubicBezTo>
                    <a:cubicBezTo>
                      <a:pt x="48" y="192"/>
                      <a:pt x="8" y="264"/>
                      <a:pt x="0" y="288"/>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14415" name="Freeform 27"/>
              <p:cNvSpPr>
                <a:spLocks/>
              </p:cNvSpPr>
              <p:nvPr/>
            </p:nvSpPr>
            <p:spPr bwMode="auto">
              <a:xfrm>
                <a:off x="3552" y="816"/>
                <a:ext cx="104" cy="384"/>
              </a:xfrm>
              <a:custGeom>
                <a:avLst/>
                <a:gdLst>
                  <a:gd name="T0" fmla="*/ 0 w 104"/>
                  <a:gd name="T1" fmla="*/ 0 h 384"/>
                  <a:gd name="T2" fmla="*/ 48 w 104"/>
                  <a:gd name="T3" fmla="*/ 48 h 384"/>
                  <a:gd name="T4" fmla="*/ 96 w 104"/>
                  <a:gd name="T5" fmla="*/ 144 h 384"/>
                  <a:gd name="T6" fmla="*/ 96 w 104"/>
                  <a:gd name="T7" fmla="*/ 192 h 384"/>
                  <a:gd name="T8" fmla="*/ 96 w 104"/>
                  <a:gd name="T9" fmla="*/ 240 h 384"/>
                  <a:gd name="T10" fmla="*/ 48 w 104"/>
                  <a:gd name="T11" fmla="*/ 336 h 384"/>
                  <a:gd name="T12" fmla="*/ 0 w 104"/>
                  <a:gd name="T13" fmla="*/ 384 h 384"/>
                  <a:gd name="T14" fmla="*/ 0 60000 65536"/>
                  <a:gd name="T15" fmla="*/ 0 60000 65536"/>
                  <a:gd name="T16" fmla="*/ 0 60000 65536"/>
                  <a:gd name="T17" fmla="*/ 0 60000 65536"/>
                  <a:gd name="T18" fmla="*/ 0 60000 65536"/>
                  <a:gd name="T19" fmla="*/ 0 60000 65536"/>
                  <a:gd name="T20" fmla="*/ 0 60000 65536"/>
                  <a:gd name="T21" fmla="*/ 0 w 104"/>
                  <a:gd name="T22" fmla="*/ 0 h 384"/>
                  <a:gd name="T23" fmla="*/ 104 w 104"/>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384">
                    <a:moveTo>
                      <a:pt x="0" y="0"/>
                    </a:moveTo>
                    <a:cubicBezTo>
                      <a:pt x="16" y="12"/>
                      <a:pt x="32" y="24"/>
                      <a:pt x="48" y="48"/>
                    </a:cubicBezTo>
                    <a:cubicBezTo>
                      <a:pt x="64" y="72"/>
                      <a:pt x="88" y="120"/>
                      <a:pt x="96" y="144"/>
                    </a:cubicBezTo>
                    <a:cubicBezTo>
                      <a:pt x="104" y="168"/>
                      <a:pt x="96" y="176"/>
                      <a:pt x="96" y="192"/>
                    </a:cubicBezTo>
                    <a:cubicBezTo>
                      <a:pt x="96" y="208"/>
                      <a:pt x="104" y="216"/>
                      <a:pt x="96" y="240"/>
                    </a:cubicBezTo>
                    <a:cubicBezTo>
                      <a:pt x="88" y="264"/>
                      <a:pt x="64" y="312"/>
                      <a:pt x="48" y="336"/>
                    </a:cubicBezTo>
                    <a:cubicBezTo>
                      <a:pt x="32" y="360"/>
                      <a:pt x="8" y="376"/>
                      <a:pt x="0" y="384"/>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pitchFamily="18" charset="0"/>
                </a:endParaRPr>
              </a:p>
            </p:txBody>
          </p:sp>
        </p:grpSp>
        <p:sp>
          <p:nvSpPr>
            <p:cNvPr id="14352" name="Freeform 28"/>
            <p:cNvSpPr>
              <a:spLocks/>
            </p:cNvSpPr>
            <p:nvPr/>
          </p:nvSpPr>
          <p:spPr bwMode="auto">
            <a:xfrm>
              <a:off x="1777" y="979"/>
              <a:ext cx="58" cy="569"/>
            </a:xfrm>
            <a:custGeom>
              <a:avLst/>
              <a:gdLst>
                <a:gd name="T0" fmla="*/ 8 w 56"/>
                <a:gd name="T1" fmla="*/ 0 h 672"/>
                <a:gd name="T2" fmla="*/ 8 w 56"/>
                <a:gd name="T3" fmla="*/ 25 h 672"/>
                <a:gd name="T4" fmla="*/ 73 w 56"/>
                <a:gd name="T5" fmla="*/ 89 h 672"/>
                <a:gd name="T6" fmla="*/ 8 w 56"/>
                <a:gd name="T7" fmla="*/ 152 h 672"/>
                <a:gd name="T8" fmla="*/ 8 w 56"/>
                <a:gd name="T9" fmla="*/ 177 h 672"/>
                <a:gd name="T10" fmla="*/ 0 60000 65536"/>
                <a:gd name="T11" fmla="*/ 0 60000 65536"/>
                <a:gd name="T12" fmla="*/ 0 60000 65536"/>
                <a:gd name="T13" fmla="*/ 0 60000 65536"/>
                <a:gd name="T14" fmla="*/ 0 60000 65536"/>
                <a:gd name="T15" fmla="*/ 0 w 56"/>
                <a:gd name="T16" fmla="*/ 0 h 672"/>
                <a:gd name="T17" fmla="*/ 56 w 56"/>
                <a:gd name="T18" fmla="*/ 672 h 672"/>
              </a:gdLst>
              <a:ahLst/>
              <a:cxnLst>
                <a:cxn ang="T10">
                  <a:pos x="T0" y="T1"/>
                </a:cxn>
                <a:cxn ang="T11">
                  <a:pos x="T2" y="T3"/>
                </a:cxn>
                <a:cxn ang="T12">
                  <a:pos x="T4" y="T5"/>
                </a:cxn>
                <a:cxn ang="T13">
                  <a:pos x="T6" y="T7"/>
                </a:cxn>
                <a:cxn ang="T14">
                  <a:pos x="T8" y="T9"/>
                </a:cxn>
              </a:cxnLst>
              <a:rect l="T15" t="T16" r="T17" b="T18"/>
              <a:pathLst>
                <a:path w="56" h="672">
                  <a:moveTo>
                    <a:pt x="8" y="0"/>
                  </a:moveTo>
                  <a:cubicBezTo>
                    <a:pt x="4" y="20"/>
                    <a:pt x="0" y="40"/>
                    <a:pt x="8" y="96"/>
                  </a:cubicBezTo>
                  <a:cubicBezTo>
                    <a:pt x="16" y="152"/>
                    <a:pt x="56" y="256"/>
                    <a:pt x="56" y="336"/>
                  </a:cubicBezTo>
                  <a:cubicBezTo>
                    <a:pt x="56" y="416"/>
                    <a:pt x="16" y="520"/>
                    <a:pt x="8" y="576"/>
                  </a:cubicBezTo>
                  <a:cubicBezTo>
                    <a:pt x="0" y="632"/>
                    <a:pt x="8" y="656"/>
                    <a:pt x="8" y="672"/>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14353" name="Rectangle 30"/>
            <p:cNvSpPr>
              <a:spLocks noChangeArrowheads="1"/>
            </p:cNvSpPr>
            <p:nvPr/>
          </p:nvSpPr>
          <p:spPr bwMode="auto">
            <a:xfrm>
              <a:off x="1785" y="1467"/>
              <a:ext cx="1896" cy="81"/>
            </a:xfrm>
            <a:prstGeom prst="rect">
              <a:avLst/>
            </a:prstGeom>
            <a:solidFill>
              <a:srgbClr val="FFCC00"/>
            </a:solidFill>
            <a:ln w="28575">
              <a:solidFill>
                <a:schemeClr val="tx1"/>
              </a:solidFill>
              <a:miter lim="800000"/>
              <a:headEnd/>
              <a:tailEnd/>
            </a:ln>
          </p:spPr>
          <p:txBody>
            <a:bodyPr wrap="none" anchor="ctr"/>
            <a:lstStyle/>
            <a:p>
              <a:endParaRPr lang="vi-VN">
                <a:latin typeface="Times New Roman" pitchFamily="18" charset="0"/>
              </a:endParaRPr>
            </a:p>
          </p:txBody>
        </p:sp>
        <p:sp>
          <p:nvSpPr>
            <p:cNvPr id="14354" name="Freeform 31"/>
            <p:cNvSpPr>
              <a:spLocks/>
            </p:cNvSpPr>
            <p:nvPr/>
          </p:nvSpPr>
          <p:spPr bwMode="auto">
            <a:xfrm>
              <a:off x="3608" y="972"/>
              <a:ext cx="225" cy="603"/>
            </a:xfrm>
            <a:custGeom>
              <a:avLst/>
              <a:gdLst>
                <a:gd name="T0" fmla="*/ 77 w 216"/>
                <a:gd name="T1" fmla="*/ 28 h 712"/>
                <a:gd name="T2" fmla="*/ 145 w 216"/>
                <a:gd name="T3" fmla="*/ 78 h 712"/>
                <a:gd name="T4" fmla="*/ 8 w 216"/>
                <a:gd name="T5" fmla="*/ 155 h 712"/>
                <a:gd name="T6" fmla="*/ 77 w 216"/>
                <a:gd name="T7" fmla="*/ 180 h 712"/>
                <a:gd name="T8" fmla="*/ 277 w 216"/>
                <a:gd name="T9" fmla="*/ 104 h 712"/>
                <a:gd name="T10" fmla="*/ 210 w 216"/>
                <a:gd name="T11" fmla="*/ 40 h 712"/>
                <a:gd name="T12" fmla="*/ 77 w 216"/>
                <a:gd name="T13" fmla="*/ 3 h 712"/>
                <a:gd name="T14" fmla="*/ 77 w 216"/>
                <a:gd name="T15" fmla="*/ 28 h 712"/>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712"/>
                <a:gd name="T26" fmla="*/ 216 w 216"/>
                <a:gd name="T27" fmla="*/ 712 h 7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712">
                  <a:moveTo>
                    <a:pt x="56" y="104"/>
                  </a:moveTo>
                  <a:cubicBezTo>
                    <a:pt x="64" y="152"/>
                    <a:pt x="112" y="216"/>
                    <a:pt x="104" y="296"/>
                  </a:cubicBezTo>
                  <a:cubicBezTo>
                    <a:pt x="96" y="376"/>
                    <a:pt x="16" y="520"/>
                    <a:pt x="8" y="584"/>
                  </a:cubicBezTo>
                  <a:cubicBezTo>
                    <a:pt x="0" y="648"/>
                    <a:pt x="24" y="712"/>
                    <a:pt x="56" y="680"/>
                  </a:cubicBezTo>
                  <a:cubicBezTo>
                    <a:pt x="88" y="648"/>
                    <a:pt x="184" y="480"/>
                    <a:pt x="200" y="392"/>
                  </a:cubicBezTo>
                  <a:cubicBezTo>
                    <a:pt x="216" y="304"/>
                    <a:pt x="176" y="216"/>
                    <a:pt x="152" y="152"/>
                  </a:cubicBezTo>
                  <a:cubicBezTo>
                    <a:pt x="128" y="88"/>
                    <a:pt x="72" y="16"/>
                    <a:pt x="56" y="8"/>
                  </a:cubicBezTo>
                  <a:cubicBezTo>
                    <a:pt x="40" y="0"/>
                    <a:pt x="48" y="56"/>
                    <a:pt x="56" y="104"/>
                  </a:cubicBezTo>
                  <a:close/>
                </a:path>
              </a:pathLst>
            </a:custGeom>
            <a:solidFill>
              <a:srgbClr val="FFCC00"/>
            </a:solidFill>
            <a:ln w="28575">
              <a:solidFill>
                <a:schemeClr val="tx1"/>
              </a:solidFill>
              <a:round/>
              <a:headEnd/>
              <a:tailEnd/>
            </a:ln>
          </p:spPr>
          <p:txBody>
            <a:bodyPr/>
            <a:lstStyle/>
            <a:p>
              <a:endParaRPr lang="en-US">
                <a:latin typeface="Times New Roman" pitchFamily="18" charset="0"/>
              </a:endParaRPr>
            </a:p>
          </p:txBody>
        </p:sp>
        <p:sp>
          <p:nvSpPr>
            <p:cNvPr id="14355" name="Line 32"/>
            <p:cNvSpPr>
              <a:spLocks noChangeShapeType="1"/>
            </p:cNvSpPr>
            <p:nvPr/>
          </p:nvSpPr>
          <p:spPr bwMode="auto">
            <a:xfrm>
              <a:off x="1785" y="1549"/>
              <a:ext cx="1191" cy="515"/>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56" name="Line 33"/>
            <p:cNvSpPr>
              <a:spLocks noChangeShapeType="1"/>
            </p:cNvSpPr>
            <p:nvPr/>
          </p:nvSpPr>
          <p:spPr bwMode="auto">
            <a:xfrm flipH="1">
              <a:off x="3264" y="1549"/>
              <a:ext cx="418" cy="515"/>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57" name="Text Box 34"/>
            <p:cNvSpPr txBox="1">
              <a:spLocks noChangeArrowheads="1"/>
            </p:cNvSpPr>
            <p:nvPr/>
          </p:nvSpPr>
          <p:spPr bwMode="auto">
            <a:xfrm>
              <a:off x="2842" y="2562"/>
              <a:ext cx="998"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200">
                  <a:latin typeface="Times New Roman" pitchFamily="18" charset="0"/>
                </a:rPr>
                <a:t>Nơ ron</a:t>
              </a:r>
            </a:p>
          </p:txBody>
        </p:sp>
        <p:sp>
          <p:nvSpPr>
            <p:cNvPr id="14358" name="Text Box 35"/>
            <p:cNvSpPr txBox="1">
              <a:spLocks noChangeArrowheads="1"/>
            </p:cNvSpPr>
            <p:nvPr/>
          </p:nvSpPr>
          <p:spPr bwMode="auto">
            <a:xfrm>
              <a:off x="2755" y="201"/>
              <a:ext cx="74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sz="2400" b="1">
                <a:solidFill>
                  <a:schemeClr val="bg1"/>
                </a:solidFill>
                <a:latin typeface="Times New Roman" pitchFamily="18" charset="0"/>
              </a:endParaRPr>
            </a:p>
          </p:txBody>
        </p:sp>
        <p:sp>
          <p:nvSpPr>
            <p:cNvPr id="14359" name="Text Box 36"/>
            <p:cNvSpPr txBox="1">
              <a:spLocks noChangeArrowheads="1"/>
            </p:cNvSpPr>
            <p:nvPr/>
          </p:nvSpPr>
          <p:spPr bwMode="auto">
            <a:xfrm>
              <a:off x="671" y="575"/>
              <a:ext cx="111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b="1">
                  <a:solidFill>
                    <a:schemeClr val="bg1"/>
                  </a:solidFill>
                  <a:latin typeface="Times New Roman" pitchFamily="18" charset="0"/>
                </a:rPr>
                <a:t>Điện cực 1</a:t>
              </a:r>
            </a:p>
          </p:txBody>
        </p:sp>
        <p:sp>
          <p:nvSpPr>
            <p:cNvPr id="14360" name="Text Box 37"/>
            <p:cNvSpPr txBox="1">
              <a:spLocks noChangeArrowheads="1"/>
            </p:cNvSpPr>
            <p:nvPr/>
          </p:nvSpPr>
          <p:spPr bwMode="auto">
            <a:xfrm>
              <a:off x="3482" y="575"/>
              <a:ext cx="125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sz="2400" b="1">
                <a:solidFill>
                  <a:schemeClr val="bg1"/>
                </a:solidFill>
                <a:latin typeface="Times New Roman" pitchFamily="18" charset="0"/>
              </a:endParaRPr>
            </a:p>
          </p:txBody>
        </p:sp>
        <p:sp>
          <p:nvSpPr>
            <p:cNvPr id="14361" name="Text Box 38"/>
            <p:cNvSpPr txBox="1">
              <a:spLocks noChangeArrowheads="1"/>
            </p:cNvSpPr>
            <p:nvPr/>
          </p:nvSpPr>
          <p:spPr bwMode="auto">
            <a:xfrm>
              <a:off x="3830" y="898"/>
              <a:ext cx="94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sz="2400" b="1">
                <a:solidFill>
                  <a:schemeClr val="bg1"/>
                </a:solidFill>
                <a:latin typeface="Times New Roman" pitchFamily="18" charset="0"/>
              </a:endParaRPr>
            </a:p>
          </p:txBody>
        </p:sp>
        <p:sp>
          <p:nvSpPr>
            <p:cNvPr id="14362" name="Text Box 39"/>
            <p:cNvSpPr txBox="1">
              <a:spLocks noChangeArrowheads="1"/>
            </p:cNvSpPr>
            <p:nvPr/>
          </p:nvSpPr>
          <p:spPr bwMode="auto">
            <a:xfrm>
              <a:off x="3930" y="1223"/>
              <a:ext cx="130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sz="2400" b="1">
                <a:solidFill>
                  <a:schemeClr val="bg1"/>
                </a:solidFill>
                <a:latin typeface="Times New Roman" pitchFamily="18" charset="0"/>
              </a:endParaRPr>
            </a:p>
          </p:txBody>
        </p:sp>
        <p:sp>
          <p:nvSpPr>
            <p:cNvPr id="14363" name="Line 40"/>
            <p:cNvSpPr>
              <a:spLocks noChangeShapeType="1"/>
            </p:cNvSpPr>
            <p:nvPr/>
          </p:nvSpPr>
          <p:spPr bwMode="auto">
            <a:xfrm flipH="1">
              <a:off x="3282" y="695"/>
              <a:ext cx="250" cy="20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64" name="Line 41"/>
            <p:cNvSpPr>
              <a:spLocks noChangeShapeType="1"/>
            </p:cNvSpPr>
            <p:nvPr/>
          </p:nvSpPr>
          <p:spPr bwMode="auto">
            <a:xfrm>
              <a:off x="1735" y="695"/>
              <a:ext cx="300" cy="12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65" name="Line 42"/>
            <p:cNvSpPr>
              <a:spLocks noChangeShapeType="1"/>
            </p:cNvSpPr>
            <p:nvPr/>
          </p:nvSpPr>
          <p:spPr bwMode="auto">
            <a:xfrm flipH="1">
              <a:off x="3632" y="1020"/>
              <a:ext cx="249"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66" name="Line 43"/>
            <p:cNvSpPr>
              <a:spLocks noChangeShapeType="1"/>
            </p:cNvSpPr>
            <p:nvPr/>
          </p:nvSpPr>
          <p:spPr bwMode="auto">
            <a:xfrm flipH="1">
              <a:off x="3582" y="1305"/>
              <a:ext cx="399"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67" name="Line 44"/>
            <p:cNvSpPr>
              <a:spLocks noChangeShapeType="1"/>
            </p:cNvSpPr>
            <p:nvPr/>
          </p:nvSpPr>
          <p:spPr bwMode="auto">
            <a:xfrm>
              <a:off x="1882" y="857"/>
              <a:ext cx="0" cy="81"/>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68" name="Line 45"/>
            <p:cNvSpPr>
              <a:spLocks noChangeShapeType="1"/>
            </p:cNvSpPr>
            <p:nvPr/>
          </p:nvSpPr>
          <p:spPr bwMode="auto">
            <a:xfrm>
              <a:off x="1835" y="904"/>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69" name="Line 46"/>
            <p:cNvSpPr>
              <a:spLocks noChangeShapeType="1"/>
            </p:cNvSpPr>
            <p:nvPr/>
          </p:nvSpPr>
          <p:spPr bwMode="auto">
            <a:xfrm>
              <a:off x="2694" y="857"/>
              <a:ext cx="0" cy="81"/>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70" name="Line 47"/>
            <p:cNvSpPr>
              <a:spLocks noChangeShapeType="1"/>
            </p:cNvSpPr>
            <p:nvPr/>
          </p:nvSpPr>
          <p:spPr bwMode="auto">
            <a:xfrm>
              <a:off x="2647" y="904"/>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71" name="Line 48"/>
            <p:cNvSpPr>
              <a:spLocks noChangeShapeType="1"/>
            </p:cNvSpPr>
            <p:nvPr/>
          </p:nvSpPr>
          <p:spPr bwMode="auto">
            <a:xfrm>
              <a:off x="3429" y="857"/>
              <a:ext cx="0" cy="81"/>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72" name="Line 49"/>
            <p:cNvSpPr>
              <a:spLocks noChangeShapeType="1"/>
            </p:cNvSpPr>
            <p:nvPr/>
          </p:nvSpPr>
          <p:spPr bwMode="auto">
            <a:xfrm>
              <a:off x="3382" y="904"/>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73" name="Line 50"/>
            <p:cNvSpPr>
              <a:spLocks noChangeShapeType="1"/>
            </p:cNvSpPr>
            <p:nvPr/>
          </p:nvSpPr>
          <p:spPr bwMode="auto">
            <a:xfrm>
              <a:off x="3079" y="857"/>
              <a:ext cx="0" cy="81"/>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74" name="Line 51"/>
            <p:cNvSpPr>
              <a:spLocks noChangeShapeType="1"/>
            </p:cNvSpPr>
            <p:nvPr/>
          </p:nvSpPr>
          <p:spPr bwMode="auto">
            <a:xfrm>
              <a:off x="3033" y="904"/>
              <a:ext cx="99"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75" name="Line 52"/>
            <p:cNvSpPr>
              <a:spLocks noChangeShapeType="1"/>
            </p:cNvSpPr>
            <p:nvPr/>
          </p:nvSpPr>
          <p:spPr bwMode="auto">
            <a:xfrm>
              <a:off x="2281" y="857"/>
              <a:ext cx="0" cy="81"/>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76" name="Line 53"/>
            <p:cNvSpPr>
              <a:spLocks noChangeShapeType="1"/>
            </p:cNvSpPr>
            <p:nvPr/>
          </p:nvSpPr>
          <p:spPr bwMode="auto">
            <a:xfrm>
              <a:off x="2234" y="904"/>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nvGrpSpPr>
            <p:cNvPr id="14377" name="Group 54"/>
            <p:cNvGrpSpPr>
              <a:grpSpLocks/>
            </p:cNvGrpSpPr>
            <p:nvPr/>
          </p:nvGrpSpPr>
          <p:grpSpPr bwMode="auto">
            <a:xfrm>
              <a:off x="2055" y="1589"/>
              <a:ext cx="144" cy="81"/>
              <a:chOff x="556" y="816"/>
              <a:chExt cx="144" cy="144"/>
            </a:xfrm>
          </p:grpSpPr>
          <p:sp>
            <p:nvSpPr>
              <p:cNvPr id="14408" name="Line 55"/>
              <p:cNvSpPr>
                <a:spLocks noChangeShapeType="1"/>
              </p:cNvSpPr>
              <p:nvPr/>
            </p:nvSpPr>
            <p:spPr bwMode="auto">
              <a:xfrm>
                <a:off x="624" y="816"/>
                <a:ext cx="0" cy="144"/>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09" name="Line 56"/>
              <p:cNvSpPr>
                <a:spLocks noChangeShapeType="1"/>
              </p:cNvSpPr>
              <p:nvPr/>
            </p:nvSpPr>
            <p:spPr bwMode="auto">
              <a:xfrm>
                <a:off x="556" y="898"/>
                <a:ext cx="144"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grpSp>
          <p:nvGrpSpPr>
            <p:cNvPr id="14378" name="Group 57"/>
            <p:cNvGrpSpPr>
              <a:grpSpLocks/>
            </p:cNvGrpSpPr>
            <p:nvPr/>
          </p:nvGrpSpPr>
          <p:grpSpPr bwMode="auto">
            <a:xfrm>
              <a:off x="2867" y="1589"/>
              <a:ext cx="144" cy="81"/>
              <a:chOff x="556" y="816"/>
              <a:chExt cx="144" cy="144"/>
            </a:xfrm>
          </p:grpSpPr>
          <p:sp>
            <p:nvSpPr>
              <p:cNvPr id="14406" name="Line 58"/>
              <p:cNvSpPr>
                <a:spLocks noChangeShapeType="1"/>
              </p:cNvSpPr>
              <p:nvPr/>
            </p:nvSpPr>
            <p:spPr bwMode="auto">
              <a:xfrm>
                <a:off x="624" y="816"/>
                <a:ext cx="0" cy="144"/>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07" name="Line 59"/>
              <p:cNvSpPr>
                <a:spLocks noChangeShapeType="1"/>
              </p:cNvSpPr>
              <p:nvPr/>
            </p:nvSpPr>
            <p:spPr bwMode="auto">
              <a:xfrm>
                <a:off x="556" y="898"/>
                <a:ext cx="144"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grpSp>
          <p:nvGrpSpPr>
            <p:cNvPr id="14379" name="Group 60"/>
            <p:cNvGrpSpPr>
              <a:grpSpLocks/>
            </p:cNvGrpSpPr>
            <p:nvPr/>
          </p:nvGrpSpPr>
          <p:grpSpPr bwMode="auto">
            <a:xfrm>
              <a:off x="3602" y="1589"/>
              <a:ext cx="144" cy="81"/>
              <a:chOff x="556" y="816"/>
              <a:chExt cx="144" cy="144"/>
            </a:xfrm>
          </p:grpSpPr>
          <p:sp>
            <p:nvSpPr>
              <p:cNvPr id="14404" name="Line 61"/>
              <p:cNvSpPr>
                <a:spLocks noChangeShapeType="1"/>
              </p:cNvSpPr>
              <p:nvPr/>
            </p:nvSpPr>
            <p:spPr bwMode="auto">
              <a:xfrm>
                <a:off x="624" y="816"/>
                <a:ext cx="0" cy="144"/>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05" name="Line 62"/>
              <p:cNvSpPr>
                <a:spLocks noChangeShapeType="1"/>
              </p:cNvSpPr>
              <p:nvPr/>
            </p:nvSpPr>
            <p:spPr bwMode="auto">
              <a:xfrm>
                <a:off x="556" y="898"/>
                <a:ext cx="144"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grpSp>
          <p:nvGrpSpPr>
            <p:cNvPr id="14380" name="Group 63"/>
            <p:cNvGrpSpPr>
              <a:grpSpLocks/>
            </p:cNvGrpSpPr>
            <p:nvPr/>
          </p:nvGrpSpPr>
          <p:grpSpPr bwMode="auto">
            <a:xfrm>
              <a:off x="3257" y="1589"/>
              <a:ext cx="144" cy="81"/>
              <a:chOff x="556" y="816"/>
              <a:chExt cx="144" cy="144"/>
            </a:xfrm>
          </p:grpSpPr>
          <p:sp>
            <p:nvSpPr>
              <p:cNvPr id="14402" name="Line 64"/>
              <p:cNvSpPr>
                <a:spLocks noChangeShapeType="1"/>
              </p:cNvSpPr>
              <p:nvPr/>
            </p:nvSpPr>
            <p:spPr bwMode="auto">
              <a:xfrm>
                <a:off x="624" y="816"/>
                <a:ext cx="0" cy="144"/>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03" name="Line 65"/>
              <p:cNvSpPr>
                <a:spLocks noChangeShapeType="1"/>
              </p:cNvSpPr>
              <p:nvPr/>
            </p:nvSpPr>
            <p:spPr bwMode="auto">
              <a:xfrm>
                <a:off x="556" y="898"/>
                <a:ext cx="144"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grpSp>
          <p:nvGrpSpPr>
            <p:cNvPr id="14381" name="Group 66"/>
            <p:cNvGrpSpPr>
              <a:grpSpLocks/>
            </p:cNvGrpSpPr>
            <p:nvPr/>
          </p:nvGrpSpPr>
          <p:grpSpPr bwMode="auto">
            <a:xfrm>
              <a:off x="2454" y="1589"/>
              <a:ext cx="144" cy="81"/>
              <a:chOff x="556" y="816"/>
              <a:chExt cx="144" cy="144"/>
            </a:xfrm>
          </p:grpSpPr>
          <p:sp>
            <p:nvSpPr>
              <p:cNvPr id="14400" name="Line 67"/>
              <p:cNvSpPr>
                <a:spLocks noChangeShapeType="1"/>
              </p:cNvSpPr>
              <p:nvPr/>
            </p:nvSpPr>
            <p:spPr bwMode="auto">
              <a:xfrm>
                <a:off x="624" y="816"/>
                <a:ext cx="0" cy="144"/>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401" name="Line 68"/>
              <p:cNvSpPr>
                <a:spLocks noChangeShapeType="1"/>
              </p:cNvSpPr>
              <p:nvPr/>
            </p:nvSpPr>
            <p:spPr bwMode="auto">
              <a:xfrm>
                <a:off x="556" y="898"/>
                <a:ext cx="144"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sp>
          <p:nvSpPr>
            <p:cNvPr id="14382" name="Line 69"/>
            <p:cNvSpPr>
              <a:spLocks noChangeShapeType="1"/>
            </p:cNvSpPr>
            <p:nvPr/>
          </p:nvSpPr>
          <p:spPr bwMode="auto">
            <a:xfrm>
              <a:off x="1835" y="1101"/>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83" name="Line 70"/>
            <p:cNvSpPr>
              <a:spLocks noChangeShapeType="1"/>
            </p:cNvSpPr>
            <p:nvPr/>
          </p:nvSpPr>
          <p:spPr bwMode="auto">
            <a:xfrm>
              <a:off x="2647" y="1101"/>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84" name="Line 71"/>
            <p:cNvSpPr>
              <a:spLocks noChangeShapeType="1"/>
            </p:cNvSpPr>
            <p:nvPr/>
          </p:nvSpPr>
          <p:spPr bwMode="auto">
            <a:xfrm>
              <a:off x="3382" y="1101"/>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85" name="Line 72"/>
            <p:cNvSpPr>
              <a:spLocks noChangeShapeType="1"/>
            </p:cNvSpPr>
            <p:nvPr/>
          </p:nvSpPr>
          <p:spPr bwMode="auto">
            <a:xfrm>
              <a:off x="3033" y="1101"/>
              <a:ext cx="99"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86" name="Line 73"/>
            <p:cNvSpPr>
              <a:spLocks noChangeShapeType="1"/>
            </p:cNvSpPr>
            <p:nvPr/>
          </p:nvSpPr>
          <p:spPr bwMode="auto">
            <a:xfrm>
              <a:off x="2234" y="1101"/>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87" name="Line 74"/>
            <p:cNvSpPr>
              <a:spLocks noChangeShapeType="1"/>
            </p:cNvSpPr>
            <p:nvPr/>
          </p:nvSpPr>
          <p:spPr bwMode="auto">
            <a:xfrm>
              <a:off x="1885" y="1426"/>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88" name="Line 75"/>
            <p:cNvSpPr>
              <a:spLocks noChangeShapeType="1"/>
            </p:cNvSpPr>
            <p:nvPr/>
          </p:nvSpPr>
          <p:spPr bwMode="auto">
            <a:xfrm>
              <a:off x="2697" y="1426"/>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89" name="Line 76"/>
            <p:cNvSpPr>
              <a:spLocks noChangeShapeType="1"/>
            </p:cNvSpPr>
            <p:nvPr/>
          </p:nvSpPr>
          <p:spPr bwMode="auto">
            <a:xfrm>
              <a:off x="3432" y="1426"/>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90" name="Line 77"/>
            <p:cNvSpPr>
              <a:spLocks noChangeShapeType="1"/>
            </p:cNvSpPr>
            <p:nvPr/>
          </p:nvSpPr>
          <p:spPr bwMode="auto">
            <a:xfrm>
              <a:off x="3083" y="1426"/>
              <a:ext cx="99"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91" name="Line 78"/>
            <p:cNvSpPr>
              <a:spLocks noChangeShapeType="1"/>
            </p:cNvSpPr>
            <p:nvPr/>
          </p:nvSpPr>
          <p:spPr bwMode="auto">
            <a:xfrm>
              <a:off x="2284" y="1426"/>
              <a:ext cx="100" cy="0"/>
            </a:xfrm>
            <a:prstGeom prst="line">
              <a:avLst/>
            </a:prstGeom>
            <a:noFill/>
            <a:ln w="28575">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92" name="Rectangle 79"/>
            <p:cNvSpPr>
              <a:spLocks noChangeArrowheads="1"/>
            </p:cNvSpPr>
            <p:nvPr/>
          </p:nvSpPr>
          <p:spPr bwMode="auto">
            <a:xfrm>
              <a:off x="3628" y="979"/>
              <a:ext cx="50" cy="81"/>
            </a:xfrm>
            <a:prstGeom prst="rect">
              <a:avLst/>
            </a:prstGeom>
            <a:solidFill>
              <a:srgbClr val="FFCC00"/>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wrap="none" anchor="ctr"/>
            <a:lstStyle/>
            <a:p>
              <a:endParaRPr lang="vi-VN">
                <a:latin typeface="Times New Roman" pitchFamily="18" charset="0"/>
              </a:endParaRPr>
            </a:p>
          </p:txBody>
        </p:sp>
        <p:sp>
          <p:nvSpPr>
            <p:cNvPr id="14393" name="Rectangle 80"/>
            <p:cNvSpPr>
              <a:spLocks noChangeArrowheads="1"/>
            </p:cNvSpPr>
            <p:nvPr/>
          </p:nvSpPr>
          <p:spPr bwMode="auto">
            <a:xfrm>
              <a:off x="3596" y="1467"/>
              <a:ext cx="50" cy="81"/>
            </a:xfrm>
            <a:prstGeom prst="rect">
              <a:avLst/>
            </a:prstGeom>
            <a:solidFill>
              <a:srgbClr val="FFCC00"/>
            </a:solidFill>
            <a:ln>
              <a:noFill/>
            </a:ln>
            <a:extLst>
              <a:ext uri="{91240B29-F687-4F45-9708-019B960494DF}">
                <a14:hiddenLine xmlns="" xmlns:a14="http://schemas.microsoft.com/office/drawing/2010/main" w="3175">
                  <a:solidFill>
                    <a:srgbClr val="000000"/>
                  </a:solidFill>
                  <a:miter lim="800000"/>
                  <a:headEnd/>
                  <a:tailEnd/>
                </a14:hiddenLine>
              </a:ext>
            </a:extLst>
          </p:spPr>
          <p:txBody>
            <a:bodyPr wrap="none" anchor="ctr"/>
            <a:lstStyle/>
            <a:p>
              <a:endParaRPr lang="vi-VN">
                <a:latin typeface="Times New Roman" pitchFamily="18" charset="0"/>
              </a:endParaRPr>
            </a:p>
          </p:txBody>
        </p:sp>
        <p:grpSp>
          <p:nvGrpSpPr>
            <p:cNvPr id="14394" name="Group 81"/>
            <p:cNvGrpSpPr>
              <a:grpSpLocks/>
            </p:cNvGrpSpPr>
            <p:nvPr/>
          </p:nvGrpSpPr>
          <p:grpSpPr bwMode="auto">
            <a:xfrm>
              <a:off x="2448" y="288"/>
              <a:ext cx="288" cy="288"/>
              <a:chOff x="4080" y="288"/>
              <a:chExt cx="288" cy="288"/>
            </a:xfrm>
          </p:grpSpPr>
          <p:sp>
            <p:nvSpPr>
              <p:cNvPr id="14398" name="Oval 82"/>
              <p:cNvSpPr>
                <a:spLocks noChangeArrowheads="1"/>
              </p:cNvSpPr>
              <p:nvPr/>
            </p:nvSpPr>
            <p:spPr bwMode="auto">
              <a:xfrm>
                <a:off x="4080" y="288"/>
                <a:ext cx="288" cy="288"/>
              </a:xfrm>
              <a:prstGeom prst="ellipse">
                <a:avLst/>
              </a:prstGeom>
              <a:solidFill>
                <a:schemeClr val="bg1"/>
              </a:solidFill>
              <a:ln w="9525">
                <a:solidFill>
                  <a:schemeClr val="tx1"/>
                </a:solidFill>
                <a:round/>
                <a:headEnd/>
                <a:tailEnd/>
              </a:ln>
            </p:spPr>
            <p:txBody>
              <a:bodyPr wrap="none" anchor="ctr"/>
              <a:lstStyle/>
              <a:p>
                <a:endParaRPr lang="vi-VN">
                  <a:latin typeface="Times New Roman" pitchFamily="18" charset="0"/>
                </a:endParaRPr>
              </a:p>
            </p:txBody>
          </p:sp>
          <p:sp>
            <p:nvSpPr>
              <p:cNvPr id="14399" name="Line 83"/>
              <p:cNvSpPr>
                <a:spLocks noChangeShapeType="1"/>
              </p:cNvSpPr>
              <p:nvPr/>
            </p:nvSpPr>
            <p:spPr bwMode="auto">
              <a:xfrm>
                <a:off x="4176" y="336"/>
                <a:ext cx="144" cy="24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sp>
          <p:nvSpPr>
            <p:cNvPr id="14395" name="Line 84"/>
            <p:cNvSpPr>
              <a:spLocks noChangeShapeType="1"/>
            </p:cNvSpPr>
            <p:nvPr/>
          </p:nvSpPr>
          <p:spPr bwMode="auto">
            <a:xfrm flipH="1">
              <a:off x="3271" y="960"/>
              <a:ext cx="48"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96" name="Line 85"/>
            <p:cNvSpPr>
              <a:spLocks noChangeShapeType="1"/>
            </p:cNvSpPr>
            <p:nvPr/>
          </p:nvSpPr>
          <p:spPr bwMode="auto">
            <a:xfrm>
              <a:off x="3189" y="960"/>
              <a:ext cx="48"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sp>
          <p:nvSpPr>
            <p:cNvPr id="14397" name="Line 86"/>
            <p:cNvSpPr>
              <a:spLocks noChangeShapeType="1"/>
            </p:cNvSpPr>
            <p:nvPr/>
          </p:nvSpPr>
          <p:spPr bwMode="auto">
            <a:xfrm flipH="1">
              <a:off x="3552" y="1022"/>
              <a:ext cx="336"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Times New Roman" pitchFamily="18" charset="0"/>
              </a:endParaRPr>
            </a:p>
          </p:txBody>
        </p:sp>
      </p:grpSp>
      <p:sp>
        <p:nvSpPr>
          <p:cNvPr id="14423" name="Rectangle 87"/>
          <p:cNvSpPr>
            <a:spLocks noChangeArrowheads="1"/>
          </p:cNvSpPr>
          <p:nvPr/>
        </p:nvSpPr>
        <p:spPr bwMode="auto">
          <a:xfrm>
            <a:off x="1219200" y="533400"/>
            <a:ext cx="12112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Times New Roman" pitchFamily="18" charset="0"/>
              </a:rPr>
              <a:t>Điện cực 1</a:t>
            </a:r>
          </a:p>
        </p:txBody>
      </p:sp>
      <p:sp>
        <p:nvSpPr>
          <p:cNvPr id="14424" name="Rectangle 88"/>
          <p:cNvSpPr>
            <a:spLocks noChangeArrowheads="1"/>
          </p:cNvSpPr>
          <p:nvPr/>
        </p:nvSpPr>
        <p:spPr bwMode="auto">
          <a:xfrm>
            <a:off x="5791200" y="457200"/>
            <a:ext cx="121126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b="1">
                <a:solidFill>
                  <a:srgbClr val="FF0000"/>
                </a:solidFill>
                <a:latin typeface="Times New Roman" pitchFamily="18" charset="0"/>
              </a:rPr>
              <a:t>Điện cực 2</a:t>
            </a:r>
          </a:p>
        </p:txBody>
      </p:sp>
      <p:sp>
        <p:nvSpPr>
          <p:cNvPr id="14425" name="Rectangle 89"/>
          <p:cNvSpPr>
            <a:spLocks noChangeArrowheads="1"/>
          </p:cNvSpPr>
          <p:nvPr/>
        </p:nvSpPr>
        <p:spPr bwMode="auto">
          <a:xfrm>
            <a:off x="4267200" y="0"/>
            <a:ext cx="9239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a:solidFill>
                  <a:srgbClr val="FF0000"/>
                </a:solidFill>
                <a:latin typeface="Times New Roman" pitchFamily="18" charset="0"/>
              </a:rPr>
              <a:t>Điện kế</a:t>
            </a:r>
          </a:p>
        </p:txBody>
      </p:sp>
      <p:sp>
        <p:nvSpPr>
          <p:cNvPr id="14343" name="Rectangle 90"/>
          <p:cNvSpPr>
            <a:spLocks noChangeArrowheads="1"/>
          </p:cNvSpPr>
          <p:nvPr/>
        </p:nvSpPr>
        <p:spPr bwMode="auto">
          <a:xfrm>
            <a:off x="6400800" y="1066800"/>
            <a:ext cx="14157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Times New Roman" pitchFamily="18" charset="0"/>
              </a:rPr>
              <a:t>Màng tế bào</a:t>
            </a:r>
          </a:p>
        </p:txBody>
      </p:sp>
      <p:sp>
        <p:nvSpPr>
          <p:cNvPr id="14344" name="Rectangle 91"/>
          <p:cNvSpPr>
            <a:spLocks noChangeArrowheads="1"/>
          </p:cNvSpPr>
          <p:nvPr/>
        </p:nvSpPr>
        <p:spPr bwMode="auto">
          <a:xfrm>
            <a:off x="6553200" y="1600200"/>
            <a:ext cx="15183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Times New Roman" pitchFamily="18" charset="0"/>
              </a:rPr>
              <a:t>Sợi thần kinh</a:t>
            </a: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25"/>
                                        </p:tgtEl>
                                        <p:attrNameLst>
                                          <p:attrName>style.visibility</p:attrName>
                                        </p:attrNameLst>
                                      </p:cBhvr>
                                      <p:to>
                                        <p:strVal val="visible"/>
                                      </p:to>
                                    </p:set>
                                    <p:animEffect transition="in" filter="blinds(horizontal)">
                                      <p:cBhvr>
                                        <p:cTn id="7" dur="500"/>
                                        <p:tgtEl>
                                          <p:spTgt spid="14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23"/>
                                        </p:tgtEl>
                                        <p:attrNameLst>
                                          <p:attrName>style.visibility</p:attrName>
                                        </p:attrNameLst>
                                      </p:cBhvr>
                                      <p:to>
                                        <p:strVal val="visible"/>
                                      </p:to>
                                    </p:set>
                                    <p:animEffect transition="in" filter="box(in)">
                                      <p:cBhvr>
                                        <p:cTn id="12" dur="500"/>
                                        <p:tgtEl>
                                          <p:spTgt spid="14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424"/>
                                        </p:tgtEl>
                                        <p:attrNameLst>
                                          <p:attrName>style.visibility</p:attrName>
                                        </p:attrNameLst>
                                      </p:cBhvr>
                                      <p:to>
                                        <p:strVal val="visible"/>
                                      </p:to>
                                    </p:set>
                                    <p:animEffect transition="in" filter="box(in)">
                                      <p:cBhvr>
                                        <p:cTn id="17" dur="500"/>
                                        <p:tgtEl>
                                          <p:spTgt spid="14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3" grpId="0"/>
      <p:bldP spid="14424" grpId="0"/>
      <p:bldP spid="144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Placeholder 4" descr="Walls_CPR_02318379.jpg"/>
          <p:cNvPicPr>
            <a:picLocks noChangeAspect="1"/>
          </p:cNvPicPr>
          <p:nvPr/>
        </p:nvPicPr>
        <p:blipFill>
          <a:blip r:embed="rId2">
            <a:lum bright="26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3" name="Rectangle 3"/>
          <p:cNvSpPr>
            <a:spLocks/>
          </p:cNvSpPr>
          <p:nvPr/>
        </p:nvSpPr>
        <p:spPr bwMode="auto">
          <a:xfrm>
            <a:off x="142844" y="1428736"/>
            <a:ext cx="4500593" cy="35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None/>
            </a:pPr>
            <a:r>
              <a:rPr lang="en-US" sz="2400" b="1" smtClean="0">
                <a:solidFill>
                  <a:srgbClr val="7030A0"/>
                </a:solidFill>
                <a:latin typeface="Times New Roman" pitchFamily="18" charset="0"/>
              </a:rPr>
              <a:t>1. </a:t>
            </a:r>
            <a:r>
              <a:rPr lang="vi-VN" sz="2400" b="1" smtClean="0">
                <a:solidFill>
                  <a:srgbClr val="7030A0"/>
                </a:solidFill>
                <a:latin typeface="Times New Roman" pitchFamily="18" charset="0"/>
              </a:rPr>
              <a:t>Khái niệm</a:t>
            </a:r>
            <a:endParaRPr lang="en-US" sz="2400" b="1" dirty="0">
              <a:solidFill>
                <a:srgbClr val="7030A0"/>
              </a:solidFill>
              <a:latin typeface="Times New Roman" pitchFamily="18" charset="0"/>
            </a:endParaRPr>
          </a:p>
          <a:p>
            <a:pPr marL="342900" indent="-342900" algn="just">
              <a:spcBef>
                <a:spcPct val="20000"/>
              </a:spcBef>
              <a:buFontTx/>
              <a:buChar char="-"/>
            </a:pPr>
            <a:r>
              <a:rPr lang="en-US" sz="2400" dirty="0">
                <a:latin typeface="Times New Roman" pitchFamily="18" charset="0"/>
              </a:rPr>
              <a:t>Là sự chênh lệch điện thế giữa hai bên màng tế bào khi tế bào nghỉ ngơi (không bị kích thích), phía trong màng tích điện âm so với phía ngoài màng tích điện </a:t>
            </a:r>
            <a:r>
              <a:rPr lang="en-US" sz="2400">
                <a:latin typeface="Times New Roman" pitchFamily="18" charset="0"/>
              </a:rPr>
              <a:t>dương</a:t>
            </a:r>
            <a:r>
              <a:rPr lang="en-US" sz="2400" smtClean="0">
                <a:latin typeface="Times New Roman" pitchFamily="18" charset="0"/>
              </a:rPr>
              <a:t>. </a:t>
            </a:r>
            <a:r>
              <a:rPr lang="en-US" sz="2400" smtClean="0">
                <a:latin typeface="Times New Roman" pitchFamily="18" charset="0"/>
                <a:sym typeface="Wingdings" pitchFamily="2" charset="2"/>
              </a:rPr>
              <a:t> Điện thế nghỉ mang giá trị âm.</a:t>
            </a:r>
            <a:endParaRPr lang="vi-VN" sz="2400" dirty="0" smtClean="0">
              <a:latin typeface="Times New Roman" pitchFamily="18" charset="0"/>
            </a:endParaRPr>
          </a:p>
          <a:p>
            <a:pPr marL="342900" indent="-342900">
              <a:spcBef>
                <a:spcPct val="20000"/>
              </a:spcBef>
              <a:buFontTx/>
              <a:buChar char="-"/>
            </a:pPr>
            <a:r>
              <a:rPr lang="vi-VN" sz="2400" dirty="0" smtClean="0">
                <a:latin typeface="Times New Roman" pitchFamily="18" charset="0"/>
              </a:rPr>
              <a:t>Trị số của điện thế nghỉ </a:t>
            </a:r>
            <a:r>
              <a:rPr lang="vi-VN" sz="2400" smtClean="0">
                <a:latin typeface="Times New Roman" pitchFamily="18" charset="0"/>
              </a:rPr>
              <a:t>rất </a:t>
            </a:r>
            <a:r>
              <a:rPr lang="en-US" sz="2400" smtClean="0">
                <a:latin typeface="Times New Roman" pitchFamily="18" charset="0"/>
              </a:rPr>
              <a:t>nhỏ</a:t>
            </a:r>
            <a:r>
              <a:rPr lang="vi-VN" sz="2400" smtClean="0">
                <a:latin typeface="Times New Roman" pitchFamily="18" charset="0"/>
              </a:rPr>
              <a:t>.</a:t>
            </a:r>
            <a:endParaRPr lang="en-US" sz="2400" dirty="0">
              <a:latin typeface="Times New Roman" pitchFamily="18" charset="0"/>
            </a:endParaRPr>
          </a:p>
        </p:txBody>
      </p:sp>
      <p:sp>
        <p:nvSpPr>
          <p:cNvPr id="5" name="TextBox 4"/>
          <p:cNvSpPr txBox="1"/>
          <p:nvPr/>
        </p:nvSpPr>
        <p:spPr>
          <a:xfrm>
            <a:off x="152400" y="210234"/>
            <a:ext cx="40386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3200" b="1" u="sng" dirty="0" smtClean="0">
                <a:solidFill>
                  <a:srgbClr val="FF0000"/>
                </a:solidFill>
                <a:latin typeface="Times New Roman" pitchFamily="18" charset="0"/>
                <a:cs typeface="Times New Roman" pitchFamily="18" charset="0"/>
              </a:rPr>
              <a:t>I.Điện </a:t>
            </a:r>
            <a:r>
              <a:rPr lang="vi-VN" sz="3200" b="1" u="sng" smtClean="0">
                <a:solidFill>
                  <a:srgbClr val="FF0000"/>
                </a:solidFill>
                <a:latin typeface="Times New Roman" pitchFamily="18" charset="0"/>
                <a:cs typeface="Times New Roman" pitchFamily="18" charset="0"/>
              </a:rPr>
              <a:t>thế nghỉ</a:t>
            </a:r>
            <a:endParaRPr lang="en-US" sz="3200" b="1" u="sng" dirty="0">
              <a:solidFill>
                <a:srgbClr val="FF0000"/>
              </a:solidFill>
              <a:latin typeface="Times New Roman" pitchFamily="18" charset="0"/>
              <a:cs typeface="Times New Roman" pitchFamily="18" charset="0"/>
            </a:endParaRPr>
          </a:p>
        </p:txBody>
      </p:sp>
      <p:grpSp>
        <p:nvGrpSpPr>
          <p:cNvPr id="6" name="Group 9"/>
          <p:cNvGrpSpPr>
            <a:grpSpLocks/>
          </p:cNvGrpSpPr>
          <p:nvPr/>
        </p:nvGrpSpPr>
        <p:grpSpPr bwMode="auto">
          <a:xfrm>
            <a:off x="4724400" y="1357298"/>
            <a:ext cx="4419600" cy="2895600"/>
            <a:chOff x="1248" y="898"/>
            <a:chExt cx="3312" cy="2174"/>
          </a:xfrm>
        </p:grpSpPr>
        <p:pic>
          <p:nvPicPr>
            <p:cNvPr id="7" name="Picture 10" descr="voltmeter3"/>
            <p:cNvPicPr>
              <a:picLocks noChangeAspect="1" noChangeArrowheads="1"/>
            </p:cNvPicPr>
            <p:nvPr/>
          </p:nvPicPr>
          <p:blipFill>
            <a:blip r:embed="rId3">
              <a:lum bright="-6000" contrast="12000"/>
            </a:blip>
            <a:srcRect r="53654" b="11086"/>
            <a:stretch>
              <a:fillRect/>
            </a:stretch>
          </p:blipFill>
          <p:spPr bwMode="auto">
            <a:xfrm>
              <a:off x="1248" y="898"/>
              <a:ext cx="3312" cy="2174"/>
            </a:xfrm>
            <a:prstGeom prst="rect">
              <a:avLst/>
            </a:prstGeom>
            <a:noFill/>
            <a:ln w="9525">
              <a:noFill/>
              <a:miter lim="800000"/>
              <a:headEnd/>
              <a:tailEnd/>
            </a:ln>
          </p:spPr>
        </p:pic>
        <p:sp>
          <p:nvSpPr>
            <p:cNvPr id="8" name="Rectangle 11"/>
            <p:cNvSpPr>
              <a:spLocks noChangeArrowheads="1"/>
            </p:cNvSpPr>
            <p:nvPr/>
          </p:nvSpPr>
          <p:spPr bwMode="auto">
            <a:xfrm>
              <a:off x="3480" y="1098"/>
              <a:ext cx="920" cy="336"/>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Điện cực</a:t>
              </a:r>
              <a:endParaRPr lang="en-US" i="1">
                <a:solidFill>
                  <a:srgbClr val="D60093"/>
                </a:solidFill>
                <a:latin typeface="Times New Roman"/>
              </a:endParaRPr>
            </a:p>
            <a:p>
              <a:pPr algn="ctr" eaLnBrk="1" hangingPunct="1"/>
              <a:r>
                <a:rPr lang="en-US" i="1">
                  <a:solidFill>
                    <a:srgbClr val="D60093"/>
                  </a:solidFill>
                  <a:latin typeface="Times New Roman"/>
                </a:rPr>
                <a:t> </a:t>
              </a:r>
              <a:r>
                <a:rPr lang="en-US" i="1" smtClean="0">
                  <a:solidFill>
                    <a:srgbClr val="D60093"/>
                  </a:solidFill>
                  <a:latin typeface="Times New Roman"/>
                </a:rPr>
                <a:t>ngoài màng</a:t>
              </a:r>
              <a:endParaRPr lang="en-US" i="1">
                <a:solidFill>
                  <a:srgbClr val="D60093"/>
                </a:solidFill>
                <a:latin typeface="Times New Roman"/>
              </a:endParaRPr>
            </a:p>
          </p:txBody>
        </p:sp>
        <p:sp>
          <p:nvSpPr>
            <p:cNvPr id="9" name="Rectangle 12"/>
            <p:cNvSpPr>
              <a:spLocks noChangeArrowheads="1"/>
            </p:cNvSpPr>
            <p:nvPr/>
          </p:nvSpPr>
          <p:spPr bwMode="auto">
            <a:xfrm>
              <a:off x="1296" y="1138"/>
              <a:ext cx="920" cy="296"/>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Màng </a:t>
              </a:r>
              <a:r>
                <a:rPr lang="en-US" i="1">
                  <a:solidFill>
                    <a:srgbClr val="D60093"/>
                  </a:solidFill>
                  <a:latin typeface="Times New Roman"/>
                </a:rPr>
                <a:t>sinh </a:t>
              </a:r>
              <a:r>
                <a:rPr lang="en-US" i="1" smtClean="0">
                  <a:solidFill>
                    <a:srgbClr val="D60093"/>
                  </a:solidFill>
                  <a:latin typeface="Times New Roman"/>
                </a:rPr>
                <a:t>chất</a:t>
              </a:r>
              <a:endParaRPr lang="en-US" i="1">
                <a:solidFill>
                  <a:srgbClr val="D60093"/>
                </a:solidFill>
                <a:latin typeface="Times New Roman"/>
              </a:endParaRPr>
            </a:p>
          </p:txBody>
        </p:sp>
        <p:sp>
          <p:nvSpPr>
            <p:cNvPr id="10" name="Rectangle 13"/>
            <p:cNvSpPr>
              <a:spLocks noChangeArrowheads="1"/>
            </p:cNvSpPr>
            <p:nvPr/>
          </p:nvSpPr>
          <p:spPr bwMode="auto">
            <a:xfrm>
              <a:off x="1296" y="1522"/>
              <a:ext cx="920" cy="336"/>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Điện cực</a:t>
              </a:r>
              <a:endParaRPr lang="en-US" i="1">
                <a:solidFill>
                  <a:srgbClr val="D60093"/>
                </a:solidFill>
                <a:latin typeface="Times New Roman"/>
              </a:endParaRPr>
            </a:p>
            <a:p>
              <a:pPr algn="ctr" eaLnBrk="1" hangingPunct="1"/>
              <a:r>
                <a:rPr lang="en-US" i="1">
                  <a:solidFill>
                    <a:srgbClr val="D60093"/>
                  </a:solidFill>
                  <a:latin typeface="Times New Roman"/>
                </a:rPr>
                <a:t> trong </a:t>
              </a:r>
              <a:r>
                <a:rPr lang="en-US" i="1" smtClean="0">
                  <a:solidFill>
                    <a:srgbClr val="D60093"/>
                  </a:solidFill>
                  <a:latin typeface="Times New Roman"/>
                </a:rPr>
                <a:t>màng</a:t>
              </a:r>
              <a:endParaRPr lang="en-US" i="1">
                <a:solidFill>
                  <a:srgbClr val="D60093"/>
                </a:solidFill>
                <a:latin typeface="Times New Roman"/>
              </a:endParaRPr>
            </a:p>
          </p:txBody>
        </p:sp>
        <p:sp>
          <p:nvSpPr>
            <p:cNvPr id="11" name="Rectangle 14"/>
            <p:cNvSpPr>
              <a:spLocks noChangeArrowheads="1"/>
            </p:cNvSpPr>
            <p:nvPr/>
          </p:nvSpPr>
          <p:spPr bwMode="auto">
            <a:xfrm>
              <a:off x="2448" y="954"/>
              <a:ext cx="920" cy="120"/>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Điện kế</a:t>
              </a:r>
              <a:endParaRPr lang="en-US" i="1">
                <a:solidFill>
                  <a:srgbClr val="D60093"/>
                </a:solidFill>
                <a:latin typeface="Times New Roman"/>
              </a:endParaRPr>
            </a:p>
          </p:txBody>
        </p:sp>
        <p:sp>
          <p:nvSpPr>
            <p:cNvPr id="12" name="Rectangle 15"/>
            <p:cNvSpPr>
              <a:spLocks noChangeArrowheads="1"/>
            </p:cNvSpPr>
            <p:nvPr/>
          </p:nvSpPr>
          <p:spPr bwMode="auto">
            <a:xfrm>
              <a:off x="2256" y="2578"/>
              <a:ext cx="920" cy="192"/>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N</a:t>
              </a:r>
              <a:r>
                <a:rPr lang="vi-VN" i="1" smtClean="0">
                  <a:solidFill>
                    <a:srgbClr val="D60093"/>
                  </a:solidFill>
                  <a:latin typeface="Times New Roman"/>
                </a:rPr>
                <a:t>ơ</a:t>
              </a:r>
              <a:r>
                <a:rPr lang="en-US" i="1" smtClean="0">
                  <a:solidFill>
                    <a:srgbClr val="D60093"/>
                  </a:solidFill>
                  <a:latin typeface="Times New Roman"/>
                </a:rPr>
                <a:t>ron</a:t>
              </a:r>
              <a:endParaRPr lang="en-US" i="1">
                <a:solidFill>
                  <a:srgbClr val="D60093"/>
                </a:solidFill>
                <a:latin typeface="Times New Roman"/>
              </a:endParaRPr>
            </a:p>
          </p:txBody>
        </p:sp>
      </p:grpSp>
      <p:sp>
        <p:nvSpPr>
          <p:cNvPr id="13" name="Rectangle 12"/>
          <p:cNvSpPr/>
          <p:nvPr/>
        </p:nvSpPr>
        <p:spPr>
          <a:xfrm>
            <a:off x="428596" y="5214950"/>
            <a:ext cx="8429684" cy="1348061"/>
          </a:xfrm>
          <a:prstGeom prst="rect">
            <a:avLst/>
          </a:prstGeom>
        </p:spPr>
        <p:txBody>
          <a:bodyPr wrap="square">
            <a:spAutoFit/>
          </a:bodyPr>
          <a:lstStyle/>
          <a:p>
            <a:pPr marL="342900" indent="-342900">
              <a:spcBef>
                <a:spcPct val="20000"/>
              </a:spcBef>
              <a:buFont typeface="Arial" charset="0"/>
              <a:buNone/>
            </a:pPr>
            <a:r>
              <a:rPr lang="en-US" sz="2400" smtClean="0">
                <a:latin typeface="Times New Roman" pitchFamily="18" charset="0"/>
              </a:rPr>
              <a:t>Ví dụ: </a:t>
            </a:r>
          </a:p>
          <a:p>
            <a:pPr marL="742950" lvl="1" indent="-285750">
              <a:spcBef>
                <a:spcPct val="20000"/>
              </a:spcBef>
              <a:buFont typeface="Arial" charset="0"/>
              <a:buChar char="–"/>
            </a:pPr>
            <a:r>
              <a:rPr lang="en-US" sz="2400" smtClean="0">
                <a:latin typeface="Times New Roman" pitchFamily="18" charset="0"/>
              </a:rPr>
              <a:t>Tế bào thần kinh khổng lồ ở mực ống: -70mV</a:t>
            </a:r>
          </a:p>
          <a:p>
            <a:pPr marL="742950" lvl="1" indent="-285750">
              <a:spcBef>
                <a:spcPct val="20000"/>
              </a:spcBef>
              <a:buFont typeface="Arial" charset="0"/>
              <a:buChar char="–"/>
            </a:pPr>
            <a:r>
              <a:rPr lang="en-US" sz="2400" smtClean="0">
                <a:latin typeface="Times New Roman" pitchFamily="18" charset="0"/>
              </a:rPr>
              <a:t>Tế bào nón trong mắt ong: -50mV</a:t>
            </a: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ox(in)">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circle(in)">
                                      <p:cBhvr>
                                        <p:cTn id="17" dur="5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circle(in)">
                                      <p:cBhvr>
                                        <p:cTn id="22" dur="500"/>
                                        <p:tgtEl>
                                          <p:spTgt spid="358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Placeholder 4" descr="Walls_CPR_02318379.jpg"/>
          <p:cNvPicPr>
            <a:picLocks noGrp="1" noChangeAspect="1"/>
          </p:cNvPicPr>
          <p:nvPr>
            <p:ph type="title" idx="4294967295"/>
          </p:nvPr>
        </p:nvPicPr>
        <p:blipFill>
          <a:blip r:embed="rId2">
            <a:lum bright="26000"/>
            <a:extLst>
              <a:ext uri="{28A0092B-C50C-407E-A947-70E740481C1C}">
                <a14:useLocalDpi xmlns="" xmlns:a14="http://schemas.microsoft.com/office/drawing/2010/main" val="0"/>
              </a:ext>
            </a:extLst>
          </a:blip>
          <a:srcRect/>
          <a:stretch>
            <a:fillRect/>
          </a:stretch>
        </p:blipFill>
        <p:spPr>
          <a:xfrm>
            <a:off x="0" y="0"/>
            <a:ext cx="9144000" cy="6858000"/>
          </a:xfrm>
          <a:noFill/>
        </p:spPr>
      </p:pic>
      <p:sp>
        <p:nvSpPr>
          <p:cNvPr id="13315" name="Rectangle 6"/>
          <p:cNvSpPr>
            <a:spLocks noGrp="1"/>
          </p:cNvSpPr>
          <p:nvPr>
            <p:ph type="body" idx="4294967295"/>
          </p:nvPr>
        </p:nvSpPr>
        <p:spPr>
          <a:xfrm>
            <a:off x="181004" y="1142984"/>
            <a:ext cx="4819624" cy="5357850"/>
          </a:xfrm>
          <a:noFill/>
        </p:spPr>
        <p:txBody>
          <a:bodyPr/>
          <a:lstStyle/>
          <a:p>
            <a:pPr marL="609600" indent="-609600" eaLnBrk="1" hangingPunct="1">
              <a:buFont typeface="Arial" charset="0"/>
              <a:buNone/>
            </a:pPr>
            <a:r>
              <a:rPr lang="en-US" sz="2400" b="1" smtClean="0">
                <a:solidFill>
                  <a:srgbClr val="7030A0"/>
                </a:solidFill>
                <a:latin typeface="Times New Roman" pitchFamily="18" charset="0"/>
              </a:rPr>
              <a:t>2</a:t>
            </a:r>
            <a:r>
              <a:rPr lang="vi-VN" sz="2400" b="1" smtClean="0">
                <a:solidFill>
                  <a:srgbClr val="7030A0"/>
                </a:solidFill>
                <a:latin typeface="Times New Roman" pitchFamily="18" charset="0"/>
              </a:rPr>
              <a:t>.Cách </a:t>
            </a:r>
            <a:r>
              <a:rPr lang="vi-VN" sz="2400" b="1" dirty="0" smtClean="0">
                <a:solidFill>
                  <a:srgbClr val="7030A0"/>
                </a:solidFill>
                <a:latin typeface="Times New Roman" pitchFamily="18" charset="0"/>
              </a:rPr>
              <a:t>đo điện </a:t>
            </a:r>
            <a:r>
              <a:rPr lang="vi-VN" sz="2400" b="1" smtClean="0">
                <a:solidFill>
                  <a:srgbClr val="7030A0"/>
                </a:solidFill>
                <a:latin typeface="Times New Roman" pitchFamily="18" charset="0"/>
              </a:rPr>
              <a:t>thế nghỉ</a:t>
            </a:r>
            <a:endParaRPr lang="vi-VN" sz="2400" b="1" dirty="0" smtClean="0">
              <a:solidFill>
                <a:srgbClr val="7030A0"/>
              </a:solidFill>
              <a:latin typeface="Times New Roman" pitchFamily="18" charset="0"/>
            </a:endParaRPr>
          </a:p>
          <a:p>
            <a:pPr marL="0" indent="363538" eaLnBrk="1" hangingPunct="1">
              <a:buFont typeface="Arial" charset="0"/>
              <a:buNone/>
            </a:pPr>
            <a:r>
              <a:rPr lang="vi-VN" sz="2400" dirty="0" smtClean="0">
                <a:latin typeface="Times New Roman" pitchFamily="18" charset="0"/>
              </a:rPr>
              <a:t>- Dùng điện kế cực nhạy gắn với 2 điện cực, điện cực 1 cắm sát vào mặt ngoài, điện cực 2 cắm sâu vào trong màng tế bào.</a:t>
            </a:r>
          </a:p>
          <a:p>
            <a:pPr marL="0" indent="363538" eaLnBrk="1" hangingPunct="1">
              <a:buFontTx/>
              <a:buChar char="-"/>
            </a:pPr>
            <a:r>
              <a:rPr lang="vi-VN" sz="2400" smtClean="0">
                <a:latin typeface="Times New Roman" pitchFamily="18" charset="0"/>
              </a:rPr>
              <a:t>Kết </a:t>
            </a:r>
            <a:r>
              <a:rPr lang="vi-VN" sz="2400" dirty="0" smtClean="0">
                <a:latin typeface="Times New Roman" pitchFamily="18" charset="0"/>
              </a:rPr>
              <a:t>quả: Kim điện kế lệch đi 1 khoảng -&gt; có sự chênh lệch điện thế giữa trong và ngoài </a:t>
            </a:r>
            <a:r>
              <a:rPr lang="vi-VN" sz="2400" smtClean="0">
                <a:latin typeface="Times New Roman" pitchFamily="18" charset="0"/>
              </a:rPr>
              <a:t>màng.</a:t>
            </a:r>
            <a:endParaRPr lang="en-US" sz="2400" smtClean="0">
              <a:latin typeface="Times New Roman" pitchFamily="18" charset="0"/>
            </a:endParaRPr>
          </a:p>
          <a:p>
            <a:pPr marL="0" indent="363538" eaLnBrk="1" hangingPunct="1">
              <a:buNone/>
            </a:pPr>
            <a:r>
              <a:rPr lang="vi-VN" sz="2400" smtClean="0">
                <a:latin typeface="Times New Roman" pitchFamily="18" charset="0"/>
              </a:rPr>
              <a:t>+ </a:t>
            </a:r>
            <a:r>
              <a:rPr lang="vi-VN" sz="2400" dirty="0" smtClean="0">
                <a:latin typeface="Times New Roman" pitchFamily="18" charset="0"/>
              </a:rPr>
              <a:t>bên </a:t>
            </a:r>
            <a:r>
              <a:rPr lang="vi-VN" sz="2400" dirty="0" smtClean="0">
                <a:solidFill>
                  <a:srgbClr val="FF0000"/>
                </a:solidFill>
                <a:latin typeface="Times New Roman" pitchFamily="18" charset="0"/>
              </a:rPr>
              <a:t>ngoài màng </a:t>
            </a:r>
            <a:r>
              <a:rPr lang="vi-VN" sz="2400" dirty="0" smtClean="0">
                <a:latin typeface="Times New Roman" pitchFamily="18" charset="0"/>
              </a:rPr>
              <a:t>tích điện </a:t>
            </a:r>
            <a:r>
              <a:rPr lang="vi-VN" sz="2400" dirty="0" smtClean="0">
                <a:solidFill>
                  <a:srgbClr val="FF0000"/>
                </a:solidFill>
                <a:latin typeface="Times New Roman" pitchFamily="18" charset="0"/>
              </a:rPr>
              <a:t>dương</a:t>
            </a:r>
          </a:p>
          <a:p>
            <a:pPr marL="0" indent="363538" eaLnBrk="1" hangingPunct="1">
              <a:buFont typeface="Arial" charset="0"/>
              <a:buNone/>
            </a:pPr>
            <a:r>
              <a:rPr lang="vi-VN" sz="2400" dirty="0" smtClean="0">
                <a:latin typeface="Times New Roman" pitchFamily="18" charset="0"/>
              </a:rPr>
              <a:t>+ bên </a:t>
            </a:r>
            <a:r>
              <a:rPr lang="vi-VN" sz="2400" dirty="0" smtClean="0">
                <a:solidFill>
                  <a:srgbClr val="FF0000"/>
                </a:solidFill>
                <a:latin typeface="Times New Roman" pitchFamily="18" charset="0"/>
              </a:rPr>
              <a:t>trong màng </a:t>
            </a:r>
            <a:r>
              <a:rPr lang="vi-VN" sz="2400" dirty="0" smtClean="0">
                <a:latin typeface="Times New Roman" pitchFamily="18" charset="0"/>
              </a:rPr>
              <a:t>tích điện </a:t>
            </a:r>
            <a:r>
              <a:rPr lang="vi-VN" sz="2400" dirty="0" smtClean="0">
                <a:solidFill>
                  <a:srgbClr val="FF0000"/>
                </a:solidFill>
                <a:latin typeface="Times New Roman" pitchFamily="18" charset="0"/>
              </a:rPr>
              <a:t>âm</a:t>
            </a:r>
            <a:endParaRPr lang="en-US" sz="2400" dirty="0" smtClean="0">
              <a:solidFill>
                <a:srgbClr val="FF0000"/>
              </a:solidFill>
              <a:latin typeface="Times New Roman" pitchFamily="18" charset="0"/>
            </a:endParaRPr>
          </a:p>
        </p:txBody>
      </p:sp>
      <p:sp>
        <p:nvSpPr>
          <p:cNvPr id="2" name="TextBox 1"/>
          <p:cNvSpPr txBox="1"/>
          <p:nvPr/>
        </p:nvSpPr>
        <p:spPr>
          <a:xfrm>
            <a:off x="152400" y="210234"/>
            <a:ext cx="40386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3200" b="1" u="sng" dirty="0" smtClean="0">
                <a:solidFill>
                  <a:srgbClr val="FF0000"/>
                </a:solidFill>
                <a:latin typeface="Times New Roman" pitchFamily="18" charset="0"/>
                <a:cs typeface="Times New Roman" pitchFamily="18" charset="0"/>
              </a:rPr>
              <a:t>I.Điện </a:t>
            </a:r>
            <a:r>
              <a:rPr lang="vi-VN" sz="3200" b="1" u="sng" smtClean="0">
                <a:solidFill>
                  <a:srgbClr val="FF0000"/>
                </a:solidFill>
                <a:latin typeface="Times New Roman" pitchFamily="18" charset="0"/>
                <a:cs typeface="Times New Roman" pitchFamily="18" charset="0"/>
              </a:rPr>
              <a:t>thế nghỉ</a:t>
            </a:r>
            <a:endParaRPr lang="en-US" sz="3200" b="1" u="sng" dirty="0">
              <a:solidFill>
                <a:srgbClr val="FF0000"/>
              </a:solidFill>
              <a:latin typeface="Times New Roman" pitchFamily="18" charset="0"/>
              <a:cs typeface="Times New Roman" pitchFamily="18" charset="0"/>
            </a:endParaRPr>
          </a:p>
        </p:txBody>
      </p:sp>
      <p:grpSp>
        <p:nvGrpSpPr>
          <p:cNvPr id="5" name="Group 9"/>
          <p:cNvGrpSpPr>
            <a:grpSpLocks/>
          </p:cNvGrpSpPr>
          <p:nvPr/>
        </p:nvGrpSpPr>
        <p:grpSpPr bwMode="auto">
          <a:xfrm>
            <a:off x="4929190" y="1357298"/>
            <a:ext cx="4214810" cy="2895600"/>
            <a:chOff x="1248" y="898"/>
            <a:chExt cx="3312" cy="2174"/>
          </a:xfrm>
        </p:grpSpPr>
        <p:pic>
          <p:nvPicPr>
            <p:cNvPr id="6" name="Picture 10" descr="voltmeter3"/>
            <p:cNvPicPr>
              <a:picLocks noChangeAspect="1" noChangeArrowheads="1"/>
            </p:cNvPicPr>
            <p:nvPr/>
          </p:nvPicPr>
          <p:blipFill>
            <a:blip r:embed="rId3">
              <a:lum bright="-6000" contrast="12000"/>
            </a:blip>
            <a:srcRect r="53654" b="11086"/>
            <a:stretch>
              <a:fillRect/>
            </a:stretch>
          </p:blipFill>
          <p:spPr bwMode="auto">
            <a:xfrm>
              <a:off x="1248" y="898"/>
              <a:ext cx="3312" cy="2174"/>
            </a:xfrm>
            <a:prstGeom prst="rect">
              <a:avLst/>
            </a:prstGeom>
            <a:noFill/>
            <a:ln w="9525">
              <a:noFill/>
              <a:miter lim="800000"/>
              <a:headEnd/>
              <a:tailEnd/>
            </a:ln>
          </p:spPr>
        </p:pic>
        <p:sp>
          <p:nvSpPr>
            <p:cNvPr id="7" name="Rectangle 11"/>
            <p:cNvSpPr>
              <a:spLocks noChangeArrowheads="1"/>
            </p:cNvSpPr>
            <p:nvPr/>
          </p:nvSpPr>
          <p:spPr bwMode="auto">
            <a:xfrm>
              <a:off x="3480" y="1098"/>
              <a:ext cx="920" cy="336"/>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Điện cực</a:t>
              </a:r>
              <a:endParaRPr lang="en-US" i="1">
                <a:solidFill>
                  <a:srgbClr val="D60093"/>
                </a:solidFill>
                <a:latin typeface="Times New Roman"/>
              </a:endParaRPr>
            </a:p>
            <a:p>
              <a:pPr algn="ctr" eaLnBrk="1" hangingPunct="1"/>
              <a:r>
                <a:rPr lang="en-US" i="1">
                  <a:solidFill>
                    <a:srgbClr val="D60093"/>
                  </a:solidFill>
                  <a:latin typeface="Times New Roman"/>
                </a:rPr>
                <a:t> </a:t>
              </a:r>
              <a:r>
                <a:rPr lang="en-US" i="1" smtClean="0">
                  <a:solidFill>
                    <a:srgbClr val="D60093"/>
                  </a:solidFill>
                  <a:latin typeface="Times New Roman"/>
                </a:rPr>
                <a:t>ngoài màng</a:t>
              </a:r>
              <a:endParaRPr lang="en-US" i="1">
                <a:solidFill>
                  <a:srgbClr val="D60093"/>
                </a:solidFill>
                <a:latin typeface="Times New Roman"/>
              </a:endParaRPr>
            </a:p>
          </p:txBody>
        </p:sp>
        <p:sp>
          <p:nvSpPr>
            <p:cNvPr id="8" name="Rectangle 12"/>
            <p:cNvSpPr>
              <a:spLocks noChangeArrowheads="1"/>
            </p:cNvSpPr>
            <p:nvPr/>
          </p:nvSpPr>
          <p:spPr bwMode="auto">
            <a:xfrm>
              <a:off x="1296" y="1138"/>
              <a:ext cx="920" cy="296"/>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Màng </a:t>
              </a:r>
              <a:r>
                <a:rPr lang="en-US" i="1">
                  <a:solidFill>
                    <a:srgbClr val="D60093"/>
                  </a:solidFill>
                  <a:latin typeface="Times New Roman"/>
                </a:rPr>
                <a:t>sinh </a:t>
              </a:r>
              <a:r>
                <a:rPr lang="en-US" i="1" smtClean="0">
                  <a:solidFill>
                    <a:srgbClr val="D60093"/>
                  </a:solidFill>
                  <a:latin typeface="Times New Roman"/>
                </a:rPr>
                <a:t>chất</a:t>
              </a:r>
              <a:endParaRPr lang="en-US" i="1">
                <a:solidFill>
                  <a:srgbClr val="D60093"/>
                </a:solidFill>
                <a:latin typeface="Times New Roman"/>
              </a:endParaRPr>
            </a:p>
          </p:txBody>
        </p:sp>
        <p:sp>
          <p:nvSpPr>
            <p:cNvPr id="9" name="Rectangle 13"/>
            <p:cNvSpPr>
              <a:spLocks noChangeArrowheads="1"/>
            </p:cNvSpPr>
            <p:nvPr/>
          </p:nvSpPr>
          <p:spPr bwMode="auto">
            <a:xfrm>
              <a:off x="1296" y="1522"/>
              <a:ext cx="920" cy="336"/>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Điện cực</a:t>
              </a:r>
              <a:endParaRPr lang="en-US" i="1">
                <a:solidFill>
                  <a:srgbClr val="D60093"/>
                </a:solidFill>
                <a:latin typeface="Times New Roman"/>
              </a:endParaRPr>
            </a:p>
            <a:p>
              <a:pPr algn="ctr" eaLnBrk="1" hangingPunct="1"/>
              <a:r>
                <a:rPr lang="en-US" i="1">
                  <a:solidFill>
                    <a:srgbClr val="D60093"/>
                  </a:solidFill>
                  <a:latin typeface="Times New Roman"/>
                </a:rPr>
                <a:t> trong </a:t>
              </a:r>
              <a:r>
                <a:rPr lang="en-US" i="1" smtClean="0">
                  <a:solidFill>
                    <a:srgbClr val="D60093"/>
                  </a:solidFill>
                  <a:latin typeface="Times New Roman"/>
                </a:rPr>
                <a:t>màng</a:t>
              </a:r>
              <a:endParaRPr lang="en-US" i="1">
                <a:solidFill>
                  <a:srgbClr val="D60093"/>
                </a:solidFill>
                <a:latin typeface="Times New Roman"/>
              </a:endParaRPr>
            </a:p>
          </p:txBody>
        </p:sp>
        <p:sp>
          <p:nvSpPr>
            <p:cNvPr id="10" name="Rectangle 14"/>
            <p:cNvSpPr>
              <a:spLocks noChangeArrowheads="1"/>
            </p:cNvSpPr>
            <p:nvPr/>
          </p:nvSpPr>
          <p:spPr bwMode="auto">
            <a:xfrm>
              <a:off x="2448" y="954"/>
              <a:ext cx="920" cy="120"/>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Điện kế</a:t>
              </a:r>
              <a:endParaRPr lang="en-US" i="1">
                <a:solidFill>
                  <a:srgbClr val="D60093"/>
                </a:solidFill>
                <a:latin typeface="Times New Roman"/>
              </a:endParaRPr>
            </a:p>
          </p:txBody>
        </p:sp>
        <p:sp>
          <p:nvSpPr>
            <p:cNvPr id="11" name="Rectangle 15"/>
            <p:cNvSpPr>
              <a:spLocks noChangeArrowheads="1"/>
            </p:cNvSpPr>
            <p:nvPr/>
          </p:nvSpPr>
          <p:spPr bwMode="auto">
            <a:xfrm>
              <a:off x="2256" y="2578"/>
              <a:ext cx="920" cy="192"/>
            </a:xfrm>
            <a:prstGeom prst="rect">
              <a:avLst/>
            </a:prstGeom>
            <a:solidFill>
              <a:srgbClr val="DDEEF3"/>
            </a:solidFill>
            <a:ln w="9525">
              <a:noFill/>
              <a:miter lim="800000"/>
              <a:headEnd/>
              <a:tailEnd/>
            </a:ln>
          </p:spPr>
          <p:txBody>
            <a:bodyPr wrap="none" anchor="ctr"/>
            <a:lstStyle/>
            <a:p>
              <a:pPr algn="ctr" eaLnBrk="1" hangingPunct="1"/>
              <a:r>
                <a:rPr lang="en-US" i="1" smtClean="0">
                  <a:solidFill>
                    <a:srgbClr val="D60093"/>
                  </a:solidFill>
                  <a:latin typeface="Times New Roman"/>
                </a:rPr>
                <a:t>N</a:t>
              </a:r>
              <a:r>
                <a:rPr lang="vi-VN" i="1" smtClean="0">
                  <a:solidFill>
                    <a:srgbClr val="D60093"/>
                  </a:solidFill>
                  <a:latin typeface="Times New Roman"/>
                </a:rPr>
                <a:t>ơ</a:t>
              </a:r>
              <a:r>
                <a:rPr lang="en-US" i="1" smtClean="0">
                  <a:solidFill>
                    <a:srgbClr val="D60093"/>
                  </a:solidFill>
                  <a:latin typeface="Times New Roman"/>
                </a:rPr>
                <a:t>ron</a:t>
              </a:r>
              <a:endParaRPr lang="en-US" i="1">
                <a:solidFill>
                  <a:srgbClr val="D60093"/>
                </a:solidFill>
                <a:latin typeface="Times New Roman"/>
              </a:endParaRPr>
            </a:p>
          </p:txBody>
        </p:sp>
      </p:gr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 calcmode="lin" valueType="num">
                                      <p:cBhvr additive="base">
                                        <p:cTn id="24"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315">
                                            <p:txEl>
                                              <p:pRg st="3" end="3"/>
                                            </p:txEl>
                                          </p:spTgt>
                                        </p:tgtEl>
                                        <p:attrNameLst>
                                          <p:attrName>style.visibility</p:attrName>
                                        </p:attrNameLst>
                                      </p:cBhvr>
                                      <p:to>
                                        <p:strVal val="visible"/>
                                      </p:to>
                                    </p:set>
                                    <p:anim calcmode="lin" valueType="num">
                                      <p:cBhvr additive="base">
                                        <p:cTn id="30"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315">
                                            <p:txEl>
                                              <p:pRg st="4" end="4"/>
                                            </p:txEl>
                                          </p:spTgt>
                                        </p:tgtEl>
                                        <p:attrNameLst>
                                          <p:attrName>style.visibility</p:attrName>
                                        </p:attrNameLst>
                                      </p:cBhvr>
                                      <p:to>
                                        <p:strVal val="visible"/>
                                      </p:to>
                                    </p:set>
                                    <p:anim calcmode="lin" valueType="num">
                                      <p:cBhvr additive="base">
                                        <p:cTn id="36"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Placeholder 4" descr="Walls_CPR_02318379.jpg"/>
          <p:cNvPicPr>
            <a:picLocks noGrp="1" noChangeAspect="1"/>
          </p:cNvPicPr>
          <p:nvPr>
            <p:ph type="title" idx="4294967295"/>
          </p:nvPr>
        </p:nvPicPr>
        <p:blipFill>
          <a:blip r:embed="rId2">
            <a:lum bright="26000"/>
            <a:extLst>
              <a:ext uri="{28A0092B-C50C-407E-A947-70E740481C1C}">
                <a14:useLocalDpi xmlns="" xmlns:a14="http://schemas.microsoft.com/office/drawing/2010/main" val="0"/>
              </a:ext>
            </a:extLst>
          </a:blip>
          <a:srcRect/>
          <a:stretch>
            <a:fillRect/>
          </a:stretch>
        </p:blipFill>
        <p:spPr>
          <a:xfrm>
            <a:off x="0" y="0"/>
            <a:ext cx="9144000" cy="6858000"/>
          </a:xfrm>
          <a:noFill/>
        </p:spPr>
      </p:pic>
      <p:sp>
        <p:nvSpPr>
          <p:cNvPr id="13315" name="Rectangle 6"/>
          <p:cNvSpPr>
            <a:spLocks noGrp="1"/>
          </p:cNvSpPr>
          <p:nvPr>
            <p:ph type="body" idx="4294967295"/>
          </p:nvPr>
        </p:nvSpPr>
        <p:spPr>
          <a:xfrm>
            <a:off x="214282" y="1071546"/>
            <a:ext cx="8643998" cy="5643602"/>
          </a:xfrm>
          <a:noFill/>
        </p:spPr>
        <p:txBody>
          <a:bodyPr/>
          <a:lstStyle/>
          <a:p>
            <a:pPr marL="609600" indent="-609600" eaLnBrk="1" hangingPunct="1">
              <a:buFont typeface="Arial" charset="0"/>
              <a:buNone/>
            </a:pPr>
            <a:r>
              <a:rPr lang="en-US" sz="2400" b="1" smtClean="0">
                <a:solidFill>
                  <a:srgbClr val="7030A0"/>
                </a:solidFill>
                <a:latin typeface="Times New Roman" pitchFamily="18" charset="0"/>
              </a:rPr>
              <a:t>3. Cơ chế hình thành điện thế nghỉ</a:t>
            </a:r>
          </a:p>
          <a:p>
            <a:pPr marL="609600" indent="-609600" eaLnBrk="1" hangingPunct="1">
              <a:buFont typeface="Arial" charset="0"/>
              <a:buAutoNum type="alphaLcPeriod"/>
            </a:pPr>
            <a:r>
              <a:rPr lang="en-US" sz="2400" smtClean="0">
                <a:latin typeface="Times New Roman" pitchFamily="18" charset="0"/>
              </a:rPr>
              <a:t>Sự phân bố ion trong và ngoài màng khác nhau: </a:t>
            </a:r>
          </a:p>
          <a:p>
            <a:pPr marL="173038" indent="-173038" eaLnBrk="1" hangingPunct="1">
              <a:buFontTx/>
              <a:buChar char="-"/>
            </a:pPr>
            <a:r>
              <a:rPr lang="en-US" sz="2400" smtClean="0">
                <a:latin typeface="Times New Roman" pitchFamily="18" charset="0"/>
              </a:rPr>
              <a:t>K: Trong tế bào: 150mM, ngoài tế bào: 5mM</a:t>
            </a:r>
          </a:p>
          <a:p>
            <a:pPr marL="173038" indent="-173038" eaLnBrk="1" hangingPunct="1">
              <a:buFontTx/>
              <a:buChar char="-"/>
            </a:pPr>
            <a:r>
              <a:rPr lang="en-US" sz="2400" smtClean="0">
                <a:latin typeface="Times New Roman" pitchFamily="18" charset="0"/>
              </a:rPr>
              <a:t>Na: Trong tế bào: 15mM, ngoài tế bào: 150mM.</a:t>
            </a:r>
          </a:p>
          <a:p>
            <a:pPr marL="173038" indent="-173038" eaLnBrk="1" hangingPunct="1">
              <a:buNone/>
            </a:pPr>
            <a:r>
              <a:rPr lang="en-US" sz="2400" smtClean="0">
                <a:latin typeface="Times New Roman" pitchFamily="18" charset="0"/>
              </a:rPr>
              <a:t>b. </a:t>
            </a:r>
            <a:r>
              <a:rPr lang="en-US" sz="2400" smtClean="0">
                <a:latin typeface="Times New Roman" pitchFamily="18" charset="0"/>
              </a:rPr>
              <a:t>Tính thấm có chọn lọc của màng: </a:t>
            </a:r>
            <a:r>
              <a:rPr lang="en-US" sz="2400" smtClean="0">
                <a:latin typeface="Times New Roman" pitchFamily="18" charset="0"/>
              </a:rPr>
              <a:t>tạo sự chênh lệch nồng độ ion:</a:t>
            </a:r>
          </a:p>
          <a:p>
            <a:pPr marL="173038" indent="-173038" eaLnBrk="1" hangingPunct="1">
              <a:buFontTx/>
              <a:buChar char="-"/>
            </a:pPr>
            <a:r>
              <a:rPr lang="en-US" sz="2400" smtClean="0">
                <a:latin typeface="Times New Roman" pitchFamily="18" charset="0"/>
              </a:rPr>
              <a:t>Cổng K mở: K</a:t>
            </a:r>
            <a:r>
              <a:rPr lang="en-US" sz="2400" baseline="30000" smtClean="0">
                <a:latin typeface="Times New Roman" pitchFamily="18" charset="0"/>
              </a:rPr>
              <a:t>+</a:t>
            </a:r>
            <a:r>
              <a:rPr lang="en-US" sz="2400" smtClean="0">
                <a:latin typeface="Times New Roman" pitchFamily="18" charset="0"/>
              </a:rPr>
              <a:t> khuếch tán từ sát màng trong ra sát ngoài màng </a:t>
            </a:r>
            <a:r>
              <a:rPr lang="en-US" sz="2400" smtClean="0">
                <a:latin typeface="Times New Roman" pitchFamily="18" charset="0"/>
                <a:sym typeface="Wingdings" pitchFamily="2" charset="2"/>
              </a:rPr>
              <a:t> mặt trong màng tích điện âm, mặt ngoài màng tích điện dương.</a:t>
            </a:r>
          </a:p>
          <a:p>
            <a:pPr marL="173038" indent="-173038" eaLnBrk="1" hangingPunct="1">
              <a:buFontTx/>
              <a:buChar char="-"/>
            </a:pPr>
            <a:r>
              <a:rPr lang="en-US" sz="2400" smtClean="0">
                <a:latin typeface="Times New Roman" pitchFamily="18" charset="0"/>
              </a:rPr>
              <a:t>Cổng Na đóng: Na</a:t>
            </a:r>
            <a:r>
              <a:rPr lang="en-US" sz="2400" baseline="30000" smtClean="0">
                <a:latin typeface="Times New Roman" pitchFamily="18" charset="0"/>
              </a:rPr>
              <a:t>+</a:t>
            </a:r>
            <a:r>
              <a:rPr lang="en-US" sz="2400" smtClean="0">
                <a:latin typeface="Times New Roman" pitchFamily="18" charset="0"/>
              </a:rPr>
              <a:t> không khuếch tán qua màng.</a:t>
            </a:r>
          </a:p>
          <a:p>
            <a:pPr marL="173038" indent="-173038" eaLnBrk="1" hangingPunct="1">
              <a:buFont typeface="Wingdings" pitchFamily="2" charset="2"/>
              <a:buChar char="à"/>
            </a:pPr>
            <a:r>
              <a:rPr lang="en-US" sz="2400" smtClean="0">
                <a:latin typeface="Times New Roman" pitchFamily="18" charset="0"/>
                <a:sym typeface="Wingdings" pitchFamily="2" charset="2"/>
              </a:rPr>
              <a:t>Hình thành điện thế nghỉ.</a:t>
            </a:r>
          </a:p>
          <a:p>
            <a:pPr marL="173038" indent="-173038" eaLnBrk="1" hangingPunct="1">
              <a:buNone/>
            </a:pPr>
            <a:r>
              <a:rPr lang="en-US" sz="2400" smtClean="0">
                <a:latin typeface="Times New Roman" pitchFamily="18" charset="0"/>
                <a:sym typeface="Wingdings" pitchFamily="2" charset="2"/>
              </a:rPr>
              <a:t>c. Hoạt động của bơm Na-K: Duy trì điện thế nghỉ</a:t>
            </a:r>
          </a:p>
          <a:p>
            <a:pPr marL="173038" indent="-173038" eaLnBrk="1" hangingPunct="1">
              <a:buFontTx/>
              <a:buChar char="-"/>
            </a:pPr>
            <a:r>
              <a:rPr lang="en-US" sz="2400" smtClean="0">
                <a:latin typeface="Times New Roman" pitchFamily="18" charset="0"/>
                <a:sym typeface="Wingdings" pitchFamily="2" charset="2"/>
              </a:rPr>
              <a:t>Luôn bơm trả </a:t>
            </a:r>
            <a:r>
              <a:rPr lang="en-US" sz="2400" smtClean="0">
                <a:latin typeface="Times New Roman" pitchFamily="18" charset="0"/>
              </a:rPr>
              <a:t>K</a:t>
            </a:r>
            <a:r>
              <a:rPr lang="en-US" sz="2400" baseline="30000" smtClean="0">
                <a:latin typeface="Times New Roman" pitchFamily="18" charset="0"/>
              </a:rPr>
              <a:t>+</a:t>
            </a:r>
            <a:r>
              <a:rPr lang="en-US" sz="2400" smtClean="0">
                <a:latin typeface="Times New Roman" pitchFamily="18" charset="0"/>
              </a:rPr>
              <a:t> từ ngoài vào trong để duy trì nồng độ  K</a:t>
            </a:r>
            <a:r>
              <a:rPr lang="en-US" sz="2400" baseline="30000" smtClean="0">
                <a:latin typeface="Times New Roman" pitchFamily="18" charset="0"/>
              </a:rPr>
              <a:t>+</a:t>
            </a:r>
            <a:r>
              <a:rPr lang="en-US" sz="2400" smtClean="0">
                <a:latin typeface="Times New Roman" pitchFamily="18" charset="0"/>
              </a:rPr>
              <a:t> ở trong tế bào lớn hơn ngoài tế bào: </a:t>
            </a:r>
            <a:r>
              <a:rPr lang="en-US" sz="2400" smtClean="0">
                <a:latin typeface="Times New Roman" pitchFamily="18" charset="0"/>
                <a:sym typeface="Wingdings" pitchFamily="2" charset="2"/>
              </a:rPr>
              <a:t>Duy trì điện thế nghỉ.</a:t>
            </a:r>
          </a:p>
          <a:p>
            <a:pPr marL="173038" indent="-173038" eaLnBrk="1" hangingPunct="1">
              <a:buFontTx/>
              <a:buChar char="-"/>
            </a:pPr>
            <a:r>
              <a:rPr lang="en-US" sz="2400" smtClean="0">
                <a:latin typeface="Times New Roman" pitchFamily="18" charset="0"/>
                <a:sym typeface="Wingdings" pitchFamily="2" charset="2"/>
              </a:rPr>
              <a:t>Bơm Na-K: tiêu tốn năng lượng.</a:t>
            </a:r>
            <a:endParaRPr lang="en-US" sz="2400" dirty="0" smtClean="0">
              <a:latin typeface="Times New Roman" pitchFamily="18" charset="0"/>
            </a:endParaRPr>
          </a:p>
        </p:txBody>
      </p:sp>
      <p:sp>
        <p:nvSpPr>
          <p:cNvPr id="2" name="TextBox 1"/>
          <p:cNvSpPr txBox="1"/>
          <p:nvPr/>
        </p:nvSpPr>
        <p:spPr>
          <a:xfrm>
            <a:off x="152400" y="210234"/>
            <a:ext cx="40386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3200" b="1" u="sng" dirty="0" smtClean="0">
                <a:solidFill>
                  <a:srgbClr val="FF0000"/>
                </a:solidFill>
                <a:latin typeface="Times New Roman" pitchFamily="18" charset="0"/>
                <a:cs typeface="Times New Roman" pitchFamily="18" charset="0"/>
              </a:rPr>
              <a:t>I.Điện </a:t>
            </a:r>
            <a:r>
              <a:rPr lang="vi-VN" sz="3200" b="1" u="sng" smtClean="0">
                <a:solidFill>
                  <a:srgbClr val="FF0000"/>
                </a:solidFill>
                <a:latin typeface="Times New Roman" pitchFamily="18" charset="0"/>
                <a:cs typeface="Times New Roman" pitchFamily="18" charset="0"/>
              </a:rPr>
              <a:t>thế nghỉ</a:t>
            </a:r>
            <a:endParaRPr lang="en-US" sz="3200" b="1" u="sng"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315">
                                            <p:txEl>
                                              <p:pRg st="9" end="9"/>
                                            </p:txEl>
                                          </p:spTgt>
                                        </p:tgtEl>
                                        <p:attrNameLst>
                                          <p:attrName>style.visibility</p:attrName>
                                        </p:attrNameLst>
                                      </p:cBhvr>
                                      <p:to>
                                        <p:strVal val="visible"/>
                                      </p:to>
                                    </p:set>
                                    <p:anim calcmode="lin" valueType="num">
                                      <p:cBhvr additive="base">
                                        <p:cTn id="61" dur="500" fill="hold"/>
                                        <p:tgtEl>
                                          <p:spTgt spid="133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3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315">
                                            <p:txEl>
                                              <p:pRg st="10" end="10"/>
                                            </p:txEl>
                                          </p:spTgt>
                                        </p:tgtEl>
                                        <p:attrNameLst>
                                          <p:attrName>style.visibility</p:attrName>
                                        </p:attrNameLst>
                                      </p:cBhvr>
                                      <p:to>
                                        <p:strVal val="visible"/>
                                      </p:to>
                                    </p:set>
                                    <p:anim calcmode="lin" valueType="num">
                                      <p:cBhvr additive="base">
                                        <p:cTn id="67" dur="500" fill="hold"/>
                                        <p:tgtEl>
                                          <p:spTgt spid="1331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3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1066800"/>
            <a:ext cx="5410200" cy="4038600"/>
            <a:chOff x="1152" y="1152"/>
            <a:chExt cx="3408" cy="2544"/>
          </a:xfrm>
        </p:grpSpPr>
        <p:sp>
          <p:nvSpPr>
            <p:cNvPr id="12495" name="Rectangle 3"/>
            <p:cNvSpPr>
              <a:spLocks noChangeArrowheads="1"/>
            </p:cNvSpPr>
            <p:nvPr/>
          </p:nvSpPr>
          <p:spPr bwMode="auto">
            <a:xfrm>
              <a:off x="1152" y="1152"/>
              <a:ext cx="3408" cy="2544"/>
            </a:xfrm>
            <a:prstGeom prst="rect">
              <a:avLst/>
            </a:prstGeom>
            <a:noFill/>
            <a:ln w="9525">
              <a:solidFill>
                <a:srgbClr val="CC0000"/>
              </a:solidFill>
              <a:miter lim="800000"/>
              <a:headEnd/>
              <a:tailEnd/>
            </a:ln>
          </p:spPr>
          <p:txBody>
            <a:bodyPr wrap="none" anchor="ctr"/>
            <a:lstStyle/>
            <a:p>
              <a:endParaRPr lang="en-US">
                <a:latin typeface="Times New Roman" pitchFamily="18" charset="0"/>
              </a:endParaRPr>
            </a:p>
          </p:txBody>
        </p:sp>
        <p:pic>
          <p:nvPicPr>
            <p:cNvPr id="12496" name="Picture 4" descr="fluidmosaic"/>
            <p:cNvPicPr>
              <a:picLocks noChangeAspect="1" noChangeArrowheads="1"/>
            </p:cNvPicPr>
            <p:nvPr/>
          </p:nvPicPr>
          <p:blipFill>
            <a:blip r:embed="rId2">
              <a:lum contrast="12000"/>
            </a:blip>
            <a:srcRect l="27864" t="25194" r="35695" b="15984"/>
            <a:stretch>
              <a:fillRect/>
            </a:stretch>
          </p:blipFill>
          <p:spPr bwMode="auto">
            <a:xfrm>
              <a:off x="1200" y="1200"/>
              <a:ext cx="3312" cy="2051"/>
            </a:xfrm>
            <a:prstGeom prst="rect">
              <a:avLst/>
            </a:prstGeom>
            <a:noFill/>
            <a:ln w="9525">
              <a:noFill/>
              <a:miter lim="800000"/>
              <a:headEnd/>
              <a:tailEnd/>
            </a:ln>
          </p:spPr>
        </p:pic>
      </p:grpSp>
      <p:sp>
        <p:nvSpPr>
          <p:cNvPr id="12291" name="Oval 5"/>
          <p:cNvSpPr>
            <a:spLocks noChangeArrowheads="1"/>
          </p:cNvSpPr>
          <p:nvPr/>
        </p:nvSpPr>
        <p:spPr bwMode="auto">
          <a:xfrm>
            <a:off x="762000" y="39624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292" name="Oval 6"/>
          <p:cNvSpPr>
            <a:spLocks noChangeArrowheads="1"/>
          </p:cNvSpPr>
          <p:nvPr/>
        </p:nvSpPr>
        <p:spPr bwMode="auto">
          <a:xfrm>
            <a:off x="762000" y="4419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293" name="Oval 7"/>
          <p:cNvSpPr>
            <a:spLocks noChangeArrowheads="1"/>
          </p:cNvSpPr>
          <p:nvPr/>
        </p:nvSpPr>
        <p:spPr bwMode="auto">
          <a:xfrm>
            <a:off x="7620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504" name="Oval 8"/>
          <p:cNvSpPr>
            <a:spLocks noChangeArrowheads="1"/>
          </p:cNvSpPr>
          <p:nvPr/>
        </p:nvSpPr>
        <p:spPr bwMode="auto">
          <a:xfrm>
            <a:off x="11430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505" name="Oval 9"/>
          <p:cNvSpPr>
            <a:spLocks noChangeArrowheads="1"/>
          </p:cNvSpPr>
          <p:nvPr/>
        </p:nvSpPr>
        <p:spPr bwMode="auto">
          <a:xfrm>
            <a:off x="18288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296" name="Oval 10"/>
          <p:cNvSpPr>
            <a:spLocks noChangeArrowheads="1"/>
          </p:cNvSpPr>
          <p:nvPr/>
        </p:nvSpPr>
        <p:spPr bwMode="auto">
          <a:xfrm>
            <a:off x="22860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297" name="Oval 11"/>
          <p:cNvSpPr>
            <a:spLocks noChangeArrowheads="1"/>
          </p:cNvSpPr>
          <p:nvPr/>
        </p:nvSpPr>
        <p:spPr bwMode="auto">
          <a:xfrm>
            <a:off x="26670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298" name="Oval 12"/>
          <p:cNvSpPr>
            <a:spLocks noChangeArrowheads="1"/>
          </p:cNvSpPr>
          <p:nvPr/>
        </p:nvSpPr>
        <p:spPr bwMode="auto">
          <a:xfrm>
            <a:off x="33528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299" name="Oval 13"/>
          <p:cNvSpPr>
            <a:spLocks noChangeArrowheads="1"/>
          </p:cNvSpPr>
          <p:nvPr/>
        </p:nvSpPr>
        <p:spPr bwMode="auto">
          <a:xfrm>
            <a:off x="39624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0" name="Oval 14"/>
          <p:cNvSpPr>
            <a:spLocks noChangeArrowheads="1"/>
          </p:cNvSpPr>
          <p:nvPr/>
        </p:nvSpPr>
        <p:spPr bwMode="auto">
          <a:xfrm>
            <a:off x="44958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1" name="Oval 15"/>
          <p:cNvSpPr>
            <a:spLocks noChangeArrowheads="1"/>
          </p:cNvSpPr>
          <p:nvPr/>
        </p:nvSpPr>
        <p:spPr bwMode="auto">
          <a:xfrm>
            <a:off x="49530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2" name="Oval 16"/>
          <p:cNvSpPr>
            <a:spLocks noChangeArrowheads="1"/>
          </p:cNvSpPr>
          <p:nvPr/>
        </p:nvSpPr>
        <p:spPr bwMode="auto">
          <a:xfrm>
            <a:off x="5410200" y="4800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3" name="Oval 17"/>
          <p:cNvSpPr>
            <a:spLocks noChangeArrowheads="1"/>
          </p:cNvSpPr>
          <p:nvPr/>
        </p:nvSpPr>
        <p:spPr bwMode="auto">
          <a:xfrm>
            <a:off x="8382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4" name="Oval 18"/>
          <p:cNvSpPr>
            <a:spLocks noChangeArrowheads="1"/>
          </p:cNvSpPr>
          <p:nvPr/>
        </p:nvSpPr>
        <p:spPr bwMode="auto">
          <a:xfrm>
            <a:off x="5105400" y="4876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5" name="Oval 19"/>
          <p:cNvSpPr>
            <a:spLocks noChangeArrowheads="1"/>
          </p:cNvSpPr>
          <p:nvPr/>
        </p:nvSpPr>
        <p:spPr bwMode="auto">
          <a:xfrm>
            <a:off x="19050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6" name="Oval 20"/>
          <p:cNvSpPr>
            <a:spLocks noChangeArrowheads="1"/>
          </p:cNvSpPr>
          <p:nvPr/>
        </p:nvSpPr>
        <p:spPr bwMode="auto">
          <a:xfrm>
            <a:off x="23622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7" name="Oval 21"/>
          <p:cNvSpPr>
            <a:spLocks noChangeArrowheads="1"/>
          </p:cNvSpPr>
          <p:nvPr/>
        </p:nvSpPr>
        <p:spPr bwMode="auto">
          <a:xfrm>
            <a:off x="27432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8" name="Oval 22"/>
          <p:cNvSpPr>
            <a:spLocks noChangeArrowheads="1"/>
          </p:cNvSpPr>
          <p:nvPr/>
        </p:nvSpPr>
        <p:spPr bwMode="auto">
          <a:xfrm>
            <a:off x="34290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09" name="Oval 23"/>
          <p:cNvSpPr>
            <a:spLocks noChangeArrowheads="1"/>
          </p:cNvSpPr>
          <p:nvPr/>
        </p:nvSpPr>
        <p:spPr bwMode="auto">
          <a:xfrm>
            <a:off x="40386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0" name="Oval 24"/>
          <p:cNvSpPr>
            <a:spLocks noChangeArrowheads="1"/>
          </p:cNvSpPr>
          <p:nvPr/>
        </p:nvSpPr>
        <p:spPr bwMode="auto">
          <a:xfrm>
            <a:off x="45720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1" name="Oval 25"/>
          <p:cNvSpPr>
            <a:spLocks noChangeArrowheads="1"/>
          </p:cNvSpPr>
          <p:nvPr/>
        </p:nvSpPr>
        <p:spPr bwMode="auto">
          <a:xfrm>
            <a:off x="50292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2" name="Oval 26"/>
          <p:cNvSpPr>
            <a:spLocks noChangeArrowheads="1"/>
          </p:cNvSpPr>
          <p:nvPr/>
        </p:nvSpPr>
        <p:spPr bwMode="auto">
          <a:xfrm>
            <a:off x="5486400" y="4267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3" name="Oval 27"/>
          <p:cNvSpPr>
            <a:spLocks noChangeArrowheads="1"/>
          </p:cNvSpPr>
          <p:nvPr/>
        </p:nvSpPr>
        <p:spPr bwMode="auto">
          <a:xfrm>
            <a:off x="9906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4" name="Oval 28"/>
          <p:cNvSpPr>
            <a:spLocks noChangeArrowheads="1"/>
          </p:cNvSpPr>
          <p:nvPr/>
        </p:nvSpPr>
        <p:spPr bwMode="auto">
          <a:xfrm>
            <a:off x="13716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525" name="Oval 29"/>
          <p:cNvSpPr>
            <a:spLocks noChangeArrowheads="1"/>
          </p:cNvSpPr>
          <p:nvPr/>
        </p:nvSpPr>
        <p:spPr bwMode="auto">
          <a:xfrm>
            <a:off x="20574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6" name="Oval 30"/>
          <p:cNvSpPr>
            <a:spLocks noChangeArrowheads="1"/>
          </p:cNvSpPr>
          <p:nvPr/>
        </p:nvSpPr>
        <p:spPr bwMode="auto">
          <a:xfrm>
            <a:off x="25146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7" name="Oval 31"/>
          <p:cNvSpPr>
            <a:spLocks noChangeArrowheads="1"/>
          </p:cNvSpPr>
          <p:nvPr/>
        </p:nvSpPr>
        <p:spPr bwMode="auto">
          <a:xfrm>
            <a:off x="28956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8" name="Oval 32"/>
          <p:cNvSpPr>
            <a:spLocks noChangeArrowheads="1"/>
          </p:cNvSpPr>
          <p:nvPr/>
        </p:nvSpPr>
        <p:spPr bwMode="auto">
          <a:xfrm>
            <a:off x="35814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19" name="Oval 33"/>
          <p:cNvSpPr>
            <a:spLocks noChangeArrowheads="1"/>
          </p:cNvSpPr>
          <p:nvPr/>
        </p:nvSpPr>
        <p:spPr bwMode="auto">
          <a:xfrm>
            <a:off x="41910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0" name="Oval 34"/>
          <p:cNvSpPr>
            <a:spLocks noChangeArrowheads="1"/>
          </p:cNvSpPr>
          <p:nvPr/>
        </p:nvSpPr>
        <p:spPr bwMode="auto">
          <a:xfrm>
            <a:off x="47244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1" name="Oval 35"/>
          <p:cNvSpPr>
            <a:spLocks noChangeArrowheads="1"/>
          </p:cNvSpPr>
          <p:nvPr/>
        </p:nvSpPr>
        <p:spPr bwMode="auto">
          <a:xfrm>
            <a:off x="51816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2" name="Oval 36"/>
          <p:cNvSpPr>
            <a:spLocks noChangeArrowheads="1"/>
          </p:cNvSpPr>
          <p:nvPr/>
        </p:nvSpPr>
        <p:spPr bwMode="auto">
          <a:xfrm>
            <a:off x="56388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3" name="Oval 37"/>
          <p:cNvSpPr>
            <a:spLocks noChangeArrowheads="1"/>
          </p:cNvSpPr>
          <p:nvPr/>
        </p:nvSpPr>
        <p:spPr bwMode="auto">
          <a:xfrm>
            <a:off x="762000" y="1447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4" name="Oval 38"/>
          <p:cNvSpPr>
            <a:spLocks noChangeArrowheads="1"/>
          </p:cNvSpPr>
          <p:nvPr/>
        </p:nvSpPr>
        <p:spPr bwMode="auto">
          <a:xfrm>
            <a:off x="7620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5" name="Oval 39"/>
          <p:cNvSpPr>
            <a:spLocks noChangeArrowheads="1"/>
          </p:cNvSpPr>
          <p:nvPr/>
        </p:nvSpPr>
        <p:spPr bwMode="auto">
          <a:xfrm>
            <a:off x="11430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6" name="Oval 40"/>
          <p:cNvSpPr>
            <a:spLocks noChangeArrowheads="1"/>
          </p:cNvSpPr>
          <p:nvPr/>
        </p:nvSpPr>
        <p:spPr bwMode="auto">
          <a:xfrm>
            <a:off x="18288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7" name="Oval 41"/>
          <p:cNvSpPr>
            <a:spLocks noChangeArrowheads="1"/>
          </p:cNvSpPr>
          <p:nvPr/>
        </p:nvSpPr>
        <p:spPr bwMode="auto">
          <a:xfrm>
            <a:off x="22860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8" name="Oval 42"/>
          <p:cNvSpPr>
            <a:spLocks noChangeArrowheads="1"/>
          </p:cNvSpPr>
          <p:nvPr/>
        </p:nvSpPr>
        <p:spPr bwMode="auto">
          <a:xfrm>
            <a:off x="26670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29" name="Oval 43"/>
          <p:cNvSpPr>
            <a:spLocks noChangeArrowheads="1"/>
          </p:cNvSpPr>
          <p:nvPr/>
        </p:nvSpPr>
        <p:spPr bwMode="auto">
          <a:xfrm>
            <a:off x="33528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0" name="Oval 44"/>
          <p:cNvSpPr>
            <a:spLocks noChangeArrowheads="1"/>
          </p:cNvSpPr>
          <p:nvPr/>
        </p:nvSpPr>
        <p:spPr bwMode="auto">
          <a:xfrm>
            <a:off x="39624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1" name="Oval 45"/>
          <p:cNvSpPr>
            <a:spLocks noChangeArrowheads="1"/>
          </p:cNvSpPr>
          <p:nvPr/>
        </p:nvSpPr>
        <p:spPr bwMode="auto">
          <a:xfrm>
            <a:off x="44958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2" name="Oval 46"/>
          <p:cNvSpPr>
            <a:spLocks noChangeArrowheads="1"/>
          </p:cNvSpPr>
          <p:nvPr/>
        </p:nvSpPr>
        <p:spPr bwMode="auto">
          <a:xfrm>
            <a:off x="49530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3" name="Oval 47"/>
          <p:cNvSpPr>
            <a:spLocks noChangeArrowheads="1"/>
          </p:cNvSpPr>
          <p:nvPr/>
        </p:nvSpPr>
        <p:spPr bwMode="auto">
          <a:xfrm>
            <a:off x="5410200" y="1828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4" name="Oval 48"/>
          <p:cNvSpPr>
            <a:spLocks noChangeArrowheads="1"/>
          </p:cNvSpPr>
          <p:nvPr/>
        </p:nvSpPr>
        <p:spPr bwMode="auto">
          <a:xfrm>
            <a:off x="8382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5" name="Oval 49"/>
          <p:cNvSpPr>
            <a:spLocks noChangeArrowheads="1"/>
          </p:cNvSpPr>
          <p:nvPr/>
        </p:nvSpPr>
        <p:spPr bwMode="auto">
          <a:xfrm>
            <a:off x="12192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6" name="Oval 50"/>
          <p:cNvSpPr>
            <a:spLocks noChangeArrowheads="1"/>
          </p:cNvSpPr>
          <p:nvPr/>
        </p:nvSpPr>
        <p:spPr bwMode="auto">
          <a:xfrm>
            <a:off x="19050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7" name="Oval 51"/>
          <p:cNvSpPr>
            <a:spLocks noChangeArrowheads="1"/>
          </p:cNvSpPr>
          <p:nvPr/>
        </p:nvSpPr>
        <p:spPr bwMode="auto">
          <a:xfrm>
            <a:off x="23622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8" name="Oval 52"/>
          <p:cNvSpPr>
            <a:spLocks noChangeArrowheads="1"/>
          </p:cNvSpPr>
          <p:nvPr/>
        </p:nvSpPr>
        <p:spPr bwMode="auto">
          <a:xfrm>
            <a:off x="27432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39" name="Oval 53"/>
          <p:cNvSpPr>
            <a:spLocks noChangeArrowheads="1"/>
          </p:cNvSpPr>
          <p:nvPr/>
        </p:nvSpPr>
        <p:spPr bwMode="auto">
          <a:xfrm>
            <a:off x="34290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0" name="Oval 54"/>
          <p:cNvSpPr>
            <a:spLocks noChangeArrowheads="1"/>
          </p:cNvSpPr>
          <p:nvPr/>
        </p:nvSpPr>
        <p:spPr bwMode="auto">
          <a:xfrm>
            <a:off x="40386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1" name="Oval 55"/>
          <p:cNvSpPr>
            <a:spLocks noChangeArrowheads="1"/>
          </p:cNvSpPr>
          <p:nvPr/>
        </p:nvSpPr>
        <p:spPr bwMode="auto">
          <a:xfrm>
            <a:off x="45720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2" name="Oval 56"/>
          <p:cNvSpPr>
            <a:spLocks noChangeArrowheads="1"/>
          </p:cNvSpPr>
          <p:nvPr/>
        </p:nvSpPr>
        <p:spPr bwMode="auto">
          <a:xfrm>
            <a:off x="50292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3" name="Oval 57"/>
          <p:cNvSpPr>
            <a:spLocks noChangeArrowheads="1"/>
          </p:cNvSpPr>
          <p:nvPr/>
        </p:nvSpPr>
        <p:spPr bwMode="auto">
          <a:xfrm>
            <a:off x="5486400" y="12954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4" name="Oval 58"/>
          <p:cNvSpPr>
            <a:spLocks noChangeArrowheads="1"/>
          </p:cNvSpPr>
          <p:nvPr/>
        </p:nvSpPr>
        <p:spPr bwMode="auto">
          <a:xfrm>
            <a:off x="9906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5" name="Oval 59"/>
          <p:cNvSpPr>
            <a:spLocks noChangeArrowheads="1"/>
          </p:cNvSpPr>
          <p:nvPr/>
        </p:nvSpPr>
        <p:spPr bwMode="auto">
          <a:xfrm>
            <a:off x="13716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6" name="Oval 60"/>
          <p:cNvSpPr>
            <a:spLocks noChangeArrowheads="1"/>
          </p:cNvSpPr>
          <p:nvPr/>
        </p:nvSpPr>
        <p:spPr bwMode="auto">
          <a:xfrm>
            <a:off x="20574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7" name="Oval 61"/>
          <p:cNvSpPr>
            <a:spLocks noChangeArrowheads="1"/>
          </p:cNvSpPr>
          <p:nvPr/>
        </p:nvSpPr>
        <p:spPr bwMode="auto">
          <a:xfrm>
            <a:off x="25146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558" name="Oval 62"/>
          <p:cNvSpPr>
            <a:spLocks noChangeArrowheads="1"/>
          </p:cNvSpPr>
          <p:nvPr/>
        </p:nvSpPr>
        <p:spPr bwMode="auto">
          <a:xfrm>
            <a:off x="28956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49" name="Oval 63"/>
          <p:cNvSpPr>
            <a:spLocks noChangeArrowheads="1"/>
          </p:cNvSpPr>
          <p:nvPr/>
        </p:nvSpPr>
        <p:spPr bwMode="auto">
          <a:xfrm>
            <a:off x="35814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50" name="Oval 64"/>
          <p:cNvSpPr>
            <a:spLocks noChangeArrowheads="1"/>
          </p:cNvSpPr>
          <p:nvPr/>
        </p:nvSpPr>
        <p:spPr bwMode="auto">
          <a:xfrm>
            <a:off x="41910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51" name="Oval 65"/>
          <p:cNvSpPr>
            <a:spLocks noChangeArrowheads="1"/>
          </p:cNvSpPr>
          <p:nvPr/>
        </p:nvSpPr>
        <p:spPr bwMode="auto">
          <a:xfrm>
            <a:off x="47244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52" name="Oval 66"/>
          <p:cNvSpPr>
            <a:spLocks noChangeArrowheads="1"/>
          </p:cNvSpPr>
          <p:nvPr/>
        </p:nvSpPr>
        <p:spPr bwMode="auto">
          <a:xfrm>
            <a:off x="51816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53" name="Oval 67"/>
          <p:cNvSpPr>
            <a:spLocks noChangeArrowheads="1"/>
          </p:cNvSpPr>
          <p:nvPr/>
        </p:nvSpPr>
        <p:spPr bwMode="auto">
          <a:xfrm>
            <a:off x="5638800" y="16002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354" name="AutoShape 68"/>
          <p:cNvSpPr>
            <a:spLocks noChangeArrowheads="1"/>
          </p:cNvSpPr>
          <p:nvPr/>
        </p:nvSpPr>
        <p:spPr bwMode="auto">
          <a:xfrm>
            <a:off x="6172200" y="1219200"/>
            <a:ext cx="2133600" cy="457200"/>
          </a:xfrm>
          <a:prstGeom prst="wedgeRectCallout">
            <a:avLst>
              <a:gd name="adj1" fmla="val -65773"/>
              <a:gd name="adj2" fmla="val 105208"/>
            </a:avLst>
          </a:prstGeom>
          <a:noFill/>
          <a:ln w="9525">
            <a:solidFill>
              <a:schemeClr val="accent2"/>
            </a:solidFill>
            <a:miter lim="800000"/>
            <a:headEnd/>
            <a:tailEnd/>
          </a:ln>
        </p:spPr>
        <p:txBody>
          <a:bodyPr/>
          <a:lstStyle/>
          <a:p>
            <a:pPr algn="ctr" eaLnBrk="1" hangingPunct="1"/>
            <a:r>
              <a:rPr lang="en-US" sz="2000" b="1" i="1" smtClean="0">
                <a:solidFill>
                  <a:srgbClr val="0606FE"/>
                </a:solidFill>
                <a:latin typeface="Times New Roman"/>
              </a:rPr>
              <a:t>Bên ngoài tế bào</a:t>
            </a:r>
            <a:endParaRPr lang="en-US" sz="2000" b="1" i="1">
              <a:solidFill>
                <a:srgbClr val="0606FE"/>
              </a:solidFill>
              <a:latin typeface="Times New Roman"/>
            </a:endParaRPr>
          </a:p>
        </p:txBody>
      </p:sp>
      <p:sp>
        <p:nvSpPr>
          <p:cNvPr id="12355" name="AutoShape 69"/>
          <p:cNvSpPr>
            <a:spLocks noChangeArrowheads="1"/>
          </p:cNvSpPr>
          <p:nvPr/>
        </p:nvSpPr>
        <p:spPr bwMode="auto">
          <a:xfrm>
            <a:off x="6172200" y="4038600"/>
            <a:ext cx="2133600" cy="457200"/>
          </a:xfrm>
          <a:prstGeom prst="wedgeRectCallout">
            <a:avLst>
              <a:gd name="adj1" fmla="val -65773"/>
              <a:gd name="adj2" fmla="val 105208"/>
            </a:avLst>
          </a:prstGeom>
          <a:noFill/>
          <a:ln w="9525">
            <a:solidFill>
              <a:schemeClr val="accent2"/>
            </a:solidFill>
            <a:miter lim="800000"/>
            <a:headEnd/>
            <a:tailEnd/>
          </a:ln>
        </p:spPr>
        <p:txBody>
          <a:bodyPr/>
          <a:lstStyle/>
          <a:p>
            <a:pPr algn="ctr" eaLnBrk="1" hangingPunct="1"/>
            <a:r>
              <a:rPr lang="en-US" sz="2000" b="1" i="1" smtClean="0">
                <a:solidFill>
                  <a:srgbClr val="0606FE"/>
                </a:solidFill>
                <a:latin typeface="Times New Roman"/>
              </a:rPr>
              <a:t>Bên </a:t>
            </a:r>
            <a:r>
              <a:rPr lang="en-US" sz="2000" b="1" i="1">
                <a:solidFill>
                  <a:srgbClr val="0606FE"/>
                </a:solidFill>
                <a:latin typeface="Times New Roman"/>
              </a:rPr>
              <a:t>trong </a:t>
            </a:r>
            <a:r>
              <a:rPr lang="en-US" sz="2000" b="1" i="1" smtClean="0">
                <a:solidFill>
                  <a:srgbClr val="0606FE"/>
                </a:solidFill>
                <a:latin typeface="Times New Roman"/>
              </a:rPr>
              <a:t>tế bào</a:t>
            </a:r>
            <a:endParaRPr lang="en-US" sz="2000" b="1" i="1">
              <a:solidFill>
                <a:srgbClr val="0606FE"/>
              </a:solidFill>
              <a:latin typeface="Times New Roman"/>
            </a:endParaRPr>
          </a:p>
        </p:txBody>
      </p:sp>
      <p:sp>
        <p:nvSpPr>
          <p:cNvPr id="12356" name="AutoShape 70"/>
          <p:cNvSpPr>
            <a:spLocks noChangeArrowheads="1"/>
          </p:cNvSpPr>
          <p:nvPr/>
        </p:nvSpPr>
        <p:spPr bwMode="auto">
          <a:xfrm>
            <a:off x="6172200" y="2438400"/>
            <a:ext cx="2133600" cy="457200"/>
          </a:xfrm>
          <a:prstGeom prst="wedgeRectCallout">
            <a:avLst>
              <a:gd name="adj1" fmla="val -65773"/>
              <a:gd name="adj2" fmla="val 105208"/>
            </a:avLst>
          </a:prstGeom>
          <a:noFill/>
          <a:ln w="9525">
            <a:solidFill>
              <a:schemeClr val="accent2"/>
            </a:solidFill>
            <a:miter lim="800000"/>
            <a:headEnd/>
            <a:tailEnd/>
          </a:ln>
        </p:spPr>
        <p:txBody>
          <a:bodyPr/>
          <a:lstStyle/>
          <a:p>
            <a:pPr algn="ctr" eaLnBrk="1" hangingPunct="1"/>
            <a:r>
              <a:rPr lang="en-US" sz="2000" b="1" i="1" smtClean="0">
                <a:solidFill>
                  <a:srgbClr val="0606FE"/>
                </a:solidFill>
                <a:latin typeface="Times New Roman"/>
              </a:rPr>
              <a:t>Màng tế bào</a:t>
            </a:r>
            <a:endParaRPr lang="en-US" sz="2000" b="1" i="1">
              <a:solidFill>
                <a:srgbClr val="0606FE"/>
              </a:solidFill>
              <a:latin typeface="Times New Roman"/>
            </a:endParaRPr>
          </a:p>
        </p:txBody>
      </p:sp>
      <p:sp>
        <p:nvSpPr>
          <p:cNvPr id="12357" name="Oval 71"/>
          <p:cNvSpPr>
            <a:spLocks noChangeArrowheads="1"/>
          </p:cNvSpPr>
          <p:nvPr/>
        </p:nvSpPr>
        <p:spPr bwMode="auto">
          <a:xfrm>
            <a:off x="914400" y="160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58" name="Oval 72"/>
          <p:cNvSpPr>
            <a:spLocks noChangeArrowheads="1"/>
          </p:cNvSpPr>
          <p:nvPr/>
        </p:nvSpPr>
        <p:spPr bwMode="auto">
          <a:xfrm>
            <a:off x="1524000" y="167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59" name="Oval 73"/>
          <p:cNvSpPr>
            <a:spLocks noChangeArrowheads="1"/>
          </p:cNvSpPr>
          <p:nvPr/>
        </p:nvSpPr>
        <p:spPr bwMode="auto">
          <a:xfrm>
            <a:off x="2286000" y="160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0" name="Oval 74"/>
          <p:cNvSpPr>
            <a:spLocks noChangeArrowheads="1"/>
          </p:cNvSpPr>
          <p:nvPr/>
        </p:nvSpPr>
        <p:spPr bwMode="auto">
          <a:xfrm>
            <a:off x="2971800" y="160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1" name="Oval 75"/>
          <p:cNvSpPr>
            <a:spLocks noChangeArrowheads="1"/>
          </p:cNvSpPr>
          <p:nvPr/>
        </p:nvSpPr>
        <p:spPr bwMode="auto">
          <a:xfrm>
            <a:off x="3581400" y="160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2" name="Oval 76"/>
          <p:cNvSpPr>
            <a:spLocks noChangeArrowheads="1"/>
          </p:cNvSpPr>
          <p:nvPr/>
        </p:nvSpPr>
        <p:spPr bwMode="auto">
          <a:xfrm>
            <a:off x="4267200" y="160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3" name="Oval 77"/>
          <p:cNvSpPr>
            <a:spLocks noChangeArrowheads="1"/>
          </p:cNvSpPr>
          <p:nvPr/>
        </p:nvSpPr>
        <p:spPr bwMode="auto">
          <a:xfrm>
            <a:off x="4953000" y="160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4" name="Oval 78"/>
          <p:cNvSpPr>
            <a:spLocks noChangeArrowheads="1"/>
          </p:cNvSpPr>
          <p:nvPr/>
        </p:nvSpPr>
        <p:spPr bwMode="auto">
          <a:xfrm>
            <a:off x="4572000" y="182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5" name="Oval 79"/>
          <p:cNvSpPr>
            <a:spLocks noChangeArrowheads="1"/>
          </p:cNvSpPr>
          <p:nvPr/>
        </p:nvSpPr>
        <p:spPr bwMode="auto">
          <a:xfrm>
            <a:off x="3886200" y="182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6" name="Oval 80"/>
          <p:cNvSpPr>
            <a:spLocks noChangeArrowheads="1"/>
          </p:cNvSpPr>
          <p:nvPr/>
        </p:nvSpPr>
        <p:spPr bwMode="auto">
          <a:xfrm>
            <a:off x="3276600" y="182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7" name="Oval 81"/>
          <p:cNvSpPr>
            <a:spLocks noChangeArrowheads="1"/>
          </p:cNvSpPr>
          <p:nvPr/>
        </p:nvSpPr>
        <p:spPr bwMode="auto">
          <a:xfrm>
            <a:off x="2590800" y="182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8" name="Oval 82"/>
          <p:cNvSpPr>
            <a:spLocks noChangeArrowheads="1"/>
          </p:cNvSpPr>
          <p:nvPr/>
        </p:nvSpPr>
        <p:spPr bwMode="auto">
          <a:xfrm>
            <a:off x="1981200" y="182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69" name="Oval 83"/>
          <p:cNvSpPr>
            <a:spLocks noChangeArrowheads="1"/>
          </p:cNvSpPr>
          <p:nvPr/>
        </p:nvSpPr>
        <p:spPr bwMode="auto">
          <a:xfrm>
            <a:off x="1219200" y="182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0" name="Oval 84"/>
          <p:cNvSpPr>
            <a:spLocks noChangeArrowheads="1"/>
          </p:cNvSpPr>
          <p:nvPr/>
        </p:nvSpPr>
        <p:spPr bwMode="auto">
          <a:xfrm>
            <a:off x="1676400" y="1752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1" name="Oval 85"/>
          <p:cNvSpPr>
            <a:spLocks noChangeArrowheads="1"/>
          </p:cNvSpPr>
          <p:nvPr/>
        </p:nvSpPr>
        <p:spPr bwMode="auto">
          <a:xfrm>
            <a:off x="2133600" y="1752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2" name="Oval 86"/>
          <p:cNvSpPr>
            <a:spLocks noChangeArrowheads="1"/>
          </p:cNvSpPr>
          <p:nvPr/>
        </p:nvSpPr>
        <p:spPr bwMode="auto">
          <a:xfrm>
            <a:off x="2590800" y="167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3" name="Oval 87"/>
          <p:cNvSpPr>
            <a:spLocks noChangeArrowheads="1"/>
          </p:cNvSpPr>
          <p:nvPr/>
        </p:nvSpPr>
        <p:spPr bwMode="auto">
          <a:xfrm>
            <a:off x="3276600" y="1752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4" name="Oval 88"/>
          <p:cNvSpPr>
            <a:spLocks noChangeArrowheads="1"/>
          </p:cNvSpPr>
          <p:nvPr/>
        </p:nvSpPr>
        <p:spPr bwMode="auto">
          <a:xfrm>
            <a:off x="3733800" y="167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5" name="Oval 89"/>
          <p:cNvSpPr>
            <a:spLocks noChangeArrowheads="1"/>
          </p:cNvSpPr>
          <p:nvPr/>
        </p:nvSpPr>
        <p:spPr bwMode="auto">
          <a:xfrm>
            <a:off x="4267200" y="182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6" name="Oval 90"/>
          <p:cNvSpPr>
            <a:spLocks noChangeArrowheads="1"/>
          </p:cNvSpPr>
          <p:nvPr/>
        </p:nvSpPr>
        <p:spPr bwMode="auto">
          <a:xfrm>
            <a:off x="4572000" y="160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7" name="Oval 91"/>
          <p:cNvSpPr>
            <a:spLocks noChangeArrowheads="1"/>
          </p:cNvSpPr>
          <p:nvPr/>
        </p:nvSpPr>
        <p:spPr bwMode="auto">
          <a:xfrm>
            <a:off x="4800600" y="1828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8" name="Oval 92"/>
          <p:cNvSpPr>
            <a:spLocks noChangeArrowheads="1"/>
          </p:cNvSpPr>
          <p:nvPr/>
        </p:nvSpPr>
        <p:spPr bwMode="auto">
          <a:xfrm>
            <a:off x="1219200" y="167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79" name="Oval 93"/>
          <p:cNvSpPr>
            <a:spLocks noChangeArrowheads="1"/>
          </p:cNvSpPr>
          <p:nvPr/>
        </p:nvSpPr>
        <p:spPr bwMode="auto">
          <a:xfrm>
            <a:off x="1905000" y="1676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0" name="Oval 94"/>
          <p:cNvSpPr>
            <a:spLocks noChangeArrowheads="1"/>
          </p:cNvSpPr>
          <p:nvPr/>
        </p:nvSpPr>
        <p:spPr bwMode="auto">
          <a:xfrm>
            <a:off x="2895600" y="1752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1" name="Oval 95"/>
          <p:cNvSpPr>
            <a:spLocks noChangeArrowheads="1"/>
          </p:cNvSpPr>
          <p:nvPr/>
        </p:nvSpPr>
        <p:spPr bwMode="auto">
          <a:xfrm>
            <a:off x="3886200" y="1600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2" name="Oval 96"/>
          <p:cNvSpPr>
            <a:spLocks noChangeArrowheads="1"/>
          </p:cNvSpPr>
          <p:nvPr/>
        </p:nvSpPr>
        <p:spPr bwMode="auto">
          <a:xfrm>
            <a:off x="914400" y="1219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3" name="Oval 97"/>
          <p:cNvSpPr>
            <a:spLocks noChangeArrowheads="1"/>
          </p:cNvSpPr>
          <p:nvPr/>
        </p:nvSpPr>
        <p:spPr bwMode="auto">
          <a:xfrm>
            <a:off x="1524000" y="1295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4" name="Oval 98"/>
          <p:cNvSpPr>
            <a:spLocks noChangeArrowheads="1"/>
          </p:cNvSpPr>
          <p:nvPr/>
        </p:nvSpPr>
        <p:spPr bwMode="auto">
          <a:xfrm>
            <a:off x="2286000" y="1219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5" name="Oval 99"/>
          <p:cNvSpPr>
            <a:spLocks noChangeArrowheads="1"/>
          </p:cNvSpPr>
          <p:nvPr/>
        </p:nvSpPr>
        <p:spPr bwMode="auto">
          <a:xfrm>
            <a:off x="2971800" y="1219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6" name="Oval 100"/>
          <p:cNvSpPr>
            <a:spLocks noChangeArrowheads="1"/>
          </p:cNvSpPr>
          <p:nvPr/>
        </p:nvSpPr>
        <p:spPr bwMode="auto">
          <a:xfrm>
            <a:off x="3581400" y="1219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7" name="Oval 101"/>
          <p:cNvSpPr>
            <a:spLocks noChangeArrowheads="1"/>
          </p:cNvSpPr>
          <p:nvPr/>
        </p:nvSpPr>
        <p:spPr bwMode="auto">
          <a:xfrm>
            <a:off x="4267200" y="1219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8" name="Oval 102"/>
          <p:cNvSpPr>
            <a:spLocks noChangeArrowheads="1"/>
          </p:cNvSpPr>
          <p:nvPr/>
        </p:nvSpPr>
        <p:spPr bwMode="auto">
          <a:xfrm>
            <a:off x="4953000" y="1219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89" name="Oval 103"/>
          <p:cNvSpPr>
            <a:spLocks noChangeArrowheads="1"/>
          </p:cNvSpPr>
          <p:nvPr/>
        </p:nvSpPr>
        <p:spPr bwMode="auto">
          <a:xfrm>
            <a:off x="4572000" y="144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0" name="Oval 104"/>
          <p:cNvSpPr>
            <a:spLocks noChangeArrowheads="1"/>
          </p:cNvSpPr>
          <p:nvPr/>
        </p:nvSpPr>
        <p:spPr bwMode="auto">
          <a:xfrm>
            <a:off x="3886200" y="144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1" name="Oval 105"/>
          <p:cNvSpPr>
            <a:spLocks noChangeArrowheads="1"/>
          </p:cNvSpPr>
          <p:nvPr/>
        </p:nvSpPr>
        <p:spPr bwMode="auto">
          <a:xfrm>
            <a:off x="3276600" y="144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2" name="Oval 106"/>
          <p:cNvSpPr>
            <a:spLocks noChangeArrowheads="1"/>
          </p:cNvSpPr>
          <p:nvPr/>
        </p:nvSpPr>
        <p:spPr bwMode="auto">
          <a:xfrm>
            <a:off x="2590800" y="144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3" name="Oval 107"/>
          <p:cNvSpPr>
            <a:spLocks noChangeArrowheads="1"/>
          </p:cNvSpPr>
          <p:nvPr/>
        </p:nvSpPr>
        <p:spPr bwMode="auto">
          <a:xfrm>
            <a:off x="1981200" y="144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4" name="Oval 108"/>
          <p:cNvSpPr>
            <a:spLocks noChangeArrowheads="1"/>
          </p:cNvSpPr>
          <p:nvPr/>
        </p:nvSpPr>
        <p:spPr bwMode="auto">
          <a:xfrm>
            <a:off x="1219200" y="144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5" name="Oval 109"/>
          <p:cNvSpPr>
            <a:spLocks noChangeArrowheads="1"/>
          </p:cNvSpPr>
          <p:nvPr/>
        </p:nvSpPr>
        <p:spPr bwMode="auto">
          <a:xfrm>
            <a:off x="1676400" y="1371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6" name="Oval 110"/>
          <p:cNvSpPr>
            <a:spLocks noChangeArrowheads="1"/>
          </p:cNvSpPr>
          <p:nvPr/>
        </p:nvSpPr>
        <p:spPr bwMode="auto">
          <a:xfrm>
            <a:off x="2133600" y="1371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7" name="Oval 111"/>
          <p:cNvSpPr>
            <a:spLocks noChangeArrowheads="1"/>
          </p:cNvSpPr>
          <p:nvPr/>
        </p:nvSpPr>
        <p:spPr bwMode="auto">
          <a:xfrm>
            <a:off x="2590800" y="1295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8" name="Oval 112"/>
          <p:cNvSpPr>
            <a:spLocks noChangeArrowheads="1"/>
          </p:cNvSpPr>
          <p:nvPr/>
        </p:nvSpPr>
        <p:spPr bwMode="auto">
          <a:xfrm>
            <a:off x="3276600" y="1371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399" name="Oval 113"/>
          <p:cNvSpPr>
            <a:spLocks noChangeArrowheads="1"/>
          </p:cNvSpPr>
          <p:nvPr/>
        </p:nvSpPr>
        <p:spPr bwMode="auto">
          <a:xfrm>
            <a:off x="3733800" y="1295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00" name="Oval 114"/>
          <p:cNvSpPr>
            <a:spLocks noChangeArrowheads="1"/>
          </p:cNvSpPr>
          <p:nvPr/>
        </p:nvSpPr>
        <p:spPr bwMode="auto">
          <a:xfrm>
            <a:off x="4267200" y="144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01" name="Oval 115"/>
          <p:cNvSpPr>
            <a:spLocks noChangeArrowheads="1"/>
          </p:cNvSpPr>
          <p:nvPr/>
        </p:nvSpPr>
        <p:spPr bwMode="auto">
          <a:xfrm>
            <a:off x="4572000" y="1219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02" name="Oval 116"/>
          <p:cNvSpPr>
            <a:spLocks noChangeArrowheads="1"/>
          </p:cNvSpPr>
          <p:nvPr/>
        </p:nvSpPr>
        <p:spPr bwMode="auto">
          <a:xfrm>
            <a:off x="4800600" y="14478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03" name="Oval 117"/>
          <p:cNvSpPr>
            <a:spLocks noChangeArrowheads="1"/>
          </p:cNvSpPr>
          <p:nvPr/>
        </p:nvSpPr>
        <p:spPr bwMode="auto">
          <a:xfrm>
            <a:off x="1219200" y="1295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04" name="Oval 118"/>
          <p:cNvSpPr>
            <a:spLocks noChangeArrowheads="1"/>
          </p:cNvSpPr>
          <p:nvPr/>
        </p:nvSpPr>
        <p:spPr bwMode="auto">
          <a:xfrm>
            <a:off x="1905000" y="1295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05" name="Oval 119"/>
          <p:cNvSpPr>
            <a:spLocks noChangeArrowheads="1"/>
          </p:cNvSpPr>
          <p:nvPr/>
        </p:nvSpPr>
        <p:spPr bwMode="auto">
          <a:xfrm>
            <a:off x="2895600" y="1371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06" name="Oval 120"/>
          <p:cNvSpPr>
            <a:spLocks noChangeArrowheads="1"/>
          </p:cNvSpPr>
          <p:nvPr/>
        </p:nvSpPr>
        <p:spPr bwMode="auto">
          <a:xfrm>
            <a:off x="3886200" y="1219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362617" name="Oval 121"/>
          <p:cNvSpPr>
            <a:spLocks noChangeArrowheads="1"/>
          </p:cNvSpPr>
          <p:nvPr/>
        </p:nvSpPr>
        <p:spPr bwMode="auto">
          <a:xfrm>
            <a:off x="990600" y="4038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08" name="Oval 122"/>
          <p:cNvSpPr>
            <a:spLocks noChangeArrowheads="1"/>
          </p:cNvSpPr>
          <p:nvPr/>
        </p:nvSpPr>
        <p:spPr bwMode="auto">
          <a:xfrm>
            <a:off x="3352800" y="4572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09" name="Oval 123"/>
          <p:cNvSpPr>
            <a:spLocks noChangeArrowheads="1"/>
          </p:cNvSpPr>
          <p:nvPr/>
        </p:nvSpPr>
        <p:spPr bwMode="auto">
          <a:xfrm>
            <a:off x="2057400" y="4038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10" name="Oval 124"/>
          <p:cNvSpPr>
            <a:spLocks noChangeArrowheads="1"/>
          </p:cNvSpPr>
          <p:nvPr/>
        </p:nvSpPr>
        <p:spPr bwMode="auto">
          <a:xfrm>
            <a:off x="2667000" y="4038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11" name="Oval 125"/>
          <p:cNvSpPr>
            <a:spLocks noChangeArrowheads="1"/>
          </p:cNvSpPr>
          <p:nvPr/>
        </p:nvSpPr>
        <p:spPr bwMode="auto">
          <a:xfrm>
            <a:off x="3200400" y="4038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12" name="Oval 126"/>
          <p:cNvSpPr>
            <a:spLocks noChangeArrowheads="1"/>
          </p:cNvSpPr>
          <p:nvPr/>
        </p:nvSpPr>
        <p:spPr bwMode="auto">
          <a:xfrm>
            <a:off x="3657600" y="4038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13" name="Oval 127"/>
          <p:cNvSpPr>
            <a:spLocks noChangeArrowheads="1"/>
          </p:cNvSpPr>
          <p:nvPr/>
        </p:nvSpPr>
        <p:spPr bwMode="auto">
          <a:xfrm>
            <a:off x="4114800" y="40386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14" name="Oval 128"/>
          <p:cNvSpPr>
            <a:spLocks noChangeArrowheads="1"/>
          </p:cNvSpPr>
          <p:nvPr/>
        </p:nvSpPr>
        <p:spPr bwMode="auto">
          <a:xfrm>
            <a:off x="1143000" y="4572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15" name="Oval 129"/>
          <p:cNvSpPr>
            <a:spLocks noChangeArrowheads="1"/>
          </p:cNvSpPr>
          <p:nvPr/>
        </p:nvSpPr>
        <p:spPr bwMode="auto">
          <a:xfrm>
            <a:off x="1752600" y="4648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16" name="Oval 130"/>
          <p:cNvSpPr>
            <a:spLocks noChangeArrowheads="1"/>
          </p:cNvSpPr>
          <p:nvPr/>
        </p:nvSpPr>
        <p:spPr bwMode="auto">
          <a:xfrm>
            <a:off x="2514600" y="4572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17" name="Oval 131"/>
          <p:cNvSpPr>
            <a:spLocks noChangeArrowheads="1"/>
          </p:cNvSpPr>
          <p:nvPr/>
        </p:nvSpPr>
        <p:spPr bwMode="auto">
          <a:xfrm>
            <a:off x="3200400" y="4572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18" name="Oval 132"/>
          <p:cNvSpPr>
            <a:spLocks noChangeArrowheads="1"/>
          </p:cNvSpPr>
          <p:nvPr/>
        </p:nvSpPr>
        <p:spPr bwMode="auto">
          <a:xfrm>
            <a:off x="3810000" y="4572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19" name="Oval 133"/>
          <p:cNvSpPr>
            <a:spLocks noChangeArrowheads="1"/>
          </p:cNvSpPr>
          <p:nvPr/>
        </p:nvSpPr>
        <p:spPr bwMode="auto">
          <a:xfrm>
            <a:off x="4495800" y="4572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0" name="Oval 134"/>
          <p:cNvSpPr>
            <a:spLocks noChangeArrowheads="1"/>
          </p:cNvSpPr>
          <p:nvPr/>
        </p:nvSpPr>
        <p:spPr bwMode="auto">
          <a:xfrm>
            <a:off x="5181600" y="4572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1" name="Oval 135"/>
          <p:cNvSpPr>
            <a:spLocks noChangeArrowheads="1"/>
          </p:cNvSpPr>
          <p:nvPr/>
        </p:nvSpPr>
        <p:spPr bwMode="auto">
          <a:xfrm>
            <a:off x="4800600" y="4800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2" name="Oval 136"/>
          <p:cNvSpPr>
            <a:spLocks noChangeArrowheads="1"/>
          </p:cNvSpPr>
          <p:nvPr/>
        </p:nvSpPr>
        <p:spPr bwMode="auto">
          <a:xfrm>
            <a:off x="4114800" y="4800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3" name="Oval 137"/>
          <p:cNvSpPr>
            <a:spLocks noChangeArrowheads="1"/>
          </p:cNvSpPr>
          <p:nvPr/>
        </p:nvSpPr>
        <p:spPr bwMode="auto">
          <a:xfrm>
            <a:off x="3505200" y="4800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4" name="Oval 138"/>
          <p:cNvSpPr>
            <a:spLocks noChangeArrowheads="1"/>
          </p:cNvSpPr>
          <p:nvPr/>
        </p:nvSpPr>
        <p:spPr bwMode="auto">
          <a:xfrm>
            <a:off x="2819400" y="4800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5" name="Oval 139"/>
          <p:cNvSpPr>
            <a:spLocks noChangeArrowheads="1"/>
          </p:cNvSpPr>
          <p:nvPr/>
        </p:nvSpPr>
        <p:spPr bwMode="auto">
          <a:xfrm>
            <a:off x="2209800" y="4800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6" name="Oval 140"/>
          <p:cNvSpPr>
            <a:spLocks noChangeArrowheads="1"/>
          </p:cNvSpPr>
          <p:nvPr/>
        </p:nvSpPr>
        <p:spPr bwMode="auto">
          <a:xfrm>
            <a:off x="1447800" y="4800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7" name="Oval 141"/>
          <p:cNvSpPr>
            <a:spLocks noChangeArrowheads="1"/>
          </p:cNvSpPr>
          <p:nvPr/>
        </p:nvSpPr>
        <p:spPr bwMode="auto">
          <a:xfrm>
            <a:off x="1905000" y="4724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8" name="Oval 142"/>
          <p:cNvSpPr>
            <a:spLocks noChangeArrowheads="1"/>
          </p:cNvSpPr>
          <p:nvPr/>
        </p:nvSpPr>
        <p:spPr bwMode="auto">
          <a:xfrm>
            <a:off x="2362200" y="4724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29" name="Oval 143"/>
          <p:cNvSpPr>
            <a:spLocks noChangeArrowheads="1"/>
          </p:cNvSpPr>
          <p:nvPr/>
        </p:nvSpPr>
        <p:spPr bwMode="auto">
          <a:xfrm>
            <a:off x="2819400" y="4648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0" name="Oval 144"/>
          <p:cNvSpPr>
            <a:spLocks noChangeArrowheads="1"/>
          </p:cNvSpPr>
          <p:nvPr/>
        </p:nvSpPr>
        <p:spPr bwMode="auto">
          <a:xfrm>
            <a:off x="3505200" y="4724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1" name="Oval 145"/>
          <p:cNvSpPr>
            <a:spLocks noChangeArrowheads="1"/>
          </p:cNvSpPr>
          <p:nvPr/>
        </p:nvSpPr>
        <p:spPr bwMode="auto">
          <a:xfrm>
            <a:off x="3962400" y="4648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2" name="Oval 146"/>
          <p:cNvSpPr>
            <a:spLocks noChangeArrowheads="1"/>
          </p:cNvSpPr>
          <p:nvPr/>
        </p:nvSpPr>
        <p:spPr bwMode="auto">
          <a:xfrm>
            <a:off x="4495800" y="4800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3" name="Oval 147"/>
          <p:cNvSpPr>
            <a:spLocks noChangeArrowheads="1"/>
          </p:cNvSpPr>
          <p:nvPr/>
        </p:nvSpPr>
        <p:spPr bwMode="auto">
          <a:xfrm>
            <a:off x="4800600" y="4572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4" name="Oval 148"/>
          <p:cNvSpPr>
            <a:spLocks noChangeArrowheads="1"/>
          </p:cNvSpPr>
          <p:nvPr/>
        </p:nvSpPr>
        <p:spPr bwMode="auto">
          <a:xfrm>
            <a:off x="5029200" y="4800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5" name="Oval 149"/>
          <p:cNvSpPr>
            <a:spLocks noChangeArrowheads="1"/>
          </p:cNvSpPr>
          <p:nvPr/>
        </p:nvSpPr>
        <p:spPr bwMode="auto">
          <a:xfrm>
            <a:off x="1447800" y="4648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6" name="Oval 150"/>
          <p:cNvSpPr>
            <a:spLocks noChangeArrowheads="1"/>
          </p:cNvSpPr>
          <p:nvPr/>
        </p:nvSpPr>
        <p:spPr bwMode="auto">
          <a:xfrm>
            <a:off x="2133600" y="4648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7" name="Oval 151"/>
          <p:cNvSpPr>
            <a:spLocks noChangeArrowheads="1"/>
          </p:cNvSpPr>
          <p:nvPr/>
        </p:nvSpPr>
        <p:spPr bwMode="auto">
          <a:xfrm>
            <a:off x="3124200" y="4724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8" name="Oval 152"/>
          <p:cNvSpPr>
            <a:spLocks noChangeArrowheads="1"/>
          </p:cNvSpPr>
          <p:nvPr/>
        </p:nvSpPr>
        <p:spPr bwMode="auto">
          <a:xfrm>
            <a:off x="4114800" y="4572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39" name="Oval 153"/>
          <p:cNvSpPr>
            <a:spLocks noChangeArrowheads="1"/>
          </p:cNvSpPr>
          <p:nvPr/>
        </p:nvSpPr>
        <p:spPr bwMode="auto">
          <a:xfrm>
            <a:off x="1143000" y="4191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0" name="Oval 154"/>
          <p:cNvSpPr>
            <a:spLocks noChangeArrowheads="1"/>
          </p:cNvSpPr>
          <p:nvPr/>
        </p:nvSpPr>
        <p:spPr bwMode="auto">
          <a:xfrm>
            <a:off x="1752600" y="4267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1" name="Oval 155"/>
          <p:cNvSpPr>
            <a:spLocks noChangeArrowheads="1"/>
          </p:cNvSpPr>
          <p:nvPr/>
        </p:nvSpPr>
        <p:spPr bwMode="auto">
          <a:xfrm>
            <a:off x="2514600" y="4191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2" name="Oval 156"/>
          <p:cNvSpPr>
            <a:spLocks noChangeArrowheads="1"/>
          </p:cNvSpPr>
          <p:nvPr/>
        </p:nvSpPr>
        <p:spPr bwMode="auto">
          <a:xfrm>
            <a:off x="3200400" y="4191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3" name="Oval 157"/>
          <p:cNvSpPr>
            <a:spLocks noChangeArrowheads="1"/>
          </p:cNvSpPr>
          <p:nvPr/>
        </p:nvSpPr>
        <p:spPr bwMode="auto">
          <a:xfrm>
            <a:off x="3810000" y="4191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4" name="Oval 158"/>
          <p:cNvSpPr>
            <a:spLocks noChangeArrowheads="1"/>
          </p:cNvSpPr>
          <p:nvPr/>
        </p:nvSpPr>
        <p:spPr bwMode="auto">
          <a:xfrm>
            <a:off x="4495800" y="4191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5" name="Oval 159"/>
          <p:cNvSpPr>
            <a:spLocks noChangeArrowheads="1"/>
          </p:cNvSpPr>
          <p:nvPr/>
        </p:nvSpPr>
        <p:spPr bwMode="auto">
          <a:xfrm>
            <a:off x="5181600" y="4191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6" name="Oval 160"/>
          <p:cNvSpPr>
            <a:spLocks noChangeArrowheads="1"/>
          </p:cNvSpPr>
          <p:nvPr/>
        </p:nvSpPr>
        <p:spPr bwMode="auto">
          <a:xfrm>
            <a:off x="4800600" y="4419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7" name="Oval 161"/>
          <p:cNvSpPr>
            <a:spLocks noChangeArrowheads="1"/>
          </p:cNvSpPr>
          <p:nvPr/>
        </p:nvSpPr>
        <p:spPr bwMode="auto">
          <a:xfrm>
            <a:off x="4114800" y="4419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8" name="Oval 162"/>
          <p:cNvSpPr>
            <a:spLocks noChangeArrowheads="1"/>
          </p:cNvSpPr>
          <p:nvPr/>
        </p:nvSpPr>
        <p:spPr bwMode="auto">
          <a:xfrm>
            <a:off x="3505200" y="4419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49" name="Oval 163"/>
          <p:cNvSpPr>
            <a:spLocks noChangeArrowheads="1"/>
          </p:cNvSpPr>
          <p:nvPr/>
        </p:nvSpPr>
        <p:spPr bwMode="auto">
          <a:xfrm>
            <a:off x="2819400" y="4419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0" name="Oval 164"/>
          <p:cNvSpPr>
            <a:spLocks noChangeArrowheads="1"/>
          </p:cNvSpPr>
          <p:nvPr/>
        </p:nvSpPr>
        <p:spPr bwMode="auto">
          <a:xfrm>
            <a:off x="2209800" y="4419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1" name="Oval 165"/>
          <p:cNvSpPr>
            <a:spLocks noChangeArrowheads="1"/>
          </p:cNvSpPr>
          <p:nvPr/>
        </p:nvSpPr>
        <p:spPr bwMode="auto">
          <a:xfrm>
            <a:off x="1447800" y="4419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2" name="Oval 166"/>
          <p:cNvSpPr>
            <a:spLocks noChangeArrowheads="1"/>
          </p:cNvSpPr>
          <p:nvPr/>
        </p:nvSpPr>
        <p:spPr bwMode="auto">
          <a:xfrm>
            <a:off x="1905000" y="4343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3" name="Oval 167"/>
          <p:cNvSpPr>
            <a:spLocks noChangeArrowheads="1"/>
          </p:cNvSpPr>
          <p:nvPr/>
        </p:nvSpPr>
        <p:spPr bwMode="auto">
          <a:xfrm>
            <a:off x="2362200" y="4343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4" name="Oval 168"/>
          <p:cNvSpPr>
            <a:spLocks noChangeArrowheads="1"/>
          </p:cNvSpPr>
          <p:nvPr/>
        </p:nvSpPr>
        <p:spPr bwMode="auto">
          <a:xfrm>
            <a:off x="2819400" y="4267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5" name="Oval 169"/>
          <p:cNvSpPr>
            <a:spLocks noChangeArrowheads="1"/>
          </p:cNvSpPr>
          <p:nvPr/>
        </p:nvSpPr>
        <p:spPr bwMode="auto">
          <a:xfrm>
            <a:off x="3505200" y="4343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6" name="Oval 170"/>
          <p:cNvSpPr>
            <a:spLocks noChangeArrowheads="1"/>
          </p:cNvSpPr>
          <p:nvPr/>
        </p:nvSpPr>
        <p:spPr bwMode="auto">
          <a:xfrm>
            <a:off x="3962400" y="4267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7" name="Oval 171"/>
          <p:cNvSpPr>
            <a:spLocks noChangeArrowheads="1"/>
          </p:cNvSpPr>
          <p:nvPr/>
        </p:nvSpPr>
        <p:spPr bwMode="auto">
          <a:xfrm>
            <a:off x="4495800" y="4419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8" name="Oval 172"/>
          <p:cNvSpPr>
            <a:spLocks noChangeArrowheads="1"/>
          </p:cNvSpPr>
          <p:nvPr/>
        </p:nvSpPr>
        <p:spPr bwMode="auto">
          <a:xfrm>
            <a:off x="4800600" y="4191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59" name="Oval 173"/>
          <p:cNvSpPr>
            <a:spLocks noChangeArrowheads="1"/>
          </p:cNvSpPr>
          <p:nvPr/>
        </p:nvSpPr>
        <p:spPr bwMode="auto">
          <a:xfrm>
            <a:off x="5029200" y="44196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60" name="Oval 174"/>
          <p:cNvSpPr>
            <a:spLocks noChangeArrowheads="1"/>
          </p:cNvSpPr>
          <p:nvPr/>
        </p:nvSpPr>
        <p:spPr bwMode="auto">
          <a:xfrm>
            <a:off x="1447800" y="4267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61" name="Oval 175"/>
          <p:cNvSpPr>
            <a:spLocks noChangeArrowheads="1"/>
          </p:cNvSpPr>
          <p:nvPr/>
        </p:nvSpPr>
        <p:spPr bwMode="auto">
          <a:xfrm>
            <a:off x="2133600" y="4267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62" name="Oval 176"/>
          <p:cNvSpPr>
            <a:spLocks noChangeArrowheads="1"/>
          </p:cNvSpPr>
          <p:nvPr/>
        </p:nvSpPr>
        <p:spPr bwMode="auto">
          <a:xfrm>
            <a:off x="3124200" y="43434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63" name="Oval 177"/>
          <p:cNvSpPr>
            <a:spLocks noChangeArrowheads="1"/>
          </p:cNvSpPr>
          <p:nvPr/>
        </p:nvSpPr>
        <p:spPr bwMode="auto">
          <a:xfrm>
            <a:off x="4114800" y="41910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64" name="Oval 178"/>
          <p:cNvSpPr>
            <a:spLocks noChangeArrowheads="1"/>
          </p:cNvSpPr>
          <p:nvPr/>
        </p:nvSpPr>
        <p:spPr bwMode="auto">
          <a:xfrm>
            <a:off x="2971800" y="4267200"/>
            <a:ext cx="381000" cy="304800"/>
          </a:xfrm>
          <a:prstGeom prst="ellipse">
            <a:avLst/>
          </a:prstGeom>
          <a:noFill/>
          <a:ln w="9525">
            <a:noFill/>
            <a:round/>
            <a:headEnd/>
            <a:tailEnd/>
          </a:ln>
        </p:spPr>
        <p:txBody>
          <a:bodyPr wrap="none" anchor="ctr"/>
          <a:lstStyle/>
          <a:p>
            <a:pPr algn="ctr" eaLnBrk="1" hangingPunct="1"/>
            <a:r>
              <a:rPr lang="en-US">
                <a:latin typeface="Arial" charset="0"/>
              </a:rPr>
              <a:t>-</a:t>
            </a:r>
          </a:p>
        </p:txBody>
      </p:sp>
      <p:sp>
        <p:nvSpPr>
          <p:cNvPr id="12465" name="Oval 179"/>
          <p:cNvSpPr>
            <a:spLocks noChangeArrowheads="1"/>
          </p:cNvSpPr>
          <p:nvPr/>
        </p:nvSpPr>
        <p:spPr bwMode="auto">
          <a:xfrm>
            <a:off x="3657600" y="18288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66" name="Oval 180"/>
          <p:cNvSpPr>
            <a:spLocks noChangeArrowheads="1"/>
          </p:cNvSpPr>
          <p:nvPr/>
        </p:nvSpPr>
        <p:spPr bwMode="auto">
          <a:xfrm>
            <a:off x="3200400" y="1524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67" name="Oval 181"/>
          <p:cNvSpPr>
            <a:spLocks noChangeArrowheads="1"/>
          </p:cNvSpPr>
          <p:nvPr/>
        </p:nvSpPr>
        <p:spPr bwMode="auto">
          <a:xfrm>
            <a:off x="1676400" y="1600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678" name="Oval 182"/>
          <p:cNvSpPr>
            <a:spLocks noChangeArrowheads="1"/>
          </p:cNvSpPr>
          <p:nvPr/>
        </p:nvSpPr>
        <p:spPr bwMode="auto">
          <a:xfrm>
            <a:off x="3886200" y="4495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69" name="Oval 183"/>
          <p:cNvSpPr>
            <a:spLocks noChangeArrowheads="1"/>
          </p:cNvSpPr>
          <p:nvPr/>
        </p:nvSpPr>
        <p:spPr bwMode="auto">
          <a:xfrm>
            <a:off x="2209800" y="38100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70" name="Oval 184"/>
          <p:cNvSpPr>
            <a:spLocks noChangeArrowheads="1"/>
          </p:cNvSpPr>
          <p:nvPr/>
        </p:nvSpPr>
        <p:spPr bwMode="auto">
          <a:xfrm>
            <a:off x="1752600" y="4495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71" name="Oval 185"/>
          <p:cNvSpPr>
            <a:spLocks noChangeArrowheads="1"/>
          </p:cNvSpPr>
          <p:nvPr/>
        </p:nvSpPr>
        <p:spPr bwMode="auto">
          <a:xfrm>
            <a:off x="5638800" y="4876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682" name="Oval 186"/>
          <p:cNvSpPr>
            <a:spLocks noChangeArrowheads="1"/>
          </p:cNvSpPr>
          <p:nvPr/>
        </p:nvSpPr>
        <p:spPr bwMode="auto">
          <a:xfrm>
            <a:off x="4800600" y="4419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683" name="Oval 187"/>
          <p:cNvSpPr>
            <a:spLocks noChangeArrowheads="1"/>
          </p:cNvSpPr>
          <p:nvPr/>
        </p:nvSpPr>
        <p:spPr bwMode="auto">
          <a:xfrm>
            <a:off x="5181600" y="4114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74" name="Oval 188"/>
          <p:cNvSpPr>
            <a:spLocks noChangeArrowheads="1"/>
          </p:cNvSpPr>
          <p:nvPr/>
        </p:nvSpPr>
        <p:spPr bwMode="auto">
          <a:xfrm>
            <a:off x="1371600" y="4876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75" name="Oval 189"/>
          <p:cNvSpPr>
            <a:spLocks noChangeArrowheads="1"/>
          </p:cNvSpPr>
          <p:nvPr/>
        </p:nvSpPr>
        <p:spPr bwMode="auto">
          <a:xfrm>
            <a:off x="1143000" y="4495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76" name="Oval 190"/>
          <p:cNvSpPr>
            <a:spLocks noChangeArrowheads="1"/>
          </p:cNvSpPr>
          <p:nvPr/>
        </p:nvSpPr>
        <p:spPr bwMode="auto">
          <a:xfrm>
            <a:off x="3733800" y="48006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77" name="Oval 191"/>
          <p:cNvSpPr>
            <a:spLocks noChangeArrowheads="1"/>
          </p:cNvSpPr>
          <p:nvPr/>
        </p:nvSpPr>
        <p:spPr bwMode="auto">
          <a:xfrm>
            <a:off x="762000" y="37338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78" name="Oval 192"/>
          <p:cNvSpPr>
            <a:spLocks noChangeArrowheads="1"/>
          </p:cNvSpPr>
          <p:nvPr/>
        </p:nvSpPr>
        <p:spPr bwMode="auto">
          <a:xfrm>
            <a:off x="3505200" y="3810000"/>
            <a:ext cx="152400" cy="152400"/>
          </a:xfrm>
          <a:prstGeom prst="ellipse">
            <a:avLst/>
          </a:prstGeom>
          <a:solidFill>
            <a:schemeClr val="accent2"/>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79" name="Oval 193"/>
          <p:cNvSpPr>
            <a:spLocks noChangeArrowheads="1"/>
          </p:cNvSpPr>
          <p:nvPr/>
        </p:nvSpPr>
        <p:spPr bwMode="auto">
          <a:xfrm>
            <a:off x="1143000" y="20716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80" name="Oval 194"/>
          <p:cNvSpPr>
            <a:spLocks noChangeArrowheads="1"/>
          </p:cNvSpPr>
          <p:nvPr/>
        </p:nvSpPr>
        <p:spPr bwMode="auto">
          <a:xfrm>
            <a:off x="1676400" y="20716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81" name="Oval 195"/>
          <p:cNvSpPr>
            <a:spLocks noChangeArrowheads="1"/>
          </p:cNvSpPr>
          <p:nvPr/>
        </p:nvSpPr>
        <p:spPr bwMode="auto">
          <a:xfrm>
            <a:off x="2209800" y="20716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82" name="Oval 196"/>
          <p:cNvSpPr>
            <a:spLocks noChangeArrowheads="1"/>
          </p:cNvSpPr>
          <p:nvPr/>
        </p:nvSpPr>
        <p:spPr bwMode="auto">
          <a:xfrm>
            <a:off x="3048000" y="20716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83" name="Oval 197"/>
          <p:cNvSpPr>
            <a:spLocks noChangeArrowheads="1"/>
          </p:cNvSpPr>
          <p:nvPr/>
        </p:nvSpPr>
        <p:spPr bwMode="auto">
          <a:xfrm>
            <a:off x="3581400" y="20716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84" name="Oval 198"/>
          <p:cNvSpPr>
            <a:spLocks noChangeArrowheads="1"/>
          </p:cNvSpPr>
          <p:nvPr/>
        </p:nvSpPr>
        <p:spPr bwMode="auto">
          <a:xfrm>
            <a:off x="4343400" y="20716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695" name="Oval 199"/>
          <p:cNvSpPr>
            <a:spLocks noChangeArrowheads="1"/>
          </p:cNvSpPr>
          <p:nvPr/>
        </p:nvSpPr>
        <p:spPr bwMode="auto">
          <a:xfrm>
            <a:off x="4876800" y="20716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86" name="Oval 200"/>
          <p:cNvSpPr>
            <a:spLocks noChangeArrowheads="1"/>
          </p:cNvSpPr>
          <p:nvPr/>
        </p:nvSpPr>
        <p:spPr bwMode="auto">
          <a:xfrm>
            <a:off x="5410200" y="2071688"/>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87" name="Oval 201"/>
          <p:cNvSpPr>
            <a:spLocks noChangeArrowheads="1"/>
          </p:cNvSpPr>
          <p:nvPr/>
        </p:nvSpPr>
        <p:spPr bwMode="auto">
          <a:xfrm>
            <a:off x="4724400" y="19050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362698" name="Oval 202"/>
          <p:cNvSpPr>
            <a:spLocks noChangeArrowheads="1"/>
          </p:cNvSpPr>
          <p:nvPr/>
        </p:nvSpPr>
        <p:spPr bwMode="auto">
          <a:xfrm>
            <a:off x="4495800" y="1600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89" name="AutoShape 203"/>
          <p:cNvSpPr>
            <a:spLocks noChangeArrowheads="1"/>
          </p:cNvSpPr>
          <p:nvPr/>
        </p:nvSpPr>
        <p:spPr bwMode="auto">
          <a:xfrm>
            <a:off x="5029200" y="3429000"/>
            <a:ext cx="914400" cy="533400"/>
          </a:xfrm>
          <a:prstGeom prst="irregularSeal1">
            <a:avLst/>
          </a:prstGeom>
          <a:solidFill>
            <a:srgbClr val="FFFF00"/>
          </a:solidFill>
          <a:ln w="9525">
            <a:solidFill>
              <a:schemeClr val="bg1"/>
            </a:solidFill>
            <a:miter lim="800000"/>
            <a:headEnd/>
            <a:tailEnd/>
          </a:ln>
        </p:spPr>
        <p:txBody>
          <a:bodyPr wrap="none" anchor="ctr"/>
          <a:lstStyle/>
          <a:p>
            <a:pPr algn="ctr" eaLnBrk="1" hangingPunct="1"/>
            <a:r>
              <a:rPr lang="en-US" b="1" i="1">
                <a:solidFill>
                  <a:srgbClr val="CC0000"/>
                </a:solidFill>
                <a:latin typeface="Arial" charset="0"/>
              </a:rPr>
              <a:t>ATP</a:t>
            </a:r>
          </a:p>
        </p:txBody>
      </p:sp>
      <p:sp>
        <p:nvSpPr>
          <p:cNvPr id="12490" name="Oval 204"/>
          <p:cNvSpPr>
            <a:spLocks noChangeArrowheads="1"/>
          </p:cNvSpPr>
          <p:nvPr/>
        </p:nvSpPr>
        <p:spPr bwMode="auto">
          <a:xfrm>
            <a:off x="609600" y="4648200"/>
            <a:ext cx="152400" cy="152400"/>
          </a:xfrm>
          <a:prstGeom prst="ellipse">
            <a:avLst/>
          </a:prstGeom>
          <a:solidFill>
            <a:srgbClr val="CC0000"/>
          </a:solidFill>
          <a:ln w="9525">
            <a:solidFill>
              <a:schemeClr val="bg1"/>
            </a:solidFill>
            <a:round/>
            <a:headEnd/>
            <a:tailEnd/>
          </a:ln>
        </p:spPr>
        <p:txBody>
          <a:bodyPr wrap="none" anchor="ctr"/>
          <a:lstStyle/>
          <a:p>
            <a:pPr algn="ctr" eaLnBrk="1" hangingPunct="1"/>
            <a:r>
              <a:rPr lang="en-US">
                <a:solidFill>
                  <a:schemeClr val="bg1"/>
                </a:solidFill>
                <a:latin typeface="Arial" charset="0"/>
              </a:rPr>
              <a:t>+</a:t>
            </a:r>
          </a:p>
        </p:txBody>
      </p:sp>
      <p:sp>
        <p:nvSpPr>
          <p:cNvPr id="12491" name="Rectangle 205"/>
          <p:cNvSpPr>
            <a:spLocks noChangeArrowheads="1"/>
          </p:cNvSpPr>
          <p:nvPr/>
        </p:nvSpPr>
        <p:spPr bwMode="auto">
          <a:xfrm>
            <a:off x="4267200" y="2971800"/>
            <a:ext cx="1066800" cy="304800"/>
          </a:xfrm>
          <a:prstGeom prst="rect">
            <a:avLst/>
          </a:prstGeom>
          <a:solidFill>
            <a:srgbClr val="FFFF00"/>
          </a:solidFill>
          <a:ln w="9525">
            <a:solidFill>
              <a:srgbClr val="FDCB13"/>
            </a:solidFill>
            <a:miter lim="800000"/>
            <a:headEnd/>
            <a:tailEnd/>
          </a:ln>
        </p:spPr>
        <p:txBody>
          <a:bodyPr wrap="none" anchor="ctr"/>
          <a:lstStyle/>
          <a:p>
            <a:pPr algn="ctr" eaLnBrk="1" hangingPunct="1"/>
            <a:r>
              <a:rPr lang="en-US" b="1" i="1" smtClean="0">
                <a:solidFill>
                  <a:srgbClr val="FF0066"/>
                </a:solidFill>
                <a:latin typeface="Times New Roman"/>
              </a:rPr>
              <a:t>B</a:t>
            </a:r>
            <a:r>
              <a:rPr lang="vi-VN" b="1" i="1" smtClean="0">
                <a:solidFill>
                  <a:srgbClr val="FF0066"/>
                </a:solidFill>
                <a:latin typeface="Times New Roman"/>
              </a:rPr>
              <a:t>ơ</a:t>
            </a:r>
            <a:r>
              <a:rPr lang="en-US" b="1" i="1" smtClean="0">
                <a:solidFill>
                  <a:srgbClr val="FF0066"/>
                </a:solidFill>
                <a:latin typeface="Times New Roman"/>
              </a:rPr>
              <a:t>m </a:t>
            </a:r>
            <a:r>
              <a:rPr lang="en-US" b="1" i="1">
                <a:solidFill>
                  <a:srgbClr val="FF0066"/>
                </a:solidFill>
                <a:latin typeface="Times New Roman"/>
              </a:rPr>
              <a:t>K -</a:t>
            </a:r>
            <a:r>
              <a:rPr lang="en-US" b="1" i="1" baseline="30000">
                <a:solidFill>
                  <a:srgbClr val="FF0066"/>
                </a:solidFill>
                <a:latin typeface="Times New Roman"/>
              </a:rPr>
              <a:t> </a:t>
            </a:r>
            <a:r>
              <a:rPr lang="en-US" b="1" i="1">
                <a:solidFill>
                  <a:srgbClr val="FF0066"/>
                </a:solidFill>
                <a:latin typeface="Times New Roman"/>
              </a:rPr>
              <a:t>Na</a:t>
            </a:r>
          </a:p>
        </p:txBody>
      </p:sp>
      <p:sp>
        <p:nvSpPr>
          <p:cNvPr id="12492" name="Rectangle 208"/>
          <p:cNvSpPr>
            <a:spLocks noChangeArrowheads="1"/>
          </p:cNvSpPr>
          <p:nvPr/>
        </p:nvSpPr>
        <p:spPr bwMode="auto">
          <a:xfrm>
            <a:off x="838200" y="2909888"/>
            <a:ext cx="1219200" cy="381000"/>
          </a:xfrm>
          <a:prstGeom prst="rect">
            <a:avLst/>
          </a:prstGeom>
          <a:solidFill>
            <a:srgbClr val="FF0066"/>
          </a:solidFill>
          <a:ln w="9525">
            <a:noFill/>
            <a:miter lim="800000"/>
            <a:headEnd/>
            <a:tailEnd/>
          </a:ln>
        </p:spPr>
        <p:txBody>
          <a:bodyPr wrap="none" anchor="ctr"/>
          <a:lstStyle/>
          <a:p>
            <a:pPr algn="ctr" eaLnBrk="1" hangingPunct="1"/>
            <a:r>
              <a:rPr lang="en-US" sz="2000" i="1" smtClean="0">
                <a:solidFill>
                  <a:schemeClr val="bg1"/>
                </a:solidFill>
                <a:latin typeface="Times New Roman"/>
              </a:rPr>
              <a:t>Kênh </a:t>
            </a:r>
            <a:r>
              <a:rPr lang="en-US" sz="2000" i="1">
                <a:solidFill>
                  <a:schemeClr val="bg1"/>
                </a:solidFill>
                <a:latin typeface="Times New Roman"/>
              </a:rPr>
              <a:t>K</a:t>
            </a:r>
            <a:r>
              <a:rPr lang="en-US" sz="2000" i="1" baseline="30000">
                <a:solidFill>
                  <a:schemeClr val="bg1"/>
                </a:solidFill>
                <a:latin typeface="Times New Roman"/>
              </a:rPr>
              <a:t>+</a:t>
            </a:r>
            <a:endParaRPr lang="en-US" sz="2000" i="1">
              <a:solidFill>
                <a:schemeClr val="bg1"/>
              </a:solidFill>
              <a:latin typeface="Times New Roman"/>
            </a:endParaRPr>
          </a:p>
        </p:txBody>
      </p:sp>
      <p:sp>
        <p:nvSpPr>
          <p:cNvPr id="12493" name="Rectangle 209"/>
          <p:cNvSpPr>
            <a:spLocks noChangeArrowheads="1"/>
          </p:cNvSpPr>
          <p:nvPr/>
        </p:nvSpPr>
        <p:spPr bwMode="auto">
          <a:xfrm>
            <a:off x="2438400" y="2909888"/>
            <a:ext cx="1219200" cy="381000"/>
          </a:xfrm>
          <a:prstGeom prst="rect">
            <a:avLst/>
          </a:prstGeom>
          <a:solidFill>
            <a:schemeClr val="accent2"/>
          </a:solidFill>
          <a:ln w="9525">
            <a:noFill/>
            <a:miter lim="800000"/>
            <a:headEnd/>
            <a:tailEnd/>
          </a:ln>
        </p:spPr>
        <p:txBody>
          <a:bodyPr wrap="none" anchor="ctr"/>
          <a:lstStyle/>
          <a:p>
            <a:pPr algn="ctr" eaLnBrk="1" hangingPunct="1"/>
            <a:r>
              <a:rPr lang="en-US" sz="2000" i="1" smtClean="0">
                <a:solidFill>
                  <a:schemeClr val="bg1"/>
                </a:solidFill>
                <a:latin typeface="Times New Roman"/>
              </a:rPr>
              <a:t>Kênh </a:t>
            </a:r>
            <a:r>
              <a:rPr lang="en-US" sz="2000" i="1">
                <a:solidFill>
                  <a:schemeClr val="bg1"/>
                </a:solidFill>
                <a:latin typeface="Times New Roman"/>
              </a:rPr>
              <a:t>Na</a:t>
            </a:r>
            <a:r>
              <a:rPr lang="en-US" sz="2000" i="1" baseline="30000">
                <a:solidFill>
                  <a:schemeClr val="bg1"/>
                </a:solidFill>
                <a:latin typeface="Times New Roman"/>
              </a:rPr>
              <a:t>+</a:t>
            </a:r>
            <a:endParaRPr lang="en-US" sz="2000" i="1">
              <a:solidFill>
                <a:schemeClr val="bg1"/>
              </a:solidFill>
              <a:latin typeface="Times New Roman"/>
            </a:endParaRPr>
          </a:p>
        </p:txBody>
      </p:sp>
      <p:sp>
        <p:nvSpPr>
          <p:cNvPr id="12494" name="Rectangle 211"/>
          <p:cNvSpPr>
            <a:spLocks noChangeArrowheads="1"/>
          </p:cNvSpPr>
          <p:nvPr/>
        </p:nvSpPr>
        <p:spPr bwMode="auto">
          <a:xfrm>
            <a:off x="381000" y="609600"/>
            <a:ext cx="8229600" cy="457200"/>
          </a:xfrm>
          <a:prstGeom prst="rect">
            <a:avLst/>
          </a:prstGeom>
          <a:noFill/>
          <a:ln w="9525">
            <a:noFill/>
            <a:miter lim="800000"/>
            <a:headEnd/>
            <a:tailEnd/>
          </a:ln>
        </p:spPr>
        <p:txBody>
          <a:bodyPr/>
          <a:lstStyle/>
          <a:p>
            <a:pPr marL="812800" indent="-812800" eaLnBrk="1" hangingPunct="1">
              <a:spcBef>
                <a:spcPct val="20000"/>
              </a:spcBef>
              <a:buFont typeface="Wingdings" pitchFamily="2" charset="2"/>
              <a:buNone/>
            </a:pPr>
            <a:r>
              <a:rPr lang="en-US" sz="2400" b="1" smtClean="0">
                <a:solidFill>
                  <a:srgbClr val="0606FE"/>
                </a:solidFill>
                <a:latin typeface="Times New Roman" pitchFamily="18" charset="0"/>
              </a:rPr>
              <a:t>Cơ </a:t>
            </a:r>
            <a:r>
              <a:rPr lang="en-US" sz="2400" b="1">
                <a:solidFill>
                  <a:srgbClr val="0606FE"/>
                </a:solidFill>
                <a:latin typeface="Times New Roman" pitchFamily="18" charset="0"/>
              </a:rPr>
              <a:t>chế hình thành điện thế nghỉ</a:t>
            </a:r>
          </a:p>
          <a:p>
            <a:pPr marL="812800" indent="-812800" eaLnBrk="1" hangingPunct="1">
              <a:spcBef>
                <a:spcPct val="20000"/>
              </a:spcBef>
              <a:buFont typeface="Wingdings" pitchFamily="2" charset="2"/>
              <a:buNone/>
            </a:pPr>
            <a:endParaRPr lang="en-US" sz="2400" b="1">
              <a:solidFill>
                <a:srgbClr val="0606FE"/>
              </a:solidFill>
              <a:latin typeface="Times New Roman" pitchFamily="18" charset="0"/>
            </a:endParaRPr>
          </a:p>
        </p:txBody>
      </p:sp>
      <p:sp>
        <p:nvSpPr>
          <p:cNvPr id="209" name="Rectangle 208"/>
          <p:cNvSpPr/>
          <p:nvPr/>
        </p:nvSpPr>
        <p:spPr>
          <a:xfrm>
            <a:off x="357158" y="5357826"/>
            <a:ext cx="8429684" cy="1200329"/>
          </a:xfrm>
          <a:prstGeom prst="rect">
            <a:avLst/>
          </a:prstGeom>
        </p:spPr>
        <p:txBody>
          <a:bodyPr wrap="square">
            <a:spAutoFit/>
          </a:bodyPr>
          <a:lstStyle/>
          <a:p>
            <a:pPr marL="266700" indent="-266700" eaLnBrk="1" hangingPunct="1">
              <a:buFont typeface="Arial" charset="0"/>
              <a:buAutoNum type="alphaLcPeriod"/>
            </a:pPr>
            <a:r>
              <a:rPr lang="en-US" sz="2400" smtClean="0">
                <a:latin typeface="Times New Roman" pitchFamily="18" charset="0"/>
              </a:rPr>
              <a:t>Sự phân bố ion trong và ngoài màng </a:t>
            </a:r>
            <a:r>
              <a:rPr lang="en-US" sz="2400" smtClean="0">
                <a:latin typeface="Times New Roman" pitchFamily="18" charset="0"/>
              </a:rPr>
              <a:t>khác </a:t>
            </a:r>
            <a:r>
              <a:rPr lang="en-US" sz="2400" smtClean="0">
                <a:latin typeface="Times New Roman" pitchFamily="18" charset="0"/>
              </a:rPr>
              <a:t>nhau</a:t>
            </a:r>
            <a:endParaRPr lang="en-US" sz="2400" smtClean="0">
              <a:latin typeface="Times New Roman" pitchFamily="18" charset="0"/>
            </a:endParaRPr>
          </a:p>
          <a:p>
            <a:pPr marL="173038" indent="-173038" eaLnBrk="1" hangingPunct="1">
              <a:buNone/>
            </a:pPr>
            <a:r>
              <a:rPr lang="en-US" sz="2400" smtClean="0">
                <a:latin typeface="Times New Roman" pitchFamily="18" charset="0"/>
              </a:rPr>
              <a:t>b</a:t>
            </a:r>
            <a:r>
              <a:rPr lang="en-US" sz="2400" smtClean="0">
                <a:latin typeface="Times New Roman" pitchFamily="18" charset="0"/>
              </a:rPr>
              <a:t>. Tính thấm có chọn lọc của màng: tạo sự chênh lệch nồng </a:t>
            </a:r>
            <a:r>
              <a:rPr lang="en-US" sz="2400" smtClean="0">
                <a:latin typeface="Times New Roman" pitchFamily="18" charset="0"/>
              </a:rPr>
              <a:t>độ </a:t>
            </a:r>
            <a:r>
              <a:rPr lang="en-US" sz="2400" smtClean="0">
                <a:latin typeface="Times New Roman" pitchFamily="18" charset="0"/>
              </a:rPr>
              <a:t>ion</a:t>
            </a:r>
            <a:endParaRPr lang="en-US" sz="2400" smtClean="0">
              <a:latin typeface="Times New Roman" pitchFamily="18" charset="0"/>
            </a:endParaRPr>
          </a:p>
          <a:p>
            <a:pPr marL="173038" indent="-173038" eaLnBrk="1" hangingPunct="1">
              <a:buNone/>
            </a:pPr>
            <a:r>
              <a:rPr lang="en-US" sz="2400" smtClean="0">
                <a:latin typeface="Times New Roman" pitchFamily="18" charset="0"/>
                <a:sym typeface="Wingdings" pitchFamily="2" charset="2"/>
              </a:rPr>
              <a:t>c</a:t>
            </a:r>
            <a:r>
              <a:rPr lang="en-US" sz="2400" smtClean="0">
                <a:latin typeface="Times New Roman" pitchFamily="18" charset="0"/>
                <a:sym typeface="Wingdings" pitchFamily="2" charset="2"/>
              </a:rPr>
              <a:t>. Hoạt động của bơm Na-K: Duy trì điện thế nghỉ</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500"/>
                                  </p:stCondLst>
                                  <p:childTnLst>
                                    <p:animMotion origin="layout" path="M -0.00035 9.82659E-7 C 0.01458 -0.00463 0.02969 -0.00925 0.03767 -0.0148 C 0.04566 -0.02035 0.04566 -0.02104 0.04722 -0.03376 C 0.04878 -0.04647 0.04722 -0.07191 0.04722 -0.09087 C 0.04722 -0.10983 0.04722 -0.12971 0.04722 -0.14798 C 0.04722 -0.16624 0.04705 -0.1822 0.04722 -0.20093 C 0.0474 -0.21965 0.04861 -0.2474 0.04878 -0.26012 C 0.04896 -0.27283 0.05434 -0.27098 0.04878 -0.277 C 0.04323 -0.28301 0.02813 -0.29457 0.01545 -0.29595 C 0.00278 -0.29734 -0.01233 -0.29133 -0.02743 -0.28532 " pathEditMode="relative" ptsTypes="aaaaaaaaaA">
                                      <p:cBhvr>
                                        <p:cTn id="6" dur="5000" fill="hold"/>
                                        <p:tgtEl>
                                          <p:spTgt spid="362617"/>
                                        </p:tgtEl>
                                        <p:attrNameLst>
                                          <p:attrName>ppt_x</p:attrName>
                                          <p:attrName>ppt_y</p:attrName>
                                        </p:attrNameLst>
                                      </p:cBhvr>
                                    </p:animMotion>
                                  </p:childTnLst>
                                </p:cTn>
                              </p:par>
                              <p:par>
                                <p:cTn id="7" presetID="0" presetClass="path" presetSubtype="0" repeatCount="indefinite" accel="50000" decel="50000" fill="hold" grpId="0" nodeType="withEffect">
                                  <p:stCondLst>
                                    <p:cond delay="0"/>
                                  </p:stCondLst>
                                  <p:childTnLst>
                                    <p:animMotion origin="layout" path="M -0.00086 -4.50867E-6 C -0.00208 0.04047 -0.0033 0.08093 -0.00243 0.10775 C -0.00156 0.13457 -3.33333E-6 0.15584 0.004 0.1607 C 0.00799 0.16555 0.01945 0.1496 0.02136 0.13735 C 0.02327 0.12509 0.01268 0.10313 0.01511 0.08671 C 0.01754 0.07029 0.02014 0.05318 0.03577 0.03815 C 0.05139 0.02313 0.08004 0.00948 0.10868 -0.00416 " pathEditMode="relative" ptsTypes="aaaaaaA">
                                      <p:cBhvr>
                                        <p:cTn id="8" dur="5000" fill="hold"/>
                                        <p:tgtEl>
                                          <p:spTgt spid="362558"/>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childTnLst>
                                    <p:animMotion origin="layout" path="M -5E-6 6.06936E-6 C -0.01129 -0.0067 -0.0224 -0.01317 -0.03664 -0.02312 C -0.05088 -0.03306 -0.07865 -0.04716 -0.08577 -0.05919 C -0.09289 -0.07121 -0.08404 -0.08439 -0.07935 -0.09502 C -0.07466 -0.10566 -0.06477 -0.11629 -0.05713 -0.12254 C -0.04949 -0.12878 -0.03595 -0.123 -0.03334 -0.13317 C -0.03074 -0.14335 -0.04029 -0.16369 -0.04133 -0.18381 C -0.04237 -0.20393 -0.03977 -0.22265 -0.03977 -0.25364 C -0.03977 -0.28462 -0.04654 -0.34358 -0.04133 -0.36994 C -0.03612 -0.39629 -0.03924 -0.40254 -0.00799 -0.41202 C 0.02327 -0.4215 0.10851 -0.42682 0.14601 -0.42682 C 0.18351 -0.42682 0.20156 -0.41734 0.21736 -0.41202 C 0.23316 -0.4067 0.23715 -0.40092 0.24115 -0.39514 " pathEditMode="relative" ptsTypes="aaaaaaaaaaaaA">
                                      <p:cBhvr>
                                        <p:cTn id="10" dur="5000" fill="hold"/>
                                        <p:tgtEl>
                                          <p:spTgt spid="362505"/>
                                        </p:tgtEl>
                                        <p:attrNameLst>
                                          <p:attrName>ppt_x</p:attrName>
                                          <p:attrName>ppt_y</p:attrName>
                                        </p:attrNameLst>
                                      </p:cBhvr>
                                    </p:animMotion>
                                  </p:childTnLst>
                                </p:cTn>
                              </p:par>
                              <p:par>
                                <p:cTn id="11" presetID="0" presetClass="path" presetSubtype="0" repeatCount="indefinite" accel="50000" decel="50000" fill="hold" grpId="0" nodeType="withEffect">
                                  <p:stCondLst>
                                    <p:cond delay="0"/>
                                  </p:stCondLst>
                                  <p:childTnLst>
                                    <p:animMotion origin="layout" path="M 3.33333E-6 -1.6763E-6 C -0.01059 -0.02774 -0.02118 -0.05526 -0.0191 -0.07607 C -0.01702 -0.09688 0.00382 -0.1015 0.01267 -0.12485 C 0.02152 -0.14821 0.03073 -0.18243 0.03368 -0.21665 C 0.03663 -0.25087 0.03021 -0.29919 0.03021 -0.32994 C 0.03021 -0.36069 0.0092 -0.39006 0.03333 -0.40162 C 0.05746 -0.41318 0.11597 -0.40647 0.17465 -0.39954 " pathEditMode="relative" rAng="0" ptsTypes="aaaaaaa">
                                      <p:cBhvr>
                                        <p:cTn id="12" dur="5000" fill="hold"/>
                                        <p:tgtEl>
                                          <p:spTgt spid="362504"/>
                                        </p:tgtEl>
                                        <p:attrNameLst>
                                          <p:attrName>ppt_x</p:attrName>
                                          <p:attrName>ppt_y</p:attrName>
                                        </p:attrNameLst>
                                      </p:cBhvr>
                                      <p:rCtr x="77" y="-207"/>
                                    </p:animMotion>
                                  </p:childTnLst>
                                </p:cTn>
                              </p:par>
                              <p:par>
                                <p:cTn id="13" presetID="0" presetClass="path" presetSubtype="0" repeatCount="indefinite" accel="50000" decel="50000" fill="hold" grpId="0" nodeType="withEffect">
                                  <p:stCondLst>
                                    <p:cond delay="0"/>
                                  </p:stCondLst>
                                  <p:childTnLst>
                                    <p:animMotion origin="layout" path="M -2.22222E-6 4.85549E-6 C -0.02483 -0.00394 -0.04948 -0.00787 -0.06667 -0.0148 C -0.08386 -0.02174 -0.10017 -0.02821 -0.10313 -0.04232 C -0.10608 -0.05642 -0.09132 -0.07977 -0.0842 -0.09943 C -0.07708 -0.11908 -0.06441 -0.13896 -0.06024 -0.1607 C -0.05608 -0.18243 -0.05886 -0.2037 -0.05868 -0.23053 C -0.05851 -0.25735 -0.05868 -0.29665 -0.05868 -0.32139 C -0.05868 -0.34613 -0.06024 -0.35469 -0.05868 -0.3785 C -0.05712 -0.40232 -0.05313 -0.43376 -0.04913 -0.46498 " pathEditMode="relative" ptsTypes="aaaaaaaaA">
                                      <p:cBhvr>
                                        <p:cTn id="14" dur="5000" fill="hold"/>
                                        <p:tgtEl>
                                          <p:spTgt spid="36252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repeatCount="indefinite" accel="50000" decel="50000" fill="hold" grpId="0" nodeType="clickEffect">
                                  <p:stCondLst>
                                    <p:cond delay="0"/>
                                  </p:stCondLst>
                                  <p:childTnLst>
                                    <p:animMotion origin="layout" path="M -3.33333E-6 -4.50867E-6 C 0.00434 0.01758 0.02136 0.07677 0.02587 0.10567 C 0.03039 0.13457 0.02743 0.14567 0.02743 0.17341 C 0.02743 0.20116 0.02743 0.24232 0.02587 0.27261 C 0.02431 0.30289 0.02986 0.33896 0.01789 0.35515 C 0.00591 0.37133 -0.03264 0.36694 -0.046 0.36995 " pathEditMode="relative" rAng="0" ptsTypes="aaaaaa">
                                      <p:cBhvr>
                                        <p:cTn id="18" dur="5000" fill="hold"/>
                                        <p:tgtEl>
                                          <p:spTgt spid="362698"/>
                                        </p:tgtEl>
                                        <p:attrNameLst>
                                          <p:attrName>ppt_x</p:attrName>
                                          <p:attrName>ppt_y</p:attrName>
                                        </p:attrNameLst>
                                      </p:cBhvr>
                                      <p:rCtr x="-8" y="186"/>
                                    </p:animMotion>
                                  </p:childTnLst>
                                </p:cTn>
                              </p:par>
                              <p:par>
                                <p:cTn id="19" presetID="0" presetClass="path" presetSubtype="0" repeatCount="indefinite" accel="50000" decel="50000" fill="hold" grpId="0" nodeType="withEffect">
                                  <p:stCondLst>
                                    <p:cond delay="0"/>
                                  </p:stCondLst>
                                  <p:childTnLst>
                                    <p:animMotion origin="layout" path="M 1.11022E-16 4.9711E-6 C -0.0026 0.01641 -0.01372 0.07167 -0.0158 0.09826 C -0.01788 0.12485 -0.01267 0.13179 -0.01267 0.15953 C -0.01267 0.18728 -0.01632 0.23815 -0.0158 0.26543 C -0.01528 0.29271 -0.00434 0.30612 -0.00937 0.32346 C -0.01441 0.3408 -0.03194 0.35537 -0.04601 0.36994 " pathEditMode="relative" rAng="0" ptsTypes="aaaaaa">
                                      <p:cBhvr>
                                        <p:cTn id="20" dur="5000" fill="hold"/>
                                        <p:tgtEl>
                                          <p:spTgt spid="362695"/>
                                        </p:tgtEl>
                                        <p:attrNameLst>
                                          <p:attrName>ppt_x</p:attrName>
                                          <p:attrName>ppt_y</p:attrName>
                                        </p:attrNameLst>
                                      </p:cBhvr>
                                      <p:rCtr x="-23" y="185"/>
                                    </p:animMotion>
                                  </p:childTnLst>
                                </p:cTn>
                              </p:par>
                            </p:childTnLst>
                          </p:cTn>
                        </p:par>
                        <p:par>
                          <p:cTn id="21" fill="hold">
                            <p:stCondLst>
                              <p:cond delay="5000"/>
                            </p:stCondLst>
                            <p:childTnLst>
                              <p:par>
                                <p:cTn id="22" presetID="0" presetClass="path" presetSubtype="0" repeatCount="indefinite" accel="50000" decel="50000" fill="hold" grpId="0" nodeType="afterEffect">
                                  <p:stCondLst>
                                    <p:cond delay="0"/>
                                  </p:stCondLst>
                                  <p:childTnLst>
                                    <p:animMotion origin="layout" path="M 0 0 C -0.00208 -0.0363 -0.00399 -0.07237 -0.00469 -0.10798 C -0.00538 -0.14359 -0.00712 -0.17457 -0.00469 -0.21364 C -0.00226 -0.25272 0.00139 -0.31468 0.00955 -0.34243 C 0.01771 -0.37018 0.03872 -0.37434 0.04445 -0.38058 " pathEditMode="relative" ptsTypes="aaaaA">
                                      <p:cBhvr>
                                        <p:cTn id="23" dur="5000" fill="hold"/>
                                        <p:tgtEl>
                                          <p:spTgt spid="362682"/>
                                        </p:tgtEl>
                                        <p:attrNameLst>
                                          <p:attrName>ppt_x</p:attrName>
                                          <p:attrName>ppt_y</p:attrName>
                                        </p:attrNameLst>
                                      </p:cBhvr>
                                    </p:animMotion>
                                  </p:childTnLst>
                                </p:cTn>
                              </p:par>
                              <p:par>
                                <p:cTn id="24" presetID="0" presetClass="path" presetSubtype="0" repeatCount="indefinite" accel="50000" decel="50000" fill="hold" nodeType="withEffect">
                                  <p:stCondLst>
                                    <p:cond delay="0"/>
                                  </p:stCondLst>
                                  <p:childTnLst>
                                    <p:animMotion origin="layout" path="M -3.33333E-6 2.71676E-6 C -0.00711 -0.00509 -0.03593 -0.01388 -0.04288 -0.03006 C -0.04982 -0.04625 -0.04097 -0.06705 -0.04132 -0.09781 C -0.04166 -0.12856 -0.04479 -0.18127 -0.04444 -0.21411 C -0.04409 -0.24694 -0.04878 -0.27307 -0.03975 -0.29434 C -0.03073 -0.31561 -0.00451 -0.3281 0.00955 -0.34243 C 0.02361 -0.35677 0.03872 -0.37434 0.04445 -0.38058 " pathEditMode="relative" rAng="0" ptsTypes="aaaaaaa">
                                      <p:cBhvr>
                                        <p:cTn id="25" dur="5000" fill="hold"/>
                                        <p:tgtEl>
                                          <p:spTgt spid="362683"/>
                                        </p:tgtEl>
                                        <p:attrNameLst>
                                          <p:attrName>ppt_x</p:attrName>
                                          <p:attrName>ppt_y</p:attrName>
                                        </p:attrNameLst>
                                      </p:cBhvr>
                                      <p:rCtr x="-3" y="-190"/>
                                    </p:animMotion>
                                  </p:childTnLst>
                                </p:cTn>
                              </p:par>
                              <p:par>
                                <p:cTn id="26" presetID="0" presetClass="path" presetSubtype="0" repeatCount="indefinite" accel="50000" decel="50000" fill="hold" grpId="0" nodeType="withEffect">
                                  <p:stCondLst>
                                    <p:cond delay="0"/>
                                  </p:stCondLst>
                                  <p:endCondLst>
                                    <p:cond evt="onNext" delay="0">
                                      <p:tgtEl>
                                        <p:sldTgt/>
                                      </p:tgtEl>
                                    </p:cond>
                                  </p:endCondLst>
                                  <p:childTnLst>
                                    <p:animMotion origin="layout" path="M 2.5E-6 4.04624E-6 C 0.0382 -0.0155 0.07639 -0.03076 0.09045 -0.05711 C 0.10451 -0.08347 0.08299 -0.1244 0.08403 -0.15862 C 0.08507 -0.19284 0.09948 -0.22729 0.09688 -0.2622 C 0.09427 -0.29711 0.08038 -0.33758 0.06823 -0.36787 C 0.05608 -0.39815 0.03993 -0.42104 0.02379 -0.44393 " pathEditMode="relative" ptsTypes="aaaaaA">
                                      <p:cBhvr>
                                        <p:cTn id="27" dur="5000" fill="hold"/>
                                        <p:tgtEl>
                                          <p:spTgt spid="36267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4" grpId="0" animBg="1"/>
      <p:bldP spid="362505" grpId="0" animBg="1"/>
      <p:bldP spid="362525" grpId="0" animBg="1"/>
      <p:bldP spid="362558" grpId="0" animBg="1"/>
      <p:bldP spid="362617" grpId="0" animBg="1"/>
      <p:bldP spid="362678" grpId="0" animBg="1"/>
      <p:bldP spid="362682" grpId="0" animBg="1"/>
      <p:bldP spid="362695" grpId="0" animBg="1"/>
      <p:bldP spid="362698"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848</TotalTime>
  <Words>1251</Words>
  <Application>Microsoft Office PowerPoint</Application>
  <PresentationFormat>On-screen Show (4:3)</PresentationFormat>
  <Paragraphs>444</Paragraphs>
  <Slides>17</Slides>
  <Notes>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2_Office Theme</vt:lpstr>
      <vt:lpstr>Office Theme</vt:lpstr>
      <vt:lpstr>Slide 1</vt:lpstr>
      <vt:lpstr>Slide 2</vt:lpstr>
      <vt:lpstr>Slide 3</vt:lpstr>
      <vt:lpstr>Slide 4</vt:lpstr>
      <vt:lpstr>Slide 5</vt:lpstr>
      <vt:lpstr>Slide 6</vt:lpstr>
      <vt:lpstr>Slide 7</vt:lpstr>
      <vt:lpstr>Slide 8</vt:lpstr>
      <vt:lpstr>Slide 9</vt:lpstr>
      <vt:lpstr>II Điện thế hoạt động :</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dc:creator>
  <cp:lastModifiedBy>Admin</cp:lastModifiedBy>
  <cp:revision>99</cp:revision>
  <dcterms:created xsi:type="dcterms:W3CDTF">2011-11-13T01:12:09Z</dcterms:created>
  <dcterms:modified xsi:type="dcterms:W3CDTF">2020-02-14T03:37:04Z</dcterms:modified>
</cp:coreProperties>
</file>