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63" r:id="rId3"/>
    <p:sldId id="270" r:id="rId4"/>
    <p:sldId id="267" r:id="rId5"/>
    <p:sldId id="268" r:id="rId6"/>
    <p:sldId id="265" r:id="rId7"/>
    <p:sldId id="283" r:id="rId8"/>
    <p:sldId id="284" r:id="rId9"/>
    <p:sldId id="288" r:id="rId10"/>
    <p:sldId id="279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AA9FD-74A0-4EDD-8E7A-35572A6CECE9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1B0E1-6F8A-481A-87DA-BC10E6F5B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4ABEB-CE9A-4B21-84DB-EC4A65910C32}" type="slidenum">
              <a:rPr lang="en-US"/>
              <a:pPr/>
              <a:t>8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3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0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2C92E6-BFE8-4A47-BF18-4213219918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3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4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EA139-597A-4B08-8A2D-4FDC44FC4DBE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D303-8F6E-42C3-9EE7-B751D8006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6927" y="1075169"/>
            <a:ext cx="2209800" cy="1219200"/>
          </a:xfrm>
          <a:noFill/>
          <a:ln/>
        </p:spPr>
        <p:txBody>
          <a:bodyPr/>
          <a:lstStyle/>
          <a:p>
            <a:r>
              <a:rPr lang="en-US" b="1" i="1" u="sng" dirty="0" err="1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b="1" i="1" u="sng" dirty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29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0273" y="4191000"/>
            <a:ext cx="8153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2800" b="1" dirty="0">
                <a:solidFill>
                  <a:srgbClr val="0000FF"/>
                </a:solidFill>
              </a:rPr>
              <a:t>ĐIỆN THẾ HOẠT ĐỘNG</a:t>
            </a:r>
          </a:p>
          <a:p>
            <a:pPr>
              <a:spcBef>
                <a:spcPct val="50000"/>
              </a:spcBef>
              <a:buFontTx/>
              <a:buAutoNum type="romanUcPeriod"/>
            </a:pPr>
            <a:r>
              <a:rPr lang="en-US" sz="2800" b="1" dirty="0" smtClean="0">
                <a:solidFill>
                  <a:srgbClr val="0000FF"/>
                </a:solidFill>
              </a:rPr>
              <a:t>LAN </a:t>
            </a:r>
            <a:r>
              <a:rPr lang="en-US" sz="2800" b="1" dirty="0">
                <a:solidFill>
                  <a:srgbClr val="0000FF"/>
                </a:solidFill>
              </a:rPr>
              <a:t>TRUYỀN XUNG THẦN KINH TRÊN SỢI THẦN KINH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905000" y="1949450"/>
            <a:ext cx="548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100" b="1" dirty="0">
                <a:solidFill>
                  <a:srgbClr val="FF3300"/>
                </a:solidFill>
              </a:rPr>
              <a:t>ĐIỆN THẾ HOẠT ĐỘNG VÀ </a:t>
            </a:r>
          </a:p>
          <a:p>
            <a:pPr algn="ctr"/>
            <a:r>
              <a:rPr lang="en-US" sz="4100" b="1" dirty="0">
                <a:solidFill>
                  <a:srgbClr val="FF3300"/>
                </a:solidFill>
              </a:rPr>
              <a:t>SỰ LAN TRUYỀN XUNG THẦN KINH</a:t>
            </a:r>
          </a:p>
        </p:txBody>
      </p:sp>
      <p:pic>
        <p:nvPicPr>
          <p:cNvPr id="24582" name="Picture 6" descr="anim_nerv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6975" y="-2187575"/>
            <a:ext cx="17208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248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738712"/>
              </p:ext>
            </p:extLst>
          </p:nvPr>
        </p:nvGraphicFramePr>
        <p:xfrm>
          <a:off x="304800" y="2971800"/>
          <a:ext cx="8534400" cy="321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28956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Đặc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điểm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bào</a:t>
                      </a:r>
                      <a:r>
                        <a:rPr lang="en-US" baseline="0" dirty="0" smtClean="0"/>
                        <a:t> TK </a:t>
                      </a:r>
                      <a:r>
                        <a:rPr lang="en-US" baseline="0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bào</a:t>
                      </a:r>
                      <a:r>
                        <a:rPr lang="en-US" baseline="0" dirty="0" smtClean="0"/>
                        <a:t> TK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Cấu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tạo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trục</a:t>
                      </a:r>
                      <a:r>
                        <a:rPr lang="en-US" baseline="0" dirty="0" smtClean="0"/>
                        <a:t> TK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mielin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chất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photpholipit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cách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điện</a:t>
                      </a:r>
                      <a:r>
                        <a:rPr lang="en-US" baseline="0" dirty="0" smtClean="0"/>
                        <a:t>). </a:t>
                      </a:r>
                      <a:r>
                        <a:rPr lang="en-US" baseline="0" dirty="0" err="1" smtClean="0"/>
                        <a:t>Bao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mielin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bọc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trục</a:t>
                      </a:r>
                      <a:r>
                        <a:rPr lang="en-US" baseline="0" dirty="0" smtClean="0"/>
                        <a:t> TK </a:t>
                      </a:r>
                      <a:r>
                        <a:rPr lang="en-US" baseline="0" dirty="0" err="1" smtClean="0"/>
                        <a:t>không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tục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ngắt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quãng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Ranvie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Sự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xung</a:t>
                      </a:r>
                      <a:r>
                        <a:rPr lang="en-US" baseline="0" dirty="0" smtClean="0"/>
                        <a:t> TK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Xung</a:t>
                      </a:r>
                      <a:r>
                        <a:rPr lang="en-US" dirty="0" smtClean="0"/>
                        <a:t> TK </a:t>
                      </a:r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truyên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tiếp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vùng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 sang </a:t>
                      </a:r>
                      <a:r>
                        <a:rPr lang="en-US" baseline="0" dirty="0" err="1" smtClean="0"/>
                        <a:t>vùng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Xung</a:t>
                      </a:r>
                      <a:r>
                        <a:rPr lang="en-US" dirty="0" smtClean="0"/>
                        <a:t> TK </a:t>
                      </a:r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nhảy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Ranvie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này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xang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Ranvie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khác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Hướng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truyền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chiều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truyền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theo</a:t>
                      </a:r>
                      <a:r>
                        <a:rPr lang="en-US" baseline="0" dirty="0" smtClean="0"/>
                        <a:t> 2 </a:t>
                      </a:r>
                      <a:r>
                        <a:rPr lang="en-US" baseline="0" dirty="0" err="1" smtClean="0"/>
                        <a:t>chiều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Tốc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độ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Chậm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Nhanh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"/>
            <a:ext cx="9144000" cy="684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762000"/>
            <a:ext cx="73914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.VnTime" pitchFamily="34" charset="0"/>
              </a:rPr>
              <a:t/>
            </a:r>
            <a:br>
              <a:rPr lang="en-US" b="1" dirty="0" smtClean="0">
                <a:latin typeface=".VnTime" pitchFamily="34" charset="0"/>
              </a:rPr>
            </a:br>
            <a:endParaRPr lang="en-US" dirty="0">
              <a:latin typeface=".VnTim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img624"/>
          <p:cNvPicPr>
            <a:picLocks noChangeAspect="1" noChangeArrowheads="1"/>
          </p:cNvPicPr>
          <p:nvPr/>
        </p:nvPicPr>
        <p:blipFill>
          <a:blip r:embed="rId2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50888"/>
            <a:ext cx="8504237" cy="60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2895600" y="5562600"/>
            <a:ext cx="152400" cy="152400"/>
          </a:xfrm>
          <a:prstGeom prst="ellipse">
            <a:avLst/>
          </a:prstGeom>
          <a:solidFill>
            <a:srgbClr val="EB2957"/>
          </a:solidFill>
          <a:ln w="9525">
            <a:solidFill>
              <a:srgbClr val="EB295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752600" y="-76200"/>
            <a:ext cx="2057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1.Đồ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/>
              <a:t>điện</a:t>
            </a:r>
            <a:r>
              <a:rPr lang="en-US" sz="2800" b="1" dirty="0"/>
              <a:t> </a:t>
            </a:r>
            <a:r>
              <a:rPr lang="en-US" sz="2800" b="1" dirty="0" err="1"/>
              <a:t>thế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: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3962400" y="16002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191000" y="10668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Điện thế đỉnh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546100" y="1600200"/>
            <a:ext cx="85979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gồm</a:t>
            </a:r>
            <a:r>
              <a:rPr lang="en-US" sz="3200" dirty="0">
                <a:solidFill>
                  <a:srgbClr val="0000FF"/>
                </a:solidFill>
              </a:rPr>
              <a:t> 3 </a:t>
            </a:r>
            <a:r>
              <a:rPr lang="en-US" sz="3200" dirty="0" err="1">
                <a:solidFill>
                  <a:srgbClr val="0000FF"/>
                </a:solidFill>
              </a:rPr>
              <a:t>giai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đoạn</a:t>
            </a:r>
            <a:r>
              <a:rPr lang="en-US" sz="3200" dirty="0">
                <a:solidFill>
                  <a:srgbClr val="0000FF"/>
                </a:solidFill>
              </a:rPr>
              <a:t>: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       + </a:t>
            </a:r>
            <a:r>
              <a:rPr lang="en-US" sz="3200" dirty="0" err="1">
                <a:solidFill>
                  <a:srgbClr val="0000FF"/>
                </a:solidFill>
              </a:rPr>
              <a:t>Mất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cực</a:t>
            </a:r>
            <a:r>
              <a:rPr lang="en-US" sz="3200" dirty="0">
                <a:solidFill>
                  <a:srgbClr val="0000FF"/>
                </a:solidFill>
              </a:rPr>
              <a:t> (</a:t>
            </a:r>
            <a:r>
              <a:rPr lang="en-US" sz="3200" dirty="0" err="1">
                <a:solidFill>
                  <a:srgbClr val="0000FF"/>
                </a:solidFill>
              </a:rPr>
              <a:t>khử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cực</a:t>
            </a:r>
            <a:r>
              <a:rPr lang="en-US" sz="3200" dirty="0">
                <a:solidFill>
                  <a:srgbClr val="0000FF"/>
                </a:solidFill>
              </a:rPr>
              <a:t>).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       + </a:t>
            </a:r>
            <a:r>
              <a:rPr lang="en-US" sz="3200" dirty="0" err="1">
                <a:solidFill>
                  <a:srgbClr val="0000FF"/>
                </a:solidFill>
              </a:rPr>
              <a:t>Đảo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cực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</a:rPr>
              <a:t>            + </a:t>
            </a:r>
            <a:r>
              <a:rPr lang="en-US" sz="3200" dirty="0" err="1">
                <a:solidFill>
                  <a:srgbClr val="0000FF"/>
                </a:solidFill>
              </a:rPr>
              <a:t>Tái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phân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cực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Điện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hoạt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dao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động</a:t>
            </a:r>
            <a:r>
              <a:rPr lang="en-US" sz="3200" dirty="0">
                <a:solidFill>
                  <a:srgbClr val="0000FF"/>
                </a:solidFill>
              </a:rPr>
              <a:t>: 100 – 110mV.</a:t>
            </a:r>
          </a:p>
          <a:p>
            <a:pPr eaLnBrk="0" hangingPunct="0"/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 flipV="1">
            <a:off x="2438400" y="5638800"/>
            <a:ext cx="533400" cy="533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2438400" y="56388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763E-6 L 0.01805 -0.01295 C 0.0217 -0.01596 0.02604 -0.02104 0.02986 -0.02728 C 0.03368 -0.03515 0.03628 -0.04231 0.03819 -0.04717 L 0.04253 -0.07445 " pathEditMode="relative" rAng="-24805159" ptsTypes="FffFF">
                                      <p:cBhvr>
                                        <p:cTn id="3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3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9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-0.07769 L 0.075 -0.366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4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36624 L 0.08767 -0.48277 C 0.09271 -0.50867 0.09965 -0.52162 0.10677 -0.52162 C 0.11528 -0.52162 0.12222 -0.50867 0.12743 -0.48277 L 0.15 -0.36624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36624 L 0.15833 -0.099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3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9988 L 0.18333 0.0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37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3 0.0111 L 0.20556 0.03561 C 0.21024 0.04116 0.21736 0.04439 0.22465 0.04439 C 0.23299 0.04439 0.23958 0.04116 0.24427 0.03561 L 0.26667 0.0111 " pathEditMode="relative" rAng="0" ptsTypes="FffFF">
                                      <p:cBhvr>
                                        <p:cTn id="53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1" grpId="1" animBg="1"/>
      <p:bldP spid="58371" grpId="2" animBg="1"/>
      <p:bldP spid="58371" grpId="3" animBg="1"/>
      <p:bldP spid="58371" grpId="4" animBg="1"/>
      <p:bldP spid="58371" grpId="5" animBg="1"/>
      <p:bldP spid="58371" grpId="6" animBg="1"/>
      <p:bldP spid="58371" grpId="7" animBg="1"/>
      <p:bldP spid="58371" grpId="8" animBg="1"/>
      <p:bldP spid="58371" grpId="9" animBg="1"/>
      <p:bldP spid="58372" grpId="0"/>
      <p:bldP spid="58373" grpId="0" animBg="1"/>
      <p:bldP spid="58373" grpId="1" animBg="1"/>
      <p:bldP spid="58374" grpId="0"/>
      <p:bldP spid="58374" grpId="1"/>
      <p:bldP spid="58376" grpId="0"/>
      <p:bldP spid="58378" grpId="0" animBg="1"/>
      <p:bldP spid="58378" grpId="1" animBg="1"/>
      <p:bldP spid="58378" grpId="2" animBg="1"/>
      <p:bldP spid="583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1403350" y="2636838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1403350" y="3860800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1403350" y="4581525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 rot="5400000">
            <a:off x="2303462" y="2097088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0" y="404813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Bên trong tế bào</a:t>
            </a:r>
            <a:endParaRPr lang="vi-VN" sz="2000">
              <a:cs typeface="Arial" charset="0"/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2987675" y="404813"/>
            <a:ext cx="1439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Bên ngoài tế bào</a:t>
            </a:r>
            <a:endParaRPr lang="vi-VN" sz="2000">
              <a:cs typeface="Arial" charset="0"/>
            </a:endParaRP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1619250" y="404813"/>
            <a:ext cx="1081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Màng tế bào</a:t>
            </a:r>
            <a:endParaRPr lang="vi-VN" sz="2000">
              <a:cs typeface="Arial" charset="0"/>
            </a:endParaRP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>
            <a:off x="1403350" y="1844675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V="1">
            <a:off x="1417899" y="476250"/>
            <a:ext cx="0" cy="143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2771775" y="476250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V="1">
            <a:off x="2771775" y="2708275"/>
            <a:ext cx="0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V="1">
            <a:off x="1403350" y="2708275"/>
            <a:ext cx="0" cy="1225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V="1">
            <a:off x="2771775" y="4724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V="1">
            <a:off x="1403350" y="4724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3" name="AutoShape 31"/>
          <p:cNvSpPr>
            <a:spLocks noChangeArrowheads="1"/>
          </p:cNvSpPr>
          <p:nvPr/>
        </p:nvSpPr>
        <p:spPr bwMode="auto">
          <a:xfrm rot="8107665">
            <a:off x="2555875" y="1628775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AutoShape 32"/>
          <p:cNvSpPr>
            <a:spLocks noChangeArrowheads="1"/>
          </p:cNvSpPr>
          <p:nvPr/>
        </p:nvSpPr>
        <p:spPr bwMode="auto">
          <a:xfrm rot="5400000">
            <a:off x="1187450" y="4076700"/>
            <a:ext cx="647700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AutoShape 33"/>
          <p:cNvSpPr>
            <a:spLocks noChangeArrowheads="1"/>
          </p:cNvSpPr>
          <p:nvPr/>
        </p:nvSpPr>
        <p:spPr bwMode="auto">
          <a:xfrm rot="12481501">
            <a:off x="900113" y="3716338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350838" y="204152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684213" y="19891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107950" y="45085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3132138" y="22764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203575" y="191611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55" name="Text Box 43"/>
          <p:cNvSpPr txBox="1">
            <a:spLocks noChangeArrowheads="1"/>
          </p:cNvSpPr>
          <p:nvPr/>
        </p:nvSpPr>
        <p:spPr bwMode="auto">
          <a:xfrm>
            <a:off x="250825" y="27082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0" y="1066800"/>
            <a:ext cx="152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cs typeface="Arial" charset="0"/>
              </a:rPr>
              <a:t>Cổng K</a:t>
            </a:r>
            <a:r>
              <a:rPr lang="en-US" sz="2000" baseline="30000">
                <a:solidFill>
                  <a:srgbClr val="D60093"/>
                </a:solidFill>
                <a:cs typeface="Arial" charset="0"/>
              </a:rPr>
              <a:t>+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rgbClr val="D60093"/>
                </a:solidFill>
                <a:cs typeface="Arial" charset="0"/>
              </a:rPr>
              <a:t>đóng</a:t>
            </a:r>
            <a:endParaRPr lang="vi-VN" sz="2000">
              <a:solidFill>
                <a:srgbClr val="D60093"/>
              </a:solidFill>
              <a:cs typeface="Arial" charset="0"/>
            </a:endParaRP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 flipH="1" flipV="1">
            <a:off x="838200" y="1600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179388" y="40767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84213" y="40052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1" name="Text Box 49"/>
          <p:cNvSpPr txBox="1">
            <a:spLocks noChangeArrowheads="1"/>
          </p:cNvSpPr>
          <p:nvPr/>
        </p:nvSpPr>
        <p:spPr bwMode="auto">
          <a:xfrm>
            <a:off x="3995738" y="45085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2" name="Text Box 50"/>
          <p:cNvSpPr txBox="1">
            <a:spLocks noChangeArrowheads="1"/>
          </p:cNvSpPr>
          <p:nvPr/>
        </p:nvSpPr>
        <p:spPr bwMode="auto">
          <a:xfrm>
            <a:off x="3203575" y="37163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2987675" y="40052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5" name="Text Box 53"/>
          <p:cNvSpPr txBox="1">
            <a:spLocks noChangeArrowheads="1"/>
          </p:cNvSpPr>
          <p:nvPr/>
        </p:nvSpPr>
        <p:spPr bwMode="auto">
          <a:xfrm>
            <a:off x="539750" y="43656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6" name="Text Box 54"/>
          <p:cNvSpPr txBox="1">
            <a:spLocks noChangeArrowheads="1"/>
          </p:cNvSpPr>
          <p:nvPr/>
        </p:nvSpPr>
        <p:spPr bwMode="auto">
          <a:xfrm>
            <a:off x="3059113" y="43656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3492500" y="40767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68" name="Text Box 56"/>
          <p:cNvSpPr txBox="1">
            <a:spLocks noChangeArrowheads="1"/>
          </p:cNvSpPr>
          <p:nvPr/>
        </p:nvSpPr>
        <p:spPr bwMode="auto">
          <a:xfrm>
            <a:off x="3563938" y="44370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4571" name="Text Box 59"/>
          <p:cNvSpPr txBox="1">
            <a:spLocks noChangeArrowheads="1"/>
          </p:cNvSpPr>
          <p:nvPr/>
        </p:nvSpPr>
        <p:spPr bwMode="auto">
          <a:xfrm>
            <a:off x="3048000" y="5105400"/>
            <a:ext cx="122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>
                <a:solidFill>
                  <a:srgbClr val="D60093"/>
                </a:solidFill>
                <a:cs typeface="Arial" charset="0"/>
              </a:rPr>
              <a:t>Cổng Na</a:t>
            </a:r>
            <a:r>
              <a:rPr lang="vi-VN" sz="2000" baseline="30000">
                <a:solidFill>
                  <a:srgbClr val="D60093"/>
                </a:solidFill>
                <a:cs typeface="Arial" charset="0"/>
              </a:rPr>
              <a:t>+ </a:t>
            </a:r>
            <a:r>
              <a:rPr lang="vi-VN" sz="2000">
                <a:solidFill>
                  <a:srgbClr val="D60093"/>
                </a:solidFill>
                <a:cs typeface="Arial" charset="0"/>
              </a:rPr>
              <a:t>mở</a:t>
            </a:r>
          </a:p>
        </p:txBody>
      </p:sp>
      <p:sp>
        <p:nvSpPr>
          <p:cNvPr id="64573" name="Text Box 61"/>
          <p:cNvSpPr txBox="1">
            <a:spLocks noChangeArrowheads="1"/>
          </p:cNvSpPr>
          <p:nvPr/>
        </p:nvSpPr>
        <p:spPr bwMode="auto">
          <a:xfrm>
            <a:off x="539750" y="24923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900113" y="23495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75" name="Text Box 63"/>
          <p:cNvSpPr txBox="1">
            <a:spLocks noChangeArrowheads="1"/>
          </p:cNvSpPr>
          <p:nvPr/>
        </p:nvSpPr>
        <p:spPr bwMode="auto">
          <a:xfrm>
            <a:off x="179388" y="24384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4577" name="Freeform 65"/>
          <p:cNvSpPr>
            <a:spLocks/>
          </p:cNvSpPr>
          <p:nvPr/>
        </p:nvSpPr>
        <p:spPr bwMode="auto">
          <a:xfrm rot="394916">
            <a:off x="1908175" y="2420938"/>
            <a:ext cx="587375" cy="82550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78" name="Freeform 66"/>
          <p:cNvSpPr>
            <a:spLocks/>
          </p:cNvSpPr>
          <p:nvPr/>
        </p:nvSpPr>
        <p:spPr bwMode="auto">
          <a:xfrm rot="10649500" flipV="1">
            <a:off x="1692275" y="4149725"/>
            <a:ext cx="719138" cy="71438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0" name="Freeform 68"/>
          <p:cNvSpPr>
            <a:spLocks/>
          </p:cNvSpPr>
          <p:nvPr/>
        </p:nvSpPr>
        <p:spPr bwMode="auto">
          <a:xfrm rot="10649500" flipV="1">
            <a:off x="1835150" y="4221163"/>
            <a:ext cx="865188" cy="144462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1" name="Freeform 69"/>
          <p:cNvSpPr>
            <a:spLocks/>
          </p:cNvSpPr>
          <p:nvPr/>
        </p:nvSpPr>
        <p:spPr bwMode="auto">
          <a:xfrm rot="10649500" flipV="1">
            <a:off x="2051050" y="4430713"/>
            <a:ext cx="865188" cy="73025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3" name="Line 71"/>
          <p:cNvSpPr>
            <a:spLocks noChangeShapeType="1"/>
          </p:cNvSpPr>
          <p:nvPr/>
        </p:nvSpPr>
        <p:spPr bwMode="auto">
          <a:xfrm>
            <a:off x="2771775" y="4652963"/>
            <a:ext cx="5048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03" name="Text Box 91"/>
          <p:cNvSpPr txBox="1">
            <a:spLocks noChangeArrowheads="1"/>
          </p:cNvSpPr>
          <p:nvPr/>
        </p:nvSpPr>
        <p:spPr bwMode="auto">
          <a:xfrm>
            <a:off x="339436" y="5929957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Giai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đoạn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mất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phân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cực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và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đảo</a:t>
            </a:r>
            <a:r>
              <a:rPr lang="en-US" sz="2400" dirty="0">
                <a:solidFill>
                  <a:srgbClr val="0000FF"/>
                </a:solidFill>
                <a:hlinkClick r:id="rId2" action="ppaction://hlinksldjump"/>
              </a:rPr>
              <a:t> </a:t>
            </a:r>
            <a:r>
              <a:rPr lang="en-US" sz="2400" dirty="0" err="1">
                <a:solidFill>
                  <a:srgbClr val="0000FF"/>
                </a:solidFill>
                <a:hlinkClick r:id="rId2" action="ppaction://hlinksldjump"/>
              </a:rPr>
              <a:t>cực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4606" name="Picture 4" descr="img624"/>
          <p:cNvPicPr>
            <a:picLocks noChangeAspect="1" noChangeArrowheads="1"/>
          </p:cNvPicPr>
          <p:nvPr/>
        </p:nvPicPr>
        <p:blipFill>
          <a:blip r:embed="rId3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6096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07" name="Oval 95"/>
          <p:cNvSpPr>
            <a:spLocks noChangeArrowheads="1"/>
          </p:cNvSpPr>
          <p:nvPr/>
        </p:nvSpPr>
        <p:spPr bwMode="auto">
          <a:xfrm>
            <a:off x="6096000" y="4495800"/>
            <a:ext cx="87313" cy="136525"/>
          </a:xfrm>
          <a:prstGeom prst="ellipse">
            <a:avLst/>
          </a:prstGeom>
          <a:solidFill>
            <a:srgbClr val="EB2957"/>
          </a:solidFill>
          <a:ln w="9525">
            <a:solidFill>
              <a:srgbClr val="EB295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950" y="-100590"/>
            <a:ext cx="6477000" cy="60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4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296 C 0.00121 0.0213 0.0026 0.03033 0.00798 0.0338 C 0.01336 0.03727 0.02291 0.0338 0.03246 0.0338 C 0.04201 0.0338 0.05295 0.03264 0.06527 0.0338 C 0.07743 0.03496 0.09357 0.03843 0.1059 0.04074 C 0.11805 0.04306 0.12361 0.04398 0.13854 0.04769 C 0.15347 0.05139 0.18072 0.06551 0.19566 0.06158 C 0.21059 0.0581 0.22291 0.03264 0.22847 0.02662 " pathEditMode="relative" rAng="0" ptsTypes="aaaaaaaA">
                                      <p:cBhvr>
                                        <p:cTn id="38" dur="50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6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-0.00416 C 0.12083 0.01179 0.20017 0.0289 0.2375 0.02266 C 0.275 0.01641 0.27014 -0.01087 0.26545 -0.03815 " pathEditMode="relative" rAng="0" ptsTypes="aaA">
                                      <p:cBhvr>
                                        <p:cTn id="40" dur="5000" fill="hold"/>
                                        <p:tgtEl>
                                          <p:spTgt spid="64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500"/>
                                        <p:tgtEl>
                                          <p:spTgt spid="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8 0.00255 C -0.05087 0.00672 -0.06077 0.01111 -0.07257 0.01297 C -0.08438 0.01482 -0.08681 0.01459 -0.11181 0.01297 C -0.13681 0.01135 -0.19341 0.00949 -0.22223 0.00255 C -0.25105 -0.0044 -0.27466 -0.02361 -0.28507 -0.02893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64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-0.01226 C -0.07552 0.00208 -0.10312 0.01665 -0.13107 0.0222 C -0.15833 0.02798 -0.18177 0.0222 -0.21371 0.0222 C -0.24548 0.0222 -0.30086 0.00509 -0.3217 0.0222 C -0.34253 0.03954 -0.33003 0.10867 -0.33836 0.12578 C -0.34652 0.14312 -0.36597 0.12578 -0.37135 0.12578 " pathEditMode="relative" rAng="0" ptsTypes="aaaaaA">
                                      <p:cBhvr>
                                        <p:cTn id="53" dur="2000" fill="hold"/>
                                        <p:tgtEl>
                                          <p:spTgt spid="64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776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0787 C -0.06024 -0.01088 -0.07309 -0.01365 -0.09358 -0.01944 C -0.11424 -0.025 -0.14774 -0.03842 -0.17083 -0.04213 C -0.19392 -0.04606 -0.19931 -0.03102 -0.23281 -0.04213 C -0.26597 -0.05347 -0.3382 -0.09699 -0.37153 -0.11018 C -0.40486 -0.12338 -0.42309 -0.11967 -0.43316 -0.12176 " pathEditMode="relative" rAng="0" ptsTypes="aaaaaA">
                                      <p:cBhvr>
                                        <p:cTn id="55" dur="20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1000"/>
                                        <p:tgtEl>
                                          <p:spTgt spid="6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139 L 0.00921 -0.00994 C 0.01233 -0.01295 0.01563 -0.01688 0.01858 -0.0222 C 0.02188 -0.02867 0.02396 -0.03399 0.02587 -0.03838 L 0.03073 -0.06035 " pathEditMode="relative" rAng="-24805159" ptsTypes="FffFF">
                                      <p:cBhvr>
                                        <p:cTn id="78" dur="30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6543 L 0.05365 -0.25919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-9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25913 C 0.05434 -0.27693 0.05434 -0.29473 0.05591 -0.31253 C 0.05886 -0.34512 0.0599 -0.31808 0.0625 -0.33911 C 0.0632 -0.34512 0.06285 -0.35136 0.06476 -0.35691 C 0.06702 -0.36362 0.07153 -0.36593 0.07587 -0.3687 " pathEditMode="relative" rAng="0" ptsTypes="ffffA">
                                      <p:cBhvr>
                                        <p:cTn id="84" dur="2000" fill="hold"/>
                                        <p:tgtEl>
                                          <p:spTgt spid="64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-5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43" grpId="0" animBg="1"/>
      <p:bldP spid="64544" grpId="0" animBg="1"/>
      <p:bldP spid="64545" grpId="0" animBg="1"/>
      <p:bldP spid="64549" grpId="0"/>
      <p:bldP spid="64557" grpId="0"/>
      <p:bldP spid="64558" grpId="0" animBg="1"/>
      <p:bldP spid="64561" grpId="0"/>
      <p:bldP spid="64567" grpId="0"/>
      <p:bldP spid="64571" grpId="0"/>
      <p:bldP spid="64574" grpId="0"/>
      <p:bldP spid="64577" grpId="0" animBg="1"/>
      <p:bldP spid="64578" grpId="0" animBg="1"/>
      <p:bldP spid="64580" grpId="0" animBg="1"/>
      <p:bldP spid="64581" grpId="0" animBg="1"/>
      <p:bldP spid="64583" grpId="0" animBg="1"/>
      <p:bldP spid="64607" grpId="0" animBg="1"/>
      <p:bldP spid="64607" grpId="1" animBg="1"/>
      <p:bldP spid="64607" grpId="2" animBg="1"/>
      <p:bldP spid="64607" grpId="3" animBg="1"/>
      <p:bldP spid="64607" grpId="4" animBg="1"/>
      <p:bldP spid="64607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512888" y="1773238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1512888" y="4581525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1512888" y="3789363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AutoShape 7"/>
          <p:cNvSpPr>
            <a:spLocks noChangeArrowheads="1"/>
          </p:cNvSpPr>
          <p:nvPr/>
        </p:nvSpPr>
        <p:spPr bwMode="auto">
          <a:xfrm>
            <a:off x="1512888" y="2565400"/>
            <a:ext cx="13684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728788" y="404813"/>
            <a:ext cx="1008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Màng tế bào</a:t>
            </a:r>
            <a:endParaRPr lang="vi-VN" sz="2000">
              <a:cs typeface="Arial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2916238" y="404813"/>
            <a:ext cx="1584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Bên ngoài tế bào</a:t>
            </a:r>
            <a:endParaRPr lang="vi-VN" sz="2000">
              <a:cs typeface="Arial" charset="0"/>
            </a:endParaRP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0" y="404813"/>
            <a:ext cx="1368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cs typeface="Arial" charset="0"/>
              </a:rPr>
              <a:t>Bên trong tế bào</a:t>
            </a:r>
            <a:endParaRPr lang="vi-VN" sz="200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vi-VN" sz="2000">
              <a:cs typeface="Arial" charset="0"/>
            </a:endParaRP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1538577" y="476250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 flipV="1">
            <a:off x="2881313" y="476250"/>
            <a:ext cx="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 flipV="1">
            <a:off x="2881313" y="25654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 flipV="1">
            <a:off x="1512888" y="25654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15"/>
          <p:cNvSpPr>
            <a:spLocks noChangeShapeType="1"/>
          </p:cNvSpPr>
          <p:nvPr/>
        </p:nvSpPr>
        <p:spPr bwMode="auto">
          <a:xfrm flipV="1">
            <a:off x="1521980" y="4724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Line 16"/>
          <p:cNvSpPr>
            <a:spLocks noChangeShapeType="1"/>
          </p:cNvSpPr>
          <p:nvPr/>
        </p:nvSpPr>
        <p:spPr bwMode="auto">
          <a:xfrm flipV="1">
            <a:off x="2881313" y="4652963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 rot="16200000">
            <a:off x="2413000" y="2025651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720725" y="19891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55" name="Text Box 19"/>
          <p:cNvSpPr txBox="1">
            <a:spLocks noChangeArrowheads="1"/>
          </p:cNvSpPr>
          <p:nvPr/>
        </p:nvSpPr>
        <p:spPr bwMode="auto">
          <a:xfrm>
            <a:off x="3168650" y="1700213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3457575" y="24209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215900" y="23495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2952750" y="37893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144463" y="1268413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solidFill>
                  <a:srgbClr val="D60093"/>
                </a:solidFill>
                <a:cs typeface="Arial" charset="0"/>
              </a:rPr>
              <a:t>Cổng K</a:t>
            </a:r>
            <a:r>
              <a:rPr lang="vi-VN" sz="2000" baseline="30000">
                <a:solidFill>
                  <a:srgbClr val="D60093"/>
                </a:solidFill>
                <a:cs typeface="Arial" charset="0"/>
              </a:rPr>
              <a:t>+</a:t>
            </a:r>
            <a:r>
              <a:rPr lang="vi-VN" sz="2000">
                <a:solidFill>
                  <a:srgbClr val="D60093"/>
                </a:solidFill>
                <a:cs typeface="Arial" charset="0"/>
              </a:rPr>
              <a:t> mở rộng</a:t>
            </a:r>
          </a:p>
        </p:txBody>
      </p:sp>
      <p:sp>
        <p:nvSpPr>
          <p:cNvPr id="65560" name="Text Box 24"/>
          <p:cNvSpPr txBox="1">
            <a:spLocks noChangeArrowheads="1"/>
          </p:cNvSpPr>
          <p:nvPr/>
        </p:nvSpPr>
        <p:spPr bwMode="auto">
          <a:xfrm>
            <a:off x="3211513" y="4784725"/>
            <a:ext cx="903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000">
                <a:solidFill>
                  <a:srgbClr val="D60093"/>
                </a:solidFill>
                <a:cs typeface="Arial" charset="0"/>
              </a:rPr>
              <a:t>Cổng Na</a:t>
            </a:r>
            <a:r>
              <a:rPr lang="vi-VN" sz="2000" baseline="30000">
                <a:solidFill>
                  <a:srgbClr val="D60093"/>
                </a:solidFill>
                <a:cs typeface="Arial" charset="0"/>
              </a:rPr>
              <a:t>+</a:t>
            </a:r>
            <a:r>
              <a:rPr lang="vi-VN" sz="2000">
                <a:solidFill>
                  <a:srgbClr val="D60093"/>
                </a:solidFill>
                <a:cs typeface="Arial" charset="0"/>
              </a:rPr>
              <a:t> đóng</a:t>
            </a: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360363" y="20605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 rot="394916">
            <a:off x="1441450" y="2205038"/>
            <a:ext cx="731838" cy="82550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>
            <a:off x="2881313" y="4652963"/>
            <a:ext cx="476250" cy="300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H="1" flipV="1">
            <a:off x="1152525" y="1628775"/>
            <a:ext cx="360363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auto">
          <a:xfrm rot="12450747">
            <a:off x="1008063" y="3644900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AutoShape 30"/>
          <p:cNvSpPr>
            <a:spLocks noChangeArrowheads="1"/>
          </p:cNvSpPr>
          <p:nvPr/>
        </p:nvSpPr>
        <p:spPr bwMode="auto">
          <a:xfrm rot="-24265411">
            <a:off x="2592388" y="1557338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Freeform 31"/>
          <p:cNvSpPr>
            <a:spLocks/>
          </p:cNvSpPr>
          <p:nvPr/>
        </p:nvSpPr>
        <p:spPr bwMode="auto">
          <a:xfrm>
            <a:off x="2857500" y="4149725"/>
            <a:ext cx="239713" cy="298450"/>
          </a:xfrm>
          <a:custGeom>
            <a:avLst/>
            <a:gdLst>
              <a:gd name="T0" fmla="*/ 105 w 151"/>
              <a:gd name="T1" fmla="*/ 0 h 188"/>
              <a:gd name="T2" fmla="*/ 15 w 151"/>
              <a:gd name="T3" fmla="*/ 45 h 188"/>
              <a:gd name="T4" fmla="*/ 15 w 151"/>
              <a:gd name="T5" fmla="*/ 136 h 188"/>
              <a:gd name="T6" fmla="*/ 105 w 151"/>
              <a:gd name="T7" fmla="*/ 181 h 188"/>
              <a:gd name="T8" fmla="*/ 151 w 151"/>
              <a:gd name="T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188">
                <a:moveTo>
                  <a:pt x="105" y="0"/>
                </a:moveTo>
                <a:cubicBezTo>
                  <a:pt x="67" y="11"/>
                  <a:pt x="30" y="22"/>
                  <a:pt x="15" y="45"/>
                </a:cubicBezTo>
                <a:cubicBezTo>
                  <a:pt x="0" y="68"/>
                  <a:pt x="0" y="113"/>
                  <a:pt x="15" y="136"/>
                </a:cubicBezTo>
                <a:cubicBezTo>
                  <a:pt x="30" y="159"/>
                  <a:pt x="82" y="174"/>
                  <a:pt x="105" y="181"/>
                </a:cubicBezTo>
                <a:cubicBezTo>
                  <a:pt x="128" y="188"/>
                  <a:pt x="143" y="181"/>
                  <a:pt x="151" y="181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936625" y="41497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720725" y="37163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0" name="Text Box 34"/>
          <p:cNvSpPr txBox="1">
            <a:spLocks noChangeArrowheads="1"/>
          </p:cNvSpPr>
          <p:nvPr/>
        </p:nvSpPr>
        <p:spPr bwMode="auto">
          <a:xfrm>
            <a:off x="433388" y="40052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433388" y="47244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433388" y="43640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3" name="Text Box 37"/>
          <p:cNvSpPr txBox="1">
            <a:spLocks noChangeArrowheads="1"/>
          </p:cNvSpPr>
          <p:nvPr/>
        </p:nvSpPr>
        <p:spPr bwMode="auto">
          <a:xfrm>
            <a:off x="865188" y="49403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865188" y="45085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>
                <a:cs typeface="Arial" charset="0"/>
              </a:rPr>
              <a:t>Na</a:t>
            </a:r>
            <a:r>
              <a:rPr lang="vi-VN" sz="2000" baseline="30000">
                <a:cs typeface="Arial" charset="0"/>
              </a:rPr>
              <a:t>+</a:t>
            </a:r>
          </a:p>
        </p:txBody>
      </p:sp>
      <p:sp>
        <p:nvSpPr>
          <p:cNvPr id="65575" name="Freeform 39"/>
          <p:cNvSpPr>
            <a:spLocks/>
          </p:cNvSpPr>
          <p:nvPr/>
        </p:nvSpPr>
        <p:spPr bwMode="auto">
          <a:xfrm rot="394916">
            <a:off x="1441450" y="2349500"/>
            <a:ext cx="587375" cy="82550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6" name="Freeform 40"/>
          <p:cNvSpPr>
            <a:spLocks/>
          </p:cNvSpPr>
          <p:nvPr/>
        </p:nvSpPr>
        <p:spPr bwMode="auto">
          <a:xfrm rot="293156">
            <a:off x="1584325" y="2133600"/>
            <a:ext cx="847725" cy="87313"/>
          </a:xfrm>
          <a:custGeom>
            <a:avLst/>
            <a:gdLst>
              <a:gd name="T0" fmla="*/ 7 w 279"/>
              <a:gd name="T1" fmla="*/ 0 h 143"/>
              <a:gd name="T2" fmla="*/ 7 w 279"/>
              <a:gd name="T3" fmla="*/ 91 h 143"/>
              <a:gd name="T4" fmla="*/ 52 w 279"/>
              <a:gd name="T5" fmla="*/ 136 h 143"/>
              <a:gd name="T6" fmla="*/ 143 w 279"/>
              <a:gd name="T7" fmla="*/ 136 h 143"/>
              <a:gd name="T8" fmla="*/ 188 w 279"/>
              <a:gd name="T9" fmla="*/ 136 h 143"/>
              <a:gd name="T10" fmla="*/ 234 w 279"/>
              <a:gd name="T11" fmla="*/ 136 h 143"/>
              <a:gd name="T12" fmla="*/ 279 w 279"/>
              <a:gd name="T13" fmla="*/ 1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143">
                <a:moveTo>
                  <a:pt x="7" y="0"/>
                </a:moveTo>
                <a:cubicBezTo>
                  <a:pt x="3" y="34"/>
                  <a:pt x="0" y="68"/>
                  <a:pt x="7" y="91"/>
                </a:cubicBezTo>
                <a:cubicBezTo>
                  <a:pt x="14" y="114"/>
                  <a:pt x="29" y="129"/>
                  <a:pt x="52" y="136"/>
                </a:cubicBezTo>
                <a:cubicBezTo>
                  <a:pt x="75" y="143"/>
                  <a:pt x="120" y="136"/>
                  <a:pt x="143" y="136"/>
                </a:cubicBezTo>
                <a:cubicBezTo>
                  <a:pt x="166" y="136"/>
                  <a:pt x="173" y="136"/>
                  <a:pt x="188" y="136"/>
                </a:cubicBezTo>
                <a:cubicBezTo>
                  <a:pt x="203" y="136"/>
                  <a:pt x="219" y="136"/>
                  <a:pt x="234" y="136"/>
                </a:cubicBezTo>
                <a:cubicBezTo>
                  <a:pt x="249" y="136"/>
                  <a:pt x="272" y="136"/>
                  <a:pt x="279" y="13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77" name="Text Box 41"/>
          <p:cNvSpPr txBox="1">
            <a:spLocks noChangeArrowheads="1"/>
          </p:cNvSpPr>
          <p:nvPr/>
        </p:nvSpPr>
        <p:spPr bwMode="auto">
          <a:xfrm>
            <a:off x="3529013" y="1557338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78" name="Text Box 42"/>
          <p:cNvSpPr txBox="1">
            <a:spLocks noChangeArrowheads="1"/>
          </p:cNvSpPr>
          <p:nvPr/>
        </p:nvSpPr>
        <p:spPr bwMode="auto">
          <a:xfrm>
            <a:off x="3708400" y="18446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79" name="Text Box 43"/>
          <p:cNvSpPr txBox="1">
            <a:spLocks noChangeArrowheads="1"/>
          </p:cNvSpPr>
          <p:nvPr/>
        </p:nvSpPr>
        <p:spPr bwMode="auto">
          <a:xfrm>
            <a:off x="720725" y="2276475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sp>
        <p:nvSpPr>
          <p:cNvPr id="65580" name="Text Box 44"/>
          <p:cNvSpPr txBox="1">
            <a:spLocks noChangeArrowheads="1"/>
          </p:cNvSpPr>
          <p:nvPr/>
        </p:nvSpPr>
        <p:spPr bwMode="auto">
          <a:xfrm>
            <a:off x="576263" y="25654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K</a:t>
            </a:r>
            <a:r>
              <a:rPr lang="en-US" sz="2000" baseline="30000">
                <a:cs typeface="Arial" charset="0"/>
              </a:rPr>
              <a:t>+</a:t>
            </a:r>
            <a:endParaRPr lang="vi-VN" sz="2000" baseline="30000">
              <a:cs typeface="Arial" charset="0"/>
            </a:endParaRPr>
          </a:p>
        </p:txBody>
      </p:sp>
      <p:pic>
        <p:nvPicPr>
          <p:cNvPr id="65581" name="Picture 4" descr="img624"/>
          <p:cNvPicPr>
            <a:picLocks noChangeAspect="1" noChangeArrowheads="1"/>
          </p:cNvPicPr>
          <p:nvPr/>
        </p:nvPicPr>
        <p:blipFill>
          <a:blip r:embed="rId2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6096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82" name="Oval 46"/>
          <p:cNvSpPr>
            <a:spLocks noChangeArrowheads="1"/>
          </p:cNvSpPr>
          <p:nvPr/>
        </p:nvSpPr>
        <p:spPr bwMode="auto">
          <a:xfrm>
            <a:off x="6781800" y="1981200"/>
            <a:ext cx="87313" cy="136525"/>
          </a:xfrm>
          <a:prstGeom prst="ellipse">
            <a:avLst/>
          </a:prstGeom>
          <a:solidFill>
            <a:srgbClr val="EB2957"/>
          </a:solidFill>
          <a:ln w="9525">
            <a:solidFill>
              <a:srgbClr val="EB2957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83" name="Text Box 47"/>
          <p:cNvSpPr txBox="1">
            <a:spLocks noChangeArrowheads="1"/>
          </p:cNvSpPr>
          <p:nvPr/>
        </p:nvSpPr>
        <p:spPr bwMode="auto">
          <a:xfrm>
            <a:off x="684212" y="5929313"/>
            <a:ext cx="3886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</a:rPr>
              <a:t>Giai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đoạn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tái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phân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cực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5584" name="AutoShape 48"/>
          <p:cNvSpPr>
            <a:spLocks noChangeArrowheads="1"/>
          </p:cNvSpPr>
          <p:nvPr/>
        </p:nvSpPr>
        <p:spPr bwMode="auto">
          <a:xfrm rot="16200000">
            <a:off x="1266825" y="4138613"/>
            <a:ext cx="720725" cy="2159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7950" y="-100590"/>
            <a:ext cx="6477000" cy="60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C -0.01059 0.00509 -0.02101 0.01042 -0.025 0.01944 C -0.029 0.02847 -0.02656 0.04768 -0.02379 0.0544 C -0.02101 0.06111 -0.01476 0.05833 -0.00799 0.05972 C -0.00122 0.06111 0.01302 0.06273 0.01701 0.06319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852 C -0.00156 -0.0118 -0.00382 -0.00486 0.01806 0.00255 C 0.03993 0.00996 0.09497 0.02014 0.13247 0.02546 C 0.16997 0.03079 0.22465 0.03264 0.24306 0.03403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6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1181 C 0.0125 -0.00949 0.02587 -0.00741 0.04358 -0.00602 C 0.06094 -0.00509 0.07309 -0.00579 0.10504 -0.00509 C 0.13715 -0.00417 0.20469 0.00255 0.23524 -0.00162 C 0.26545 -0.00556 0.2783 -0.02315 0.2875 -0.02778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-9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0.00903 -0.01852 0.01841 -0.03681 0.04549 -0.04861 C 0.0724 -0.06042 0.12795 -0.06296 0.16163 -0.07037 C 0.19532 -0.07755 0.23368 -0.08843 0.24827 -0.09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1.89089E-6 C 0.00591 0.00092 0.01181 -0.00162 0.01337 0.003 C 0.01771 0.01572 0.01198 0.03282 0.01771 0.04438 C 0.01928 0.04739 0.02066 0.05039 0.02223 0.0534 C 0.0257 0.07628 0.02674 0.08275 0.02674 0.10957 " pathEditMode="relative" rAng="0" ptsTypes="ffffA">
                                      <p:cBhvr>
                                        <p:cTn id="62" dur="2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53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11211 L 0.04914 0.353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2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2 0.3331 L 0.05764 0.36662 C 0.05973 0.37425 0.06493 0.38118 0.07362 0.38442 C 0.07969 0.38881 0.08698 0.39112 0.09289 0.38789 L 0.12171 0.37956 " pathEditMode="relative" rAng="1509558" ptsTypes="FffFF">
                                      <p:cBhvr>
                                        <p:cTn id="68" dur="2000" fill="hold"/>
                                        <p:tgtEl>
                                          <p:spTgt spid="65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3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3" grpId="0" animBg="1"/>
      <p:bldP spid="65554" grpId="0"/>
      <p:bldP spid="65558" grpId="0"/>
      <p:bldP spid="65563" grpId="0" animBg="1"/>
      <p:bldP spid="65564" grpId="0" animBg="1"/>
      <p:bldP spid="65565" grpId="0" animBg="1"/>
      <p:bldP spid="65566" grpId="0" animBg="1"/>
      <p:bldP spid="65579" grpId="0"/>
      <p:bldP spid="65580" grpId="0"/>
      <p:bldP spid="65582" grpId="0" animBg="1"/>
      <p:bldP spid="65582" grpId="1" animBg="1"/>
      <p:bldP spid="65582" grpId="2" animBg="1"/>
      <p:bldP spid="65582" grpId="3" animBg="1"/>
      <p:bldP spid="65582" grpId="4" animBg="1"/>
      <p:bldP spid="65582" grpId="5" animBg="1"/>
      <p:bldP spid="655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08" name="Group 8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84078185"/>
              </p:ext>
            </p:extLst>
          </p:nvPr>
        </p:nvGraphicFramePr>
        <p:xfrm>
          <a:off x="76199" y="533399"/>
          <a:ext cx="8915401" cy="5943600"/>
        </p:xfrm>
        <a:graphic>
          <a:graphicData uri="http://schemas.openxmlformats.org/drawingml/2006/table">
            <a:tbl>
              <a:tblPr/>
              <a:tblGrid>
                <a:gridCol w="893165"/>
                <a:gridCol w="2284413"/>
                <a:gridCol w="2459037"/>
                <a:gridCol w="3278786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Giai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đoạn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Nguyên nhân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Hiện tượng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Mất phân cực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Đảo cực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1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Tái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phân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cực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86" name="Text Box 66"/>
          <p:cNvSpPr txBox="1">
            <a:spLocks noChangeArrowheads="1"/>
          </p:cNvSpPr>
          <p:nvPr/>
        </p:nvSpPr>
        <p:spPr bwMode="auto">
          <a:xfrm>
            <a:off x="990600" y="1406525"/>
            <a:ext cx="2057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/>
              <a:t>-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cổng</a:t>
            </a:r>
            <a:r>
              <a:rPr lang="en-US" sz="2000" dirty="0"/>
              <a:t> </a:t>
            </a:r>
            <a:r>
              <a:rPr lang="en-US" sz="2000" dirty="0" err="1" smtClean="0"/>
              <a:t>Na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/>
              <a:t>rộng</a:t>
            </a:r>
            <a:r>
              <a:rPr lang="en-US" sz="2000" dirty="0"/>
              <a:t>, </a:t>
            </a:r>
            <a:r>
              <a:rPr lang="en-US" sz="2000" dirty="0" err="1"/>
              <a:t>cổng</a:t>
            </a:r>
            <a:r>
              <a:rPr lang="en-US" sz="2000" dirty="0"/>
              <a:t> K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hé</a:t>
            </a:r>
            <a:endParaRPr lang="en-US" sz="2000" dirty="0"/>
          </a:p>
        </p:txBody>
      </p:sp>
      <p:sp>
        <p:nvSpPr>
          <p:cNvPr id="81988" name="Text Box 68"/>
          <p:cNvSpPr txBox="1">
            <a:spLocks noChangeArrowheads="1"/>
          </p:cNvSpPr>
          <p:nvPr/>
        </p:nvSpPr>
        <p:spPr bwMode="auto">
          <a:xfrm>
            <a:off x="1028700" y="3179930"/>
            <a:ext cx="21405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- Do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chênh</a:t>
            </a:r>
            <a:r>
              <a:rPr lang="en-US" sz="2000" dirty="0"/>
              <a:t> </a:t>
            </a:r>
            <a:r>
              <a:rPr lang="en-US" sz="2000" dirty="0" err="1"/>
              <a:t>lệch</a:t>
            </a:r>
            <a:r>
              <a:rPr lang="en-US" sz="2000" dirty="0"/>
              <a:t>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Na</a:t>
            </a:r>
            <a:r>
              <a:rPr lang="en-US" sz="2000" baseline="30000" dirty="0" smtClean="0"/>
              <a:t>+</a:t>
            </a:r>
            <a:endParaRPr lang="en-US" sz="2000" dirty="0"/>
          </a:p>
        </p:txBody>
      </p:sp>
      <p:sp>
        <p:nvSpPr>
          <p:cNvPr id="81990" name="Text Box 70"/>
          <p:cNvSpPr txBox="1">
            <a:spLocks noChangeArrowheads="1"/>
          </p:cNvSpPr>
          <p:nvPr/>
        </p:nvSpPr>
        <p:spPr bwMode="auto">
          <a:xfrm>
            <a:off x="3352800" y="14478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Na</a:t>
            </a:r>
            <a:r>
              <a:rPr lang="en-US" sz="2000" baseline="30000" dirty="0"/>
              <a:t>+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>
                <a:sym typeface="Wingdings 3" pitchFamily="18" charset="2"/>
              </a:rPr>
              <a:t>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</a:t>
            </a:r>
          </a:p>
        </p:txBody>
      </p:sp>
      <p:sp>
        <p:nvSpPr>
          <p:cNvPr id="81991" name="Text Box 71"/>
          <p:cNvSpPr txBox="1">
            <a:spLocks noChangeArrowheads="1"/>
          </p:cNvSpPr>
          <p:nvPr/>
        </p:nvSpPr>
        <p:spPr bwMode="auto">
          <a:xfrm>
            <a:off x="3352800" y="3032125"/>
            <a:ext cx="220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Na</a:t>
            </a:r>
            <a:r>
              <a:rPr lang="en-US" sz="2000" baseline="30000" dirty="0"/>
              <a:t>+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>
                <a:sym typeface="Wingdings 3" pitchFamily="18" charset="2"/>
              </a:rPr>
              <a:t>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 DƯ THỪA</a:t>
            </a:r>
          </a:p>
        </p:txBody>
      </p:sp>
      <p:sp>
        <p:nvSpPr>
          <p:cNvPr id="81993" name="Text Box 73"/>
          <p:cNvSpPr txBox="1">
            <a:spLocks noChangeArrowheads="1"/>
          </p:cNvSpPr>
          <p:nvPr/>
        </p:nvSpPr>
        <p:spPr bwMode="auto">
          <a:xfrm>
            <a:off x="5791200" y="1508125"/>
            <a:ext cx="304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hòa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âm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TB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3300"/>
                </a:solidFill>
              </a:rPr>
              <a:t>mất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phân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cực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81994" name="Text Box 74"/>
          <p:cNvSpPr txBox="1">
            <a:spLocks noChangeArrowheads="1"/>
          </p:cNvSpPr>
          <p:nvPr/>
        </p:nvSpPr>
        <p:spPr bwMode="auto">
          <a:xfrm>
            <a:off x="5815940" y="2955925"/>
            <a:ext cx="3200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(+)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(-)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3300"/>
                </a:solidFill>
              </a:rPr>
              <a:t>đảo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cực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81995" name="Text Box 75"/>
          <p:cNvSpPr txBox="1">
            <a:spLocks noChangeArrowheads="1"/>
          </p:cNvSpPr>
          <p:nvPr/>
        </p:nvSpPr>
        <p:spPr bwMode="auto">
          <a:xfrm>
            <a:off x="5867400" y="4572000"/>
            <a:ext cx="2971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(+)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TB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(-)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FF3300"/>
                </a:solidFill>
              </a:rPr>
              <a:t>tái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phân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cực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81996" name="Text Box 76"/>
          <p:cNvSpPr txBox="1">
            <a:spLocks noChangeArrowheads="1"/>
          </p:cNvSpPr>
          <p:nvPr/>
        </p:nvSpPr>
        <p:spPr bwMode="auto">
          <a:xfrm>
            <a:off x="3505200" y="48006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K</a:t>
            </a:r>
            <a:r>
              <a:rPr lang="en-US" sz="2000" baseline="30000" dirty="0"/>
              <a:t>+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>
                <a:sym typeface="Wingdings 3" pitchFamily="18" charset="2"/>
              </a:rPr>
              <a:t>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TB</a:t>
            </a:r>
          </a:p>
        </p:txBody>
      </p:sp>
      <p:sp>
        <p:nvSpPr>
          <p:cNvPr id="81997" name="Text Box 77"/>
          <p:cNvSpPr txBox="1">
            <a:spLocks noChangeArrowheads="1"/>
          </p:cNvSpPr>
          <p:nvPr/>
        </p:nvSpPr>
        <p:spPr bwMode="auto">
          <a:xfrm>
            <a:off x="984662" y="5638800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- Do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chênh</a:t>
            </a:r>
            <a:r>
              <a:rPr lang="en-US" sz="2000" dirty="0"/>
              <a:t> </a:t>
            </a:r>
            <a:r>
              <a:rPr lang="en-US" sz="2000" dirty="0" err="1"/>
              <a:t>lệch</a:t>
            </a:r>
            <a:r>
              <a:rPr lang="en-US" sz="2000" dirty="0"/>
              <a:t> </a:t>
            </a:r>
            <a:r>
              <a:rPr lang="en-US" sz="2000" dirty="0" err="1"/>
              <a:t>nồng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K</a:t>
            </a:r>
            <a:r>
              <a:rPr lang="en-US" sz="2000" baseline="30000" dirty="0" smtClean="0"/>
              <a:t>+</a:t>
            </a:r>
            <a:endParaRPr lang="en-US" sz="2000" dirty="0"/>
          </a:p>
        </p:txBody>
      </p:sp>
      <p:sp>
        <p:nvSpPr>
          <p:cNvPr id="82009" name="Text Box 89"/>
          <p:cNvSpPr txBox="1">
            <a:spLocks noChangeArrowheads="1"/>
          </p:cNvSpPr>
          <p:nvPr/>
        </p:nvSpPr>
        <p:spPr bwMode="auto">
          <a:xfrm>
            <a:off x="995053" y="4632325"/>
            <a:ext cx="205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 smtClean="0"/>
              <a:t>Cổng</a:t>
            </a:r>
            <a:r>
              <a:rPr lang="en-US" sz="2000" dirty="0" smtClean="0"/>
              <a:t> </a:t>
            </a:r>
            <a:r>
              <a:rPr lang="en-US" sz="2000" dirty="0"/>
              <a:t>K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, </a:t>
            </a:r>
            <a:r>
              <a:rPr lang="en-US" sz="2000" dirty="0" err="1"/>
              <a:t>cổng</a:t>
            </a:r>
            <a:r>
              <a:rPr lang="en-US" sz="2000" dirty="0"/>
              <a:t> Na</a:t>
            </a:r>
            <a:r>
              <a:rPr lang="en-US" sz="2000" baseline="30000" dirty="0"/>
              <a:t>+</a:t>
            </a:r>
            <a:r>
              <a:rPr lang="en-US" sz="2000" dirty="0"/>
              <a:t> </a:t>
            </a:r>
            <a:r>
              <a:rPr lang="en-US" sz="2000" dirty="0" err="1"/>
              <a:t>đóng</a:t>
            </a:r>
            <a:endParaRPr lang="en-US" sz="2000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914400" y="2955925"/>
            <a:ext cx="23691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76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2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" y="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12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7318" y="834222"/>
            <a:ext cx="73684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996633"/>
                </a:solidFill>
              </a:rPr>
              <a:t>  </a:t>
            </a:r>
            <a:r>
              <a:rPr lang="en-US" sz="2800" b="1" dirty="0" err="1">
                <a:solidFill>
                  <a:srgbClr val="996633"/>
                </a:solidFill>
              </a:rPr>
              <a:t>Điện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thế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 smtClean="0">
                <a:solidFill>
                  <a:srgbClr val="996633"/>
                </a:solidFill>
              </a:rPr>
              <a:t>hoạt</a:t>
            </a:r>
            <a:r>
              <a:rPr lang="en-US" sz="2800" b="1" dirty="0" smtClean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động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khi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xuất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hiện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được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gọi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  <a:r>
              <a:rPr lang="en-US" sz="2800" b="1" dirty="0" err="1">
                <a:solidFill>
                  <a:srgbClr val="996633"/>
                </a:solidFill>
              </a:rPr>
              <a:t>là</a:t>
            </a:r>
            <a:r>
              <a:rPr lang="en-US" sz="2800" b="1" dirty="0">
                <a:solidFill>
                  <a:srgbClr val="996633"/>
                </a:solidFill>
              </a:rPr>
              <a:t> </a:t>
            </a:r>
          </a:p>
          <a:p>
            <a:pPr algn="just"/>
            <a:r>
              <a:rPr lang="en-US" sz="2800" b="1" i="1" dirty="0" err="1">
                <a:solidFill>
                  <a:srgbClr val="0000FF"/>
                </a:solidFill>
              </a:rPr>
              <a:t>xung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thần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kinh</a:t>
            </a:r>
            <a:r>
              <a:rPr lang="en-US" sz="2800" b="1" i="1" dirty="0" smtClean="0">
                <a:solidFill>
                  <a:srgbClr val="0000FF"/>
                </a:solidFill>
              </a:rPr>
              <a:t> </a:t>
            </a:r>
            <a:r>
              <a:rPr lang="en-US" sz="2800" b="1" i="1" dirty="0">
                <a:solidFill>
                  <a:srgbClr val="0000FF"/>
                </a:solidFill>
              </a:rPr>
              <a:t>hay </a:t>
            </a:r>
            <a:r>
              <a:rPr lang="en-US" sz="2800" b="1" i="1" dirty="0" err="1">
                <a:solidFill>
                  <a:srgbClr val="0000FF"/>
                </a:solidFill>
              </a:rPr>
              <a:t>xung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</a:rPr>
              <a:t>điện</a:t>
            </a:r>
            <a:r>
              <a:rPr lang="en-US" sz="2800" b="1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12288"/>
          <a:stretch>
            <a:fillRect/>
          </a:stretch>
        </p:blipFill>
        <p:spPr bwMode="auto">
          <a:xfrm>
            <a:off x="1974273" y="1981200"/>
            <a:ext cx="5181600" cy="4572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CCFF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219" y="149368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18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/>
          <p:cNvSpPr>
            <a:spLocks noChangeShapeType="1"/>
          </p:cNvSpPr>
          <p:nvPr/>
        </p:nvSpPr>
        <p:spPr bwMode="auto">
          <a:xfrm>
            <a:off x="2089150" y="2157893"/>
            <a:ext cx="4751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443663" y="11255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003800" y="11255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724525" y="11255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284663" y="11255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505200" y="11255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843213" y="11255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195513" y="1125538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6443663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5724525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505200" y="1066800"/>
            <a:ext cx="3587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5003800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2843213" y="1052513"/>
            <a:ext cx="358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4284663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505200" y="1309688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2843213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2195513" y="1268413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61" name="Text Box 33"/>
          <p:cNvSpPr txBox="1">
            <a:spLocks noChangeArrowheads="1"/>
          </p:cNvSpPr>
          <p:nvPr/>
        </p:nvSpPr>
        <p:spPr bwMode="auto">
          <a:xfrm>
            <a:off x="2195513" y="141287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2743200" y="1447800"/>
            <a:ext cx="3603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64" name="Arc 36"/>
          <p:cNvSpPr>
            <a:spLocks/>
          </p:cNvSpPr>
          <p:nvPr/>
        </p:nvSpPr>
        <p:spPr bwMode="auto">
          <a:xfrm rot="-2459074" flipH="1" flipV="1">
            <a:off x="2411413" y="1628775"/>
            <a:ext cx="649287" cy="360363"/>
          </a:xfrm>
          <a:custGeom>
            <a:avLst/>
            <a:gdLst>
              <a:gd name="G0" fmla="+- 0 0 0"/>
              <a:gd name="G1" fmla="+- 21118 0 0"/>
              <a:gd name="G2" fmla="+- 21600 0 0"/>
              <a:gd name="T0" fmla="*/ 4539 w 21600"/>
              <a:gd name="T1" fmla="*/ 0 h 21118"/>
              <a:gd name="T2" fmla="*/ 21600 w 21600"/>
              <a:gd name="T3" fmla="*/ 21118 h 21118"/>
              <a:gd name="T4" fmla="*/ 0 w 21600"/>
              <a:gd name="T5" fmla="*/ 21118 h 2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18" fill="none" extrusionOk="0">
                <a:moveTo>
                  <a:pt x="4538" y="0"/>
                </a:moveTo>
                <a:cubicBezTo>
                  <a:pt x="14491" y="2139"/>
                  <a:pt x="21600" y="10937"/>
                  <a:pt x="21600" y="21118"/>
                </a:cubicBezTo>
              </a:path>
              <a:path w="21600" h="21118" stroke="0" extrusionOk="0">
                <a:moveTo>
                  <a:pt x="4538" y="0"/>
                </a:moveTo>
                <a:cubicBezTo>
                  <a:pt x="14491" y="2139"/>
                  <a:pt x="21600" y="10937"/>
                  <a:pt x="21600" y="21118"/>
                </a:cubicBezTo>
                <a:lnTo>
                  <a:pt x="0" y="2111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5" name="Arc 37"/>
          <p:cNvSpPr>
            <a:spLocks/>
          </p:cNvSpPr>
          <p:nvPr/>
        </p:nvSpPr>
        <p:spPr bwMode="auto">
          <a:xfrm rot="-2459074" flipH="1" flipV="1">
            <a:off x="3084513" y="1676400"/>
            <a:ext cx="649287" cy="360363"/>
          </a:xfrm>
          <a:custGeom>
            <a:avLst/>
            <a:gdLst>
              <a:gd name="G0" fmla="+- 0 0 0"/>
              <a:gd name="G1" fmla="+- 21118 0 0"/>
              <a:gd name="G2" fmla="+- 21600 0 0"/>
              <a:gd name="T0" fmla="*/ 4539 w 21600"/>
              <a:gd name="T1" fmla="*/ 0 h 21118"/>
              <a:gd name="T2" fmla="*/ 21600 w 21600"/>
              <a:gd name="T3" fmla="*/ 21118 h 21118"/>
              <a:gd name="T4" fmla="*/ 0 w 21600"/>
              <a:gd name="T5" fmla="*/ 21118 h 2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18" fill="none" extrusionOk="0">
                <a:moveTo>
                  <a:pt x="4538" y="0"/>
                </a:moveTo>
                <a:cubicBezTo>
                  <a:pt x="14491" y="2139"/>
                  <a:pt x="21600" y="10937"/>
                  <a:pt x="21600" y="21118"/>
                </a:cubicBezTo>
              </a:path>
              <a:path w="21600" h="21118" stroke="0" extrusionOk="0">
                <a:moveTo>
                  <a:pt x="4538" y="0"/>
                </a:moveTo>
                <a:cubicBezTo>
                  <a:pt x="14491" y="2139"/>
                  <a:pt x="21600" y="10937"/>
                  <a:pt x="21600" y="21118"/>
                </a:cubicBezTo>
                <a:lnTo>
                  <a:pt x="0" y="2111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2195513" y="1412875"/>
            <a:ext cx="3603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cs typeface="Arial" charset="0"/>
              </a:rPr>
              <a:t>+</a:t>
            </a:r>
            <a:endParaRPr lang="en-SG" sz="2000">
              <a:cs typeface="Arial" charset="0"/>
            </a:endParaRPr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>
            <a:off x="2124075" y="1484313"/>
            <a:ext cx="46799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2195513" y="1052513"/>
            <a:ext cx="360362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_</a:t>
            </a:r>
            <a:endParaRPr lang="en-SG">
              <a:cs typeface="Arial" charset="0"/>
            </a:endParaRPr>
          </a:p>
        </p:txBody>
      </p:sp>
      <p:sp>
        <p:nvSpPr>
          <p:cNvPr id="73769" name="Arc 41"/>
          <p:cNvSpPr>
            <a:spLocks/>
          </p:cNvSpPr>
          <p:nvPr/>
        </p:nvSpPr>
        <p:spPr bwMode="auto">
          <a:xfrm rot="13911085" flipV="1">
            <a:off x="2546350" y="919163"/>
            <a:ext cx="376238" cy="500062"/>
          </a:xfrm>
          <a:custGeom>
            <a:avLst/>
            <a:gdLst>
              <a:gd name="G0" fmla="+- 5263 0 0"/>
              <a:gd name="G1" fmla="+- 21600 0 0"/>
              <a:gd name="G2" fmla="+- 21600 0 0"/>
              <a:gd name="T0" fmla="*/ 0 w 26814"/>
              <a:gd name="T1" fmla="*/ 651 h 21600"/>
              <a:gd name="T2" fmla="*/ 26814 w 26814"/>
              <a:gd name="T3" fmla="*/ 20149 h 21600"/>
              <a:gd name="T4" fmla="*/ 5263 w 2681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14" h="21600" fill="none" extrusionOk="0">
                <a:moveTo>
                  <a:pt x="-1" y="650"/>
                </a:moveTo>
                <a:cubicBezTo>
                  <a:pt x="1720" y="218"/>
                  <a:pt x="3488" y="-1"/>
                  <a:pt x="5263" y="0"/>
                </a:cubicBezTo>
                <a:cubicBezTo>
                  <a:pt x="16629" y="0"/>
                  <a:pt x="26050" y="8808"/>
                  <a:pt x="26814" y="20148"/>
                </a:cubicBezTo>
              </a:path>
              <a:path w="26814" h="21600" stroke="0" extrusionOk="0">
                <a:moveTo>
                  <a:pt x="-1" y="650"/>
                </a:moveTo>
                <a:cubicBezTo>
                  <a:pt x="1720" y="218"/>
                  <a:pt x="3488" y="-1"/>
                  <a:pt x="5263" y="0"/>
                </a:cubicBezTo>
                <a:cubicBezTo>
                  <a:pt x="16629" y="0"/>
                  <a:pt x="26050" y="8808"/>
                  <a:pt x="26814" y="20148"/>
                </a:cubicBezTo>
                <a:lnTo>
                  <a:pt x="5263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1" name="Arc 43"/>
          <p:cNvSpPr>
            <a:spLocks/>
          </p:cNvSpPr>
          <p:nvPr/>
        </p:nvSpPr>
        <p:spPr bwMode="auto">
          <a:xfrm rot="13701233" flipV="1">
            <a:off x="3259138" y="1011238"/>
            <a:ext cx="304800" cy="457200"/>
          </a:xfrm>
          <a:custGeom>
            <a:avLst/>
            <a:gdLst>
              <a:gd name="G0" fmla="+- 4769 0 0"/>
              <a:gd name="G1" fmla="+- 21600 0 0"/>
              <a:gd name="G2" fmla="+- 21600 0 0"/>
              <a:gd name="T0" fmla="*/ 0 w 26248"/>
              <a:gd name="T1" fmla="*/ 533 h 21600"/>
              <a:gd name="T2" fmla="*/ 26248 w 26248"/>
              <a:gd name="T3" fmla="*/ 19314 h 21600"/>
              <a:gd name="T4" fmla="*/ 4769 w 262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248" h="21600" fill="none" extrusionOk="0">
                <a:moveTo>
                  <a:pt x="0" y="533"/>
                </a:moveTo>
                <a:cubicBezTo>
                  <a:pt x="1564" y="178"/>
                  <a:pt x="3164" y="-1"/>
                  <a:pt x="4769" y="0"/>
                </a:cubicBezTo>
                <a:cubicBezTo>
                  <a:pt x="15813" y="0"/>
                  <a:pt x="25078" y="8331"/>
                  <a:pt x="26247" y="19314"/>
                </a:cubicBezTo>
              </a:path>
              <a:path w="26248" h="21600" stroke="0" extrusionOk="0">
                <a:moveTo>
                  <a:pt x="0" y="533"/>
                </a:moveTo>
                <a:cubicBezTo>
                  <a:pt x="1564" y="178"/>
                  <a:pt x="3164" y="-1"/>
                  <a:pt x="4769" y="0"/>
                </a:cubicBezTo>
                <a:cubicBezTo>
                  <a:pt x="15813" y="0"/>
                  <a:pt x="25078" y="8331"/>
                  <a:pt x="26247" y="19314"/>
                </a:cubicBezTo>
                <a:lnTo>
                  <a:pt x="4769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1918855" y="2618509"/>
            <a:ext cx="4824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1918855" y="26670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Chiều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truyền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của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xung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thần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kinh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2362200" y="457200"/>
            <a:ext cx="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95262" y="6927"/>
            <a:ext cx="967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miêlin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65931" y="3140075"/>
            <a:ext cx="8358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buClr>
                <a:srgbClr val="FF9933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TK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miêlin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TK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miêlin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96671" y="4106392"/>
            <a:ext cx="796152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rgbClr val="FF9933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 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TK: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TK.</a:t>
            </a:r>
          </a:p>
          <a:p>
            <a:pPr>
              <a:buClr>
                <a:srgbClr val="FF9933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TK: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1551 C 0.00521 0.02361 0.00643 0.03172 0.01459 0.03264 C 0.02275 0.03357 0.04462 0.02454 0.05295 0.02084 C 0.06129 0.0169 0.06216 0.0132 0.06441 0.01019 C 0.06684 0.00718 0.0665 0.00371 0.06702 0.00255 " pathEditMode="relative" rAng="0" ptsTypes="aaaaA">
                                      <p:cBhvr>
                                        <p:cTn id="28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8382E-6 C -0.00174 0.00995 -0.00278 0.02058 0.00139 0.02659 C 0.00608 0.03307 0.01701 0.04185 0.02795 0.03908 C 0.03924 0.03723 0.05816 0.02336 0.06684 0.01781 C 0.07604 0.01203 0.07865 0.0074 0.08142 0.00555 " pathEditMode="relative" rAng="0" ptsTypes="aaaaA">
                                      <p:cBhvr>
                                        <p:cTn id="45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2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  <p:bldP spid="73750" grpId="0" animBg="1"/>
      <p:bldP spid="73761" grpId="0" animBg="1"/>
      <p:bldP spid="73764" grpId="0" animBg="1"/>
      <p:bldP spid="73765" grpId="0" animBg="1"/>
      <p:bldP spid="73769" grpId="0" animBg="1"/>
      <p:bldP spid="73771" grpId="0" animBg="1"/>
      <p:bldP spid="73777" grpId="0" animBg="1"/>
      <p:bldP spid="73777" grpId="1" animBg="1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3403311" cy="14176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miêlin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52098"/>
            <a:ext cx="4953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3601571"/>
            <a:ext cx="822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indent="0" eaLnBrk="0" hangingPunct="0">
              <a:buClr>
                <a:srgbClr val="FF6600"/>
              </a:buClr>
              <a:buNone/>
            </a:pP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4547165"/>
            <a:ext cx="67373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800" b="1" dirty="0"/>
              <a:t> 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TK: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Ranviê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Ranviê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TK: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Ranviê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3200400"/>
            <a:ext cx="73929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chemeClr val="accent2"/>
                </a:solidFill>
              </a:rPr>
              <a:t>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TK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miêlin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miêlin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Ranviê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buClr>
                <a:srgbClr val="FF6600"/>
              </a:buClr>
              <a:buFont typeface="Wingdings" pitchFamily="2" charset="2"/>
              <a:buChar char="ü"/>
            </a:pP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2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268</TotalTime>
  <Words>733</Words>
  <Application>Microsoft Office PowerPoint</Application>
  <PresentationFormat>On-screen Show (4:3)</PresentationFormat>
  <Paragraphs>129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Bài 29</vt:lpstr>
      <vt:lpstr>I. Điện thế hoạt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Lan truyền xung thần kinh trên sợi thần kinh không có bao miêlin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QUAN</dc:creator>
  <cp:lastModifiedBy>NGOC QUAN</cp:lastModifiedBy>
  <cp:revision>22</cp:revision>
  <dcterms:created xsi:type="dcterms:W3CDTF">2020-01-13T16:52:54Z</dcterms:created>
  <dcterms:modified xsi:type="dcterms:W3CDTF">2020-01-13T21:22:55Z</dcterms:modified>
</cp:coreProperties>
</file>