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7" r:id="rId3"/>
    <p:sldId id="256" r:id="rId4"/>
    <p:sldId id="257" r:id="rId5"/>
    <p:sldId id="258" r:id="rId6"/>
    <p:sldId id="268" r:id="rId7"/>
    <p:sldId id="269" r:id="rId8"/>
    <p:sldId id="26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6C7F6-7132-46A2-98DD-98AB926856EB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6EAE-7EE4-4025-9519-E1D05ADAC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4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3CB8-4FD3-4E37-BADD-E53C679C0A71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76FAA-1806-487F-8EFB-6AD994098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47008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smtClean="0">
                <a:solidFill>
                  <a:srgbClr val="0070C0"/>
                </a:solidFill>
              </a:rPr>
              <a:t>Tiết PPCT: 20 </a:t>
            </a:r>
          </a:p>
          <a:p>
            <a:pPr algn="ctr"/>
            <a:r>
              <a:rPr lang="en-US" sz="5400" smtClean="0">
                <a:solidFill>
                  <a:srgbClr val="0070C0"/>
                </a:solidFill>
              </a:rPr>
              <a:t> Bài: 19 </a:t>
            </a:r>
            <a:endParaRPr lang="en-US" sz="540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568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TẠO GIỐNG BẰNG PHƯƠNG PHÁP GÂY ĐỘT BIẾN </a:t>
            </a:r>
          </a:p>
          <a:p>
            <a:pPr algn="ctr"/>
            <a:r>
              <a:rPr lang="en-US" sz="4000" b="1" smtClean="0">
                <a:solidFill>
                  <a:srgbClr val="FF0000"/>
                </a:solidFill>
              </a:rPr>
              <a:t>VÀ CÔNG NGHỆ TẾ BÀO</a:t>
            </a:r>
            <a:endParaRPr 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4572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I – TẠO GIỐNG BẰNG PHƯƠNG PHÁP GÂY ĐỘT BIẾN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b="1" smtClean="0">
                <a:solidFill>
                  <a:srgbClr val="00B050"/>
                </a:solidFill>
              </a:rPr>
              <a:t>Quy trình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0099"/>
                </a:solidFill>
              </a:rPr>
              <a:t>Bước 1: Xử lí mẫu vật bằng tác nhân đột biến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0099"/>
                </a:solidFill>
              </a:rPr>
              <a:t>Bước 2: Chọn lọc các cá thể đột biến có kiểu hình mong muốn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0099"/>
                </a:solidFill>
              </a:rPr>
              <a:t>Bước 3: Tạo dòng thuần chủng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b="1" smtClean="0">
                <a:solidFill>
                  <a:srgbClr val="00B050"/>
                </a:solidFill>
              </a:rPr>
              <a:t>2. Một số thành tựu tạo giống ở Việt Nam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0099"/>
                </a:solidFill>
              </a:rPr>
              <a:t>Đối với vi sinh vật: Tạo ra các giống nấm, vi khuẩn đột biến để sản xuất thuốc, kháng sinh, vitamin, prôtêin...cho năng suất cao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0099"/>
                </a:solidFill>
              </a:rPr>
              <a:t>Đối với thực vật: Lúa, đậu tương, ngô, dâu tằm...cho năng suất cao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819400" y="3962400"/>
            <a:ext cx="6096000" cy="2438400"/>
          </a:xfrm>
          <a:prstGeom prst="wedgeRoundRectCallout">
            <a:avLst>
              <a:gd name="adj1" fmla="val -60530"/>
              <a:gd name="adj2" fmla="val -5786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0000CC"/>
                </a:solidFill>
              </a:rPr>
              <a:t>Em hãy nêu một số thanh tựu tạo giống ở Việt Nam?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743200" y="990600"/>
            <a:ext cx="6096000" cy="2438400"/>
          </a:xfrm>
          <a:prstGeom prst="wedgeRoundRectCallout">
            <a:avLst>
              <a:gd name="adj1" fmla="val -60046"/>
              <a:gd name="adj2" fmla="val -3246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0000CC"/>
                </a:solidFill>
              </a:rPr>
              <a:t>Em hãy nêu quy trình tạo giống bằng phương pháp gây đột biến? </a:t>
            </a:r>
            <a:endParaRPr lang="en-US" sz="32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9B99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6858001"/>
            <a:chOff x="0" y="0"/>
            <a:chExt cx="9144000" cy="6858001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44000" cy="6858001"/>
              <a:chOff x="0" y="0"/>
              <a:chExt cx="9144000" cy="6858001"/>
            </a:xfrm>
          </p:grpSpPr>
          <p:pic>
            <p:nvPicPr>
              <p:cNvPr id="1030" name="Picture 6" descr="http://sangnghiep.com/uploads/news/2011_11/trong-dau-nuoi-tam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4368800" cy="3276600"/>
              </a:xfrm>
              <a:prstGeom prst="rect">
                <a:avLst/>
              </a:prstGeom>
              <a:noFill/>
            </p:spPr>
          </p:pic>
          <p:grpSp>
            <p:nvGrpSpPr>
              <p:cNvPr id="7" name="Group 6"/>
              <p:cNvGrpSpPr/>
              <p:nvPr/>
            </p:nvGrpSpPr>
            <p:grpSpPr>
              <a:xfrm>
                <a:off x="0" y="3352800"/>
                <a:ext cx="9144000" cy="3505201"/>
                <a:chOff x="0" y="3352800"/>
                <a:chExt cx="9144000" cy="3505201"/>
              </a:xfrm>
            </p:grpSpPr>
            <p:pic>
              <p:nvPicPr>
                <p:cNvPr id="1026" name="Picture 2" descr="http://vietseri.mov.mn/files/assets/dau_vh13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48200" y="3352800"/>
                  <a:ext cx="4495800" cy="3505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34" name="Picture 10" descr="http://i.vietnamdoc.net/data/image/2015/03/26/cay-dau1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0" y="3352801"/>
                  <a:ext cx="4495800" cy="3505200"/>
                </a:xfrm>
                <a:prstGeom prst="rect">
                  <a:avLst/>
                </a:prstGeom>
                <a:noFill/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6248400" y="6553200"/>
                  <a:ext cx="1752600" cy="3048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smtClean="0">
                      <a:solidFill>
                        <a:srgbClr val="000099"/>
                      </a:solidFill>
                    </a:rPr>
                    <a:t>Dâu tam bội</a:t>
                  </a:r>
                  <a:endParaRPr lang="en-US" b="1">
                    <a:solidFill>
                      <a:srgbClr val="000099"/>
                    </a:solidFill>
                  </a:endParaRPr>
                </a:p>
              </p:txBody>
            </p:sp>
          </p:grpSp>
        </p:grpSp>
        <p:sp>
          <p:nvSpPr>
            <p:cNvPr id="9" name="Rectangle 8"/>
            <p:cNvSpPr/>
            <p:nvPr/>
          </p:nvSpPr>
          <p:spPr>
            <a:xfrm>
              <a:off x="1524000" y="6553200"/>
              <a:ext cx="17526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rgbClr val="000099"/>
                  </a:solidFill>
                </a:rPr>
                <a:t>Dâu lưỡng bội</a:t>
              </a:r>
              <a:endParaRPr lang="en-US" b="1">
                <a:solidFill>
                  <a:srgbClr val="000099"/>
                </a:solidFill>
              </a:endParaRPr>
            </a:p>
          </p:txBody>
        </p:sp>
      </p:grpSp>
      <p:sp>
        <p:nvSpPr>
          <p:cNvPr id="5" name="Cloud Callout 4"/>
          <p:cNvSpPr/>
          <p:nvPr/>
        </p:nvSpPr>
        <p:spPr>
          <a:xfrm>
            <a:off x="4343400" y="0"/>
            <a:ext cx="4800600" cy="3429000"/>
          </a:xfrm>
          <a:prstGeom prst="cloudCallout">
            <a:avLst>
              <a:gd name="adj1" fmla="val -52477"/>
              <a:gd name="adj2" fmla="val 8142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Với những kiến thức đã học, em hãy đề xuất cách thức nhận biết sơ bộ các cây tứ bội trong số các cây đơn bội?</a:t>
            </a:r>
            <a:endParaRPr lang="en-US" sz="28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0" y="-1"/>
            <a:ext cx="9144000" cy="3581401"/>
            <a:chOff x="0" y="-1"/>
            <a:chExt cx="9144000" cy="3581401"/>
          </a:xfrm>
        </p:grpSpPr>
        <p:grpSp>
          <p:nvGrpSpPr>
            <p:cNvPr id="28" name="Group 27"/>
            <p:cNvGrpSpPr/>
            <p:nvPr/>
          </p:nvGrpSpPr>
          <p:grpSpPr>
            <a:xfrm>
              <a:off x="0" y="-1"/>
              <a:ext cx="9144000" cy="3581401"/>
              <a:chOff x="0" y="-1"/>
              <a:chExt cx="9144000" cy="3581401"/>
            </a:xfrm>
          </p:grpSpPr>
          <p:pic>
            <p:nvPicPr>
              <p:cNvPr id="14344" name="Picture 8" descr="http://images.tienphong.vn/Uploaded/thien/2014_01_24/lua_FNAY.jpg.ashx?w=660&amp;h=371&amp;crop=aut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25296" y="-1"/>
                <a:ext cx="4572000" cy="3556379"/>
              </a:xfrm>
              <a:prstGeom prst="rect">
                <a:avLst/>
              </a:prstGeom>
              <a:noFill/>
            </p:spPr>
          </p:pic>
          <p:pic>
            <p:nvPicPr>
              <p:cNvPr id="14338" name="Picture 2" descr="http://www.agi.gov.vn/files/images/thuvienanh/KC05/ND2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0"/>
                <a:ext cx="4343400" cy="3576918"/>
              </a:xfrm>
              <a:prstGeom prst="rect">
                <a:avLst/>
              </a:prstGeom>
              <a:noFill/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1828800" y="2438400"/>
                <a:ext cx="533400" cy="6096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495800" y="0"/>
                <a:ext cx="4648200" cy="35814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1" name="Object 20"/>
              <p:cNvGraphicFramePr>
                <a:graphicFrameLocks noChangeAspect="1"/>
              </p:cNvGraphicFramePr>
              <p:nvPr/>
            </p:nvGraphicFramePr>
            <p:xfrm>
              <a:off x="4514850" y="3321050"/>
              <a:ext cx="114300" cy="215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" name="Equation" r:id="rId6" imgW="114120" imgH="215640" progId="Equation.3">
                      <p:embed/>
                    </p:oleObj>
                  </mc:Choice>
                  <mc:Fallback>
                    <p:oleObj name="Equation" r:id="rId6" imgW="114120" imgH="21564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4850" y="3321050"/>
                            <a:ext cx="114300" cy="215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5" name="Group 44"/>
            <p:cNvGrpSpPr/>
            <p:nvPr/>
          </p:nvGrpSpPr>
          <p:grpSpPr>
            <a:xfrm>
              <a:off x="2209800" y="1981200"/>
              <a:ext cx="2286000" cy="838200"/>
              <a:chOff x="-2057400" y="3048000"/>
              <a:chExt cx="2286000" cy="8382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flipV="1">
                <a:off x="-2057400" y="3200400"/>
                <a:ext cx="1600200" cy="6858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-2057400" y="3733800"/>
                <a:ext cx="1752600" cy="152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6200000" flipV="1">
                <a:off x="-571500" y="3086100"/>
                <a:ext cx="152400" cy="76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-381000" y="3810000"/>
                <a:ext cx="1524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-533400" y="3048000"/>
                <a:ext cx="762000" cy="3048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-304800" y="3352800"/>
                <a:ext cx="533400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Group 60"/>
          <p:cNvGrpSpPr/>
          <p:nvPr/>
        </p:nvGrpSpPr>
        <p:grpSpPr>
          <a:xfrm>
            <a:off x="-1" y="3657600"/>
            <a:ext cx="9144001" cy="3200400"/>
            <a:chOff x="-1" y="3657600"/>
            <a:chExt cx="9144001" cy="3200400"/>
          </a:xfrm>
        </p:grpSpPr>
        <p:grpSp>
          <p:nvGrpSpPr>
            <p:cNvPr id="29" name="Group 28"/>
            <p:cNvGrpSpPr/>
            <p:nvPr/>
          </p:nvGrpSpPr>
          <p:grpSpPr>
            <a:xfrm>
              <a:off x="-1" y="3657600"/>
              <a:ext cx="9144001" cy="3200400"/>
              <a:chOff x="-1" y="3657600"/>
              <a:chExt cx="9144001" cy="32004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-1" y="3657600"/>
                <a:ext cx="9144001" cy="3200400"/>
                <a:chOff x="-1" y="3657600"/>
                <a:chExt cx="9144001" cy="3200400"/>
              </a:xfrm>
            </p:grpSpPr>
            <p:pic>
              <p:nvPicPr>
                <p:cNvPr id="14348" name="Picture 12" descr="http://www.tindachieu.com/news/wp-content/uploads/2010/10/tam-va-tam-xoan-image.jp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4448432" y="3733800"/>
                  <a:ext cx="4695568" cy="3124200"/>
                </a:xfrm>
                <a:prstGeom prst="rect">
                  <a:avLst/>
                </a:prstGeom>
                <a:noFill/>
              </p:spPr>
            </p:pic>
            <p:sp>
              <p:nvSpPr>
                <p:cNvPr id="10" name="Rectangle 9"/>
                <p:cNvSpPr/>
                <p:nvPr/>
              </p:nvSpPr>
              <p:spPr>
                <a:xfrm>
                  <a:off x="762000" y="5638800"/>
                  <a:ext cx="533400" cy="609600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4495800" y="3657600"/>
                  <a:ext cx="4648200" cy="3200400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4350" name="Picture 14" descr="https://encrypted-tbn3.gstatic.com/images?q=tbn:ANd9GcSwuxbnQNivuq9AbCbcEhjTspX9KM5szeOqqLAWf4vUyuheDxStMw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-1" y="3657600"/>
                  <a:ext cx="4343397" cy="3200400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5" name="Rectangle 24"/>
              <p:cNvSpPr/>
              <p:nvPr/>
            </p:nvSpPr>
            <p:spPr>
              <a:xfrm>
                <a:off x="838200" y="5867400"/>
                <a:ext cx="533400" cy="6096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219200" y="5029200"/>
              <a:ext cx="3200400" cy="1066800"/>
              <a:chOff x="1219200" y="5029200"/>
              <a:chExt cx="3200400" cy="10668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V="1">
                <a:off x="1219200" y="5257800"/>
                <a:ext cx="2514600" cy="838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1219200" y="5867400"/>
                <a:ext cx="2590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V="1">
                <a:off x="3581400" y="5105400"/>
                <a:ext cx="228600" cy="76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3733800" y="5943600"/>
                <a:ext cx="1524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657600" y="5029200"/>
                <a:ext cx="762000" cy="457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3810000" y="5486400"/>
                <a:ext cx="609600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agi.gov.vn/files/images/thuvienanh/KC05/ND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880872" cy="675878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II – TẠO GIỐNG BẰNG CÔNG NGHỆ TẾ BÀO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Công</a:t>
            </a:r>
            <a:r>
              <a:rPr lang="en-US" sz="2400" b="1" smtClean="0">
                <a:solidFill>
                  <a:srgbClr val="00B050"/>
                </a:solidFill>
              </a:rPr>
              <a:t> nghệ tế bào thực vật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Công nghệ nuôi cấy mô tế bào: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b="1" smtClean="0">
                <a:solidFill>
                  <a:srgbClr val="0070C0"/>
                </a:solidFill>
              </a:rPr>
              <a:t>Phương pháp: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b="1" smtClean="0">
                <a:solidFill>
                  <a:srgbClr val="0070C0"/>
                </a:solidFill>
              </a:rPr>
              <a:t>Ưu điểm: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b="1" smtClean="0"/>
              <a:t>b) Lai tế bào sinh dưỡng: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b="1" smtClean="0">
                <a:solidFill>
                  <a:srgbClr val="0070C0"/>
                </a:solidFill>
              </a:rPr>
              <a:t>Phương pháp: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b="1" smtClean="0">
                <a:solidFill>
                  <a:srgbClr val="0070C0"/>
                </a:solidFill>
              </a:rPr>
              <a:t>Ưu điểm: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b="1" smtClean="0"/>
              <a:t>c) Nuôi cấy hạt phấn hoặc noãn chưa thụ tinh: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b="1" smtClean="0">
                <a:solidFill>
                  <a:srgbClr val="0070C0"/>
                </a:solidFill>
              </a:rPr>
              <a:t>Phương pháp: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400" b="1" smtClean="0">
                <a:solidFill>
                  <a:srgbClr val="0070C0"/>
                </a:solidFill>
              </a:rPr>
              <a:t>Ưu điểm:</a:t>
            </a:r>
          </a:p>
        </p:txBody>
      </p:sp>
      <p:pic>
        <p:nvPicPr>
          <p:cNvPr id="5" name="Picture 6" descr="http://ppdhsinhhoc12.weebly.com/uploads/2/1/7/9/21790800/1676554.jpg?4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5943600" cy="4953000"/>
          </a:xfrm>
          <a:prstGeom prst="rect">
            <a:avLst/>
          </a:prstGeom>
          <a:solidFill>
            <a:schemeClr val="bg2"/>
          </a:solidFill>
        </p:spPr>
      </p:pic>
      <p:grpSp>
        <p:nvGrpSpPr>
          <p:cNvPr id="6" name="Group 5"/>
          <p:cNvGrpSpPr/>
          <p:nvPr/>
        </p:nvGrpSpPr>
        <p:grpSpPr>
          <a:xfrm>
            <a:off x="3505200" y="1676400"/>
            <a:ext cx="5638800" cy="5029200"/>
            <a:chOff x="0" y="152400"/>
            <a:chExt cx="9067800" cy="6705600"/>
          </a:xfrm>
        </p:grpSpPr>
        <p:pic>
          <p:nvPicPr>
            <p:cNvPr id="7" name="Picture 8" descr="http://image.slidesharecdn.com/s12bai19taogiongbangphuongphapgaydotbienvacongnghetebao-111214094819-phpapp01/95/s12-bai-19-tao-giong-bang-phuong-phap-gay-dot-bien-va-cong-nghe-te-bao-11-728.jpg?cb=13238569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52400"/>
              <a:ext cx="8153400" cy="5200651"/>
            </a:xfrm>
            <a:prstGeom prst="rect">
              <a:avLst/>
            </a:prstGeom>
            <a:noFill/>
          </p:spPr>
        </p:pic>
        <p:pic>
          <p:nvPicPr>
            <p:cNvPr id="8" name="Picture 10" descr="http://image.slidesharecdn.com/s12bai19taogiongbangphuongphapgaydotbienvacongnghetebao-111214094819-phpapp01/95/s12-bai-19-tao-giong-bang-phuong-phap-gay-dot-bien-va-cong-nghe-te-bao-12-728.jpg?cb=132385698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05400" y="3886200"/>
              <a:ext cx="3962400" cy="2971800"/>
            </a:xfrm>
            <a:prstGeom prst="rect">
              <a:avLst/>
            </a:prstGeom>
            <a:noFill/>
          </p:spPr>
        </p:pic>
      </p:grpSp>
      <p:pic>
        <p:nvPicPr>
          <p:cNvPr id="9" name="Picture 2" descr="http://ppdhsinhhoc12.weebly.com/uploads/2/1/7/9/21790800/4118150.jpg?4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219200"/>
            <a:ext cx="5638800" cy="3352800"/>
          </a:xfrm>
          <a:prstGeom prst="rect">
            <a:avLst/>
          </a:prstGeom>
          <a:noFill/>
        </p:spPr>
      </p:pic>
      <p:sp>
        <p:nvSpPr>
          <p:cNvPr id="10" name="Rounded Rectangular Callout 9"/>
          <p:cNvSpPr/>
          <p:nvPr/>
        </p:nvSpPr>
        <p:spPr>
          <a:xfrm>
            <a:off x="228600" y="4114800"/>
            <a:ext cx="2286000" cy="2438400"/>
          </a:xfrm>
          <a:prstGeom prst="wedgeRoundRectCallout">
            <a:avLst>
              <a:gd name="adj1" fmla="val -1467"/>
              <a:gd name="adj2" fmla="val -100096"/>
              <a:gd name="adj3" fmla="val 16667"/>
            </a:avLst>
          </a:prstGeom>
          <a:solidFill>
            <a:schemeClr val="bg2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000099"/>
                </a:solidFill>
              </a:rPr>
              <a:t>Em hãy nêu phương pháp và ưu điểm của công nghệ nuôi cấy mô tế bào?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362200" y="5257800"/>
            <a:ext cx="3048000" cy="1447800"/>
          </a:xfrm>
          <a:prstGeom prst="wedgeRoundRectCallout">
            <a:avLst>
              <a:gd name="adj1" fmla="val -44044"/>
              <a:gd name="adj2" fmla="val -122825"/>
              <a:gd name="adj3" fmla="val 16667"/>
            </a:avLst>
          </a:prstGeom>
          <a:solidFill>
            <a:schemeClr val="bg2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000099"/>
                </a:solidFill>
              </a:rPr>
              <a:t>Em hãy nêu phương pháp và ưu điểm của lai tế bào sinh dưỡng?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810000" y="5105400"/>
            <a:ext cx="3962400" cy="1524000"/>
          </a:xfrm>
          <a:prstGeom prst="wedgeRoundRectCallout">
            <a:avLst>
              <a:gd name="adj1" fmla="val -76938"/>
              <a:gd name="adj2" fmla="val -26597"/>
              <a:gd name="adj3" fmla="val 16667"/>
            </a:avLst>
          </a:prstGeom>
          <a:solidFill>
            <a:schemeClr val="bg2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000099"/>
                </a:solidFill>
              </a:rPr>
              <a:t>Phương pháp và ưu điểm của nuôi cấy hạt phấn là gì?</a:t>
            </a:r>
            <a:endParaRPr lang="en-US" sz="24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68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68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68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68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68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7C68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44482"/>
            <a:ext cx="510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514350" algn="just">
              <a:lnSpc>
                <a:spcPct val="150000"/>
              </a:lnSpc>
            </a:pPr>
            <a:r>
              <a:rPr lang="en-US" sz="2400" b="1" smtClean="0">
                <a:solidFill>
                  <a:srgbClr val="00B050"/>
                </a:solidFill>
              </a:rPr>
              <a:t>2. Công nghệ tế bào động vật</a:t>
            </a:r>
          </a:p>
          <a:p>
            <a:pPr marL="457200" indent="-514350" algn="just">
              <a:lnSpc>
                <a:spcPct val="150000"/>
              </a:lnSpc>
            </a:pPr>
            <a:r>
              <a:rPr lang="en-US" sz="2400" b="1" smtClean="0"/>
              <a:t>a) Nhân bản vô tính ở động vật</a:t>
            </a:r>
          </a:p>
          <a:p>
            <a:pPr marL="457200" indent="-514350"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70C0"/>
                </a:solidFill>
              </a:rPr>
              <a:t>Bước 1:</a:t>
            </a:r>
          </a:p>
          <a:p>
            <a:pPr marL="457200" indent="-514350"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70C0"/>
                </a:solidFill>
              </a:rPr>
              <a:t>Bước 2:</a:t>
            </a:r>
          </a:p>
          <a:p>
            <a:pPr marL="457200" indent="-514350"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70C0"/>
                </a:solidFill>
              </a:rPr>
              <a:t>Bước 3:</a:t>
            </a:r>
          </a:p>
          <a:p>
            <a:pPr marL="457200" indent="-514350" algn="just"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* Đặc điểm: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038600" y="381000"/>
            <a:ext cx="5105400" cy="6248400"/>
            <a:chOff x="4038600" y="381000"/>
            <a:chExt cx="5105400" cy="6248400"/>
          </a:xfrm>
        </p:grpSpPr>
        <p:pic>
          <p:nvPicPr>
            <p:cNvPr id="3" name="Picture 2" descr="https://sites.google.com/site/sinhhoc101112/_/rsrc/1354328576333/sinh-hoc/sinh-hoc-12/phan-v-co-che-di-truyen--bien-di/chuong-iv-ung-dung-di-truyen-hoc/bai19taogiongbangcongnghetebao/Nhan%20ban%20vo%20tinh%20cuu%20Doll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381000"/>
              <a:ext cx="3581400" cy="6248400"/>
            </a:xfrm>
            <a:prstGeom prst="rect">
              <a:avLst/>
            </a:prstGeom>
            <a:noFill/>
          </p:spPr>
        </p:pic>
        <p:sp>
          <p:nvSpPr>
            <p:cNvPr id="4" name="Left Brace 3"/>
            <p:cNvSpPr/>
            <p:nvPr/>
          </p:nvSpPr>
          <p:spPr>
            <a:xfrm>
              <a:off x="5105400" y="1066800"/>
              <a:ext cx="457200" cy="1600200"/>
            </a:xfrm>
            <a:prstGeom prst="leftBrac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eft Brace 5"/>
            <p:cNvSpPr/>
            <p:nvPr/>
          </p:nvSpPr>
          <p:spPr>
            <a:xfrm>
              <a:off x="5105400" y="2819400"/>
              <a:ext cx="457200" cy="1600200"/>
            </a:xfrm>
            <a:prstGeom prst="leftBrac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>
              <a:off x="5105400" y="4572000"/>
              <a:ext cx="457200" cy="1600200"/>
            </a:xfrm>
            <a:prstGeom prst="leftBrac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16719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rgbClr val="0070C0"/>
                  </a:solidFill>
                </a:rPr>
                <a:t>Bước 1</a:t>
              </a:r>
              <a:endParaRPr lang="en-US" sz="2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8600" y="33528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rgbClr val="0070C0"/>
                  </a:solidFill>
                </a:rPr>
                <a:t>Bước 2</a:t>
              </a:r>
              <a:endParaRPr lang="en-US" sz="2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5105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rgbClr val="0070C0"/>
                  </a:solidFill>
                </a:rPr>
                <a:t>Bước 3</a:t>
              </a:r>
              <a:endParaRPr lang="en-US" sz="2400"/>
            </a:p>
          </p:txBody>
        </p:sp>
      </p:grpSp>
      <p:sp>
        <p:nvSpPr>
          <p:cNvPr id="14" name="Cloud Callout 13"/>
          <p:cNvSpPr/>
          <p:nvPr/>
        </p:nvSpPr>
        <p:spPr>
          <a:xfrm>
            <a:off x="0" y="3657600"/>
            <a:ext cx="4114800" cy="2895600"/>
          </a:xfrm>
          <a:prstGeom prst="cloudCallout">
            <a:avLst>
              <a:gd name="adj1" fmla="val -23716"/>
              <a:gd name="adj2" fmla="val 59084"/>
            </a:avLst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000099"/>
                </a:solidFill>
              </a:rPr>
              <a:t>Em hãy trình bày các bước nhân bản vô tính và đặc điểm cừu con sinh ra?</a:t>
            </a:r>
            <a:endParaRPr lang="en-US" sz="24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44482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514350" algn="just">
              <a:lnSpc>
                <a:spcPct val="150000"/>
              </a:lnSpc>
            </a:pPr>
            <a:r>
              <a:rPr lang="en-US" sz="2400" b="1" smtClean="0"/>
              <a:t>b) Cấy truyền phôi</a:t>
            </a:r>
          </a:p>
          <a:p>
            <a:pPr marL="457200" indent="-514350"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70C0"/>
                </a:solidFill>
              </a:rPr>
              <a:t>Bước 1:</a:t>
            </a:r>
          </a:p>
          <a:p>
            <a:pPr marL="457200" indent="-514350"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70C0"/>
                </a:solidFill>
              </a:rPr>
              <a:t>Bước 2:</a:t>
            </a:r>
          </a:p>
          <a:p>
            <a:pPr marL="457200" indent="-514350"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70C0"/>
                </a:solidFill>
              </a:rPr>
              <a:t>Bước 3:</a:t>
            </a:r>
          </a:p>
          <a:p>
            <a:pPr marL="457200" indent="-514350"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solidFill>
                  <a:srgbClr val="0070C0"/>
                </a:solidFill>
              </a:rPr>
              <a:t>Bước 4:</a:t>
            </a:r>
          </a:p>
          <a:p>
            <a:pPr marL="457200" indent="-514350" algn="just"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* Đặc điểm:</a:t>
            </a:r>
          </a:p>
        </p:txBody>
      </p:sp>
      <p:sp>
        <p:nvSpPr>
          <p:cNvPr id="3074" name="AutoShape 2" descr="http://3.bp.blogspot.com/-A9corttltQ4/UpS3QMXZDAI/AAAAAAAADnY/BDcix6BxYII/s1600/addgateway_clon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://3.bp.blogspot.com/-A9corttltQ4/UpS3QMXZDAI/AAAAAAAADnY/BDcix6BxYII/s1600/addgateway_clon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://3.bp.blogspot.com/-A9corttltQ4/UpS3QMXZDAI/AAAAAAAADnY/BDcix6BxYII/s1600/addgateway_clon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429000" y="685800"/>
            <a:ext cx="5715000" cy="5033665"/>
            <a:chOff x="3429000" y="685800"/>
            <a:chExt cx="5715000" cy="5033665"/>
          </a:xfrm>
        </p:grpSpPr>
        <p:grpSp>
          <p:nvGrpSpPr>
            <p:cNvPr id="18" name="Group 17"/>
            <p:cNvGrpSpPr/>
            <p:nvPr/>
          </p:nvGrpSpPr>
          <p:grpSpPr>
            <a:xfrm>
              <a:off x="3581400" y="685800"/>
              <a:ext cx="5486400" cy="5033665"/>
              <a:chOff x="3581400" y="685800"/>
              <a:chExt cx="5486400" cy="503366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789643" y="5257800"/>
                <a:ext cx="1087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solidFill>
                      <a:srgbClr val="0070C0"/>
                    </a:solidFill>
                  </a:rPr>
                  <a:t>Bước 1</a:t>
                </a:r>
                <a:endParaRPr lang="en-US" sz="24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61243" y="5253335"/>
                <a:ext cx="1087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solidFill>
                      <a:srgbClr val="0070C0"/>
                    </a:solidFill>
                  </a:rPr>
                  <a:t>Bước 2</a:t>
                </a:r>
                <a:endParaRPr lang="en-US" sz="240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553200" y="5257800"/>
                <a:ext cx="1087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solidFill>
                      <a:srgbClr val="0070C0"/>
                    </a:solidFill>
                  </a:rPr>
                  <a:t>Bước 3</a:t>
                </a:r>
                <a:endParaRPr lang="en-US" sz="2400"/>
              </a:p>
            </p:txBody>
          </p:sp>
          <p:pic>
            <p:nvPicPr>
              <p:cNvPr id="12" name="Picture 11" descr="Kết quả hình ảnh cho cấy truyền phôi bò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81400" y="685800"/>
                <a:ext cx="5486400" cy="4191000"/>
              </a:xfrm>
              <a:prstGeom prst="rect">
                <a:avLst/>
              </a:prstGeom>
              <a:noFill/>
            </p:spPr>
          </p:pic>
          <p:sp>
            <p:nvSpPr>
              <p:cNvPr id="11" name="Right Brace 10"/>
              <p:cNvSpPr/>
              <p:nvPr/>
            </p:nvSpPr>
            <p:spPr>
              <a:xfrm rot="5400000">
                <a:off x="4114800" y="4343400"/>
                <a:ext cx="495300" cy="1257300"/>
              </a:xfrm>
              <a:prstGeom prst="rightBrac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Brace 12"/>
              <p:cNvSpPr/>
              <p:nvPr/>
            </p:nvSpPr>
            <p:spPr>
              <a:xfrm rot="5400000">
                <a:off x="6800850" y="4476750"/>
                <a:ext cx="495300" cy="990600"/>
              </a:xfrm>
              <a:prstGeom prst="rightBrac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Brace 13"/>
              <p:cNvSpPr/>
              <p:nvPr/>
            </p:nvSpPr>
            <p:spPr>
              <a:xfrm rot="5400000">
                <a:off x="5505450" y="4324350"/>
                <a:ext cx="495300" cy="1295400"/>
              </a:xfrm>
              <a:prstGeom prst="rightBrac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Brace 15"/>
              <p:cNvSpPr/>
              <p:nvPr/>
            </p:nvSpPr>
            <p:spPr>
              <a:xfrm rot="5400000">
                <a:off x="8058150" y="4362450"/>
                <a:ext cx="495300" cy="1219200"/>
              </a:xfrm>
              <a:prstGeom prst="rightBrac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828243" y="5257800"/>
                <a:ext cx="1087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solidFill>
                      <a:srgbClr val="0070C0"/>
                    </a:solidFill>
                  </a:rPr>
                  <a:t>Bước 4</a:t>
                </a:r>
                <a:endParaRPr lang="en-US" sz="240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429000" y="1905000"/>
              <a:ext cx="22860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43600" y="990600"/>
              <a:ext cx="2286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95800" y="2971800"/>
              <a:ext cx="1219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38800" y="3276600"/>
              <a:ext cx="1371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772400" y="3048000"/>
              <a:ext cx="1371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Cloud Callout 24"/>
          <p:cNvSpPr/>
          <p:nvPr/>
        </p:nvSpPr>
        <p:spPr>
          <a:xfrm>
            <a:off x="0" y="3581400"/>
            <a:ext cx="3657600" cy="2819400"/>
          </a:xfrm>
          <a:prstGeom prst="cloudCallou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99"/>
                </a:solidFill>
              </a:rPr>
              <a:t>Hãy trình bày các bước cấy truyền phôi và đặc điểm của của đàn vật nuôi cấy truyền phôi? </a:t>
            </a:r>
            <a:endParaRPr lang="en-US" sz="20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 descr="60%"/>
          <p:cNvSpPr>
            <a:spLocks noChangeArrowheads="1"/>
          </p:cNvSpPr>
          <p:nvPr/>
        </p:nvSpPr>
        <p:spPr bwMode="auto">
          <a:xfrm>
            <a:off x="5257800" y="1295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" name="Rectangle 9" descr="60%"/>
          <p:cNvSpPr>
            <a:spLocks noChangeArrowheads="1"/>
          </p:cNvSpPr>
          <p:nvPr/>
        </p:nvSpPr>
        <p:spPr bwMode="auto">
          <a:xfrm>
            <a:off x="5715000" y="1295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" name="Rectangle 10" descr="60%"/>
          <p:cNvSpPr>
            <a:spLocks noChangeArrowheads="1"/>
          </p:cNvSpPr>
          <p:nvPr/>
        </p:nvSpPr>
        <p:spPr bwMode="auto">
          <a:xfrm>
            <a:off x="6172200" y="1295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" name="Rectangle 11" descr="60%"/>
          <p:cNvSpPr>
            <a:spLocks noChangeArrowheads="1"/>
          </p:cNvSpPr>
          <p:nvPr/>
        </p:nvSpPr>
        <p:spPr bwMode="auto">
          <a:xfrm>
            <a:off x="6629400" y="1295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" name="Rectangle 13" descr="60%"/>
          <p:cNvSpPr>
            <a:spLocks noChangeArrowheads="1"/>
          </p:cNvSpPr>
          <p:nvPr/>
        </p:nvSpPr>
        <p:spPr bwMode="auto">
          <a:xfrm>
            <a:off x="3886200" y="1295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2" name="Rectangle 14" descr="80%"/>
          <p:cNvSpPr>
            <a:spLocks noChangeArrowheads="1"/>
          </p:cNvSpPr>
          <p:nvPr/>
        </p:nvSpPr>
        <p:spPr bwMode="auto">
          <a:xfrm>
            <a:off x="4343400" y="12954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" name="Rectangle 15" descr="60%"/>
          <p:cNvSpPr>
            <a:spLocks noChangeArrowheads="1"/>
          </p:cNvSpPr>
          <p:nvPr/>
        </p:nvSpPr>
        <p:spPr bwMode="auto">
          <a:xfrm>
            <a:off x="4800600" y="1295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0" name="Oval 56" descr="40%"/>
          <p:cNvSpPr>
            <a:spLocks noChangeArrowheads="1"/>
          </p:cNvSpPr>
          <p:nvPr/>
        </p:nvSpPr>
        <p:spPr bwMode="auto">
          <a:xfrm>
            <a:off x="762000" y="12954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31" name="Oval 57" descr="40%"/>
          <p:cNvSpPr>
            <a:spLocks noChangeArrowheads="1"/>
          </p:cNvSpPr>
          <p:nvPr/>
        </p:nvSpPr>
        <p:spPr bwMode="auto">
          <a:xfrm>
            <a:off x="762000" y="18288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32" name="Oval 58" descr="40%"/>
          <p:cNvSpPr>
            <a:spLocks noChangeArrowheads="1"/>
          </p:cNvSpPr>
          <p:nvPr/>
        </p:nvSpPr>
        <p:spPr bwMode="auto">
          <a:xfrm>
            <a:off x="762000" y="23622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33" name="Oval 59" descr="40%"/>
          <p:cNvSpPr>
            <a:spLocks noChangeArrowheads="1"/>
          </p:cNvSpPr>
          <p:nvPr/>
        </p:nvSpPr>
        <p:spPr bwMode="auto">
          <a:xfrm>
            <a:off x="762000" y="28956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34" name="Oval 60" descr="40%"/>
          <p:cNvSpPr>
            <a:spLocks noChangeArrowheads="1"/>
          </p:cNvSpPr>
          <p:nvPr/>
        </p:nvSpPr>
        <p:spPr bwMode="auto">
          <a:xfrm>
            <a:off x="762000" y="7620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</a:t>
            </a:r>
          </a:p>
        </p:txBody>
      </p:sp>
      <p:grpSp>
        <p:nvGrpSpPr>
          <p:cNvPr id="41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42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Con vËt nµy ®¸nh dÊu mèc ®Çu tiªn </a:t>
              </a:r>
            </a:p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cña </a:t>
              </a:r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nh©n b¶n v« tÝnh?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43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1: </a:t>
              </a:r>
              <a:r>
                <a:rPr lang="en-US" sz="3200" b="0" smtClean="0">
                  <a:latin typeface=".VnAristote" pitchFamily="34" charset="0"/>
                </a:rPr>
                <a:t>7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sp>
        <p:nvSpPr>
          <p:cNvPr id="50" name="AutoShape 76"/>
          <p:cNvSpPr>
            <a:spLocks noChangeArrowheads="1"/>
          </p:cNvSpPr>
          <p:nvPr/>
        </p:nvSpPr>
        <p:spPr bwMode="auto">
          <a:xfrm>
            <a:off x="7086600" y="4038600"/>
            <a:ext cx="2057400" cy="762000"/>
          </a:xfrm>
          <a:prstGeom prst="beve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CC"/>
                </a:solidFill>
                <a:latin typeface=".VnAristote" pitchFamily="34" charset="0"/>
              </a:rPr>
              <a:t>§¸p ¸n hµng däc</a:t>
            </a:r>
          </a:p>
        </p:txBody>
      </p:sp>
      <p:sp>
        <p:nvSpPr>
          <p:cNvPr id="58" name="Text Box 84"/>
          <p:cNvSpPr txBox="1">
            <a:spLocks noChangeArrowheads="1"/>
          </p:cNvSpPr>
          <p:nvPr/>
        </p:nvSpPr>
        <p:spPr bwMode="auto">
          <a:xfrm>
            <a:off x="2209800" y="30163"/>
            <a:ext cx="601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GIẢI ĐÁP TRÒ CHƠI Ô CHỮ</a:t>
            </a:r>
          </a:p>
        </p:txBody>
      </p:sp>
      <p:sp>
        <p:nvSpPr>
          <p:cNvPr id="68" name="Rectangle 42" descr="60%"/>
          <p:cNvSpPr>
            <a:spLocks noChangeArrowheads="1"/>
          </p:cNvSpPr>
          <p:nvPr/>
        </p:nvSpPr>
        <p:spPr bwMode="auto">
          <a:xfrm>
            <a:off x="4800600" y="3429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9" name="Rectangle 43" descr="60%"/>
          <p:cNvSpPr>
            <a:spLocks noChangeArrowheads="1"/>
          </p:cNvSpPr>
          <p:nvPr/>
        </p:nvSpPr>
        <p:spPr bwMode="auto">
          <a:xfrm>
            <a:off x="5257800" y="3429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0" name="Rectangle 44" descr="60%"/>
          <p:cNvSpPr>
            <a:spLocks noChangeArrowheads="1"/>
          </p:cNvSpPr>
          <p:nvPr/>
        </p:nvSpPr>
        <p:spPr bwMode="auto">
          <a:xfrm>
            <a:off x="5715000" y="3429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3" name="Rectangle 53" descr="80%"/>
          <p:cNvSpPr>
            <a:spLocks noChangeArrowheads="1"/>
          </p:cNvSpPr>
          <p:nvPr/>
        </p:nvSpPr>
        <p:spPr bwMode="auto">
          <a:xfrm>
            <a:off x="4343400" y="34290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4" name="Oval 59" descr="40%"/>
          <p:cNvSpPr>
            <a:spLocks noChangeArrowheads="1"/>
          </p:cNvSpPr>
          <p:nvPr/>
        </p:nvSpPr>
        <p:spPr bwMode="auto">
          <a:xfrm>
            <a:off x="762000" y="34290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6</a:t>
            </a:r>
            <a:endParaRPr lang="en-US" sz="1800" b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8" name="Rectangle 44" descr="60%"/>
          <p:cNvSpPr>
            <a:spLocks noChangeArrowheads="1"/>
          </p:cNvSpPr>
          <p:nvPr/>
        </p:nvSpPr>
        <p:spPr bwMode="auto">
          <a:xfrm>
            <a:off x="2971800" y="3962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9" name="Rectangle 45" descr="60%"/>
          <p:cNvSpPr>
            <a:spLocks noChangeArrowheads="1"/>
          </p:cNvSpPr>
          <p:nvPr/>
        </p:nvSpPr>
        <p:spPr bwMode="auto">
          <a:xfrm>
            <a:off x="3429000" y="3962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0" name="Rectangle 46" descr="60%"/>
          <p:cNvSpPr>
            <a:spLocks noChangeArrowheads="1"/>
          </p:cNvSpPr>
          <p:nvPr/>
        </p:nvSpPr>
        <p:spPr bwMode="auto">
          <a:xfrm>
            <a:off x="3886200" y="39624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1" name="Rectangle 53" descr="80%"/>
          <p:cNvSpPr>
            <a:spLocks noChangeArrowheads="1"/>
          </p:cNvSpPr>
          <p:nvPr/>
        </p:nvSpPr>
        <p:spPr bwMode="auto">
          <a:xfrm>
            <a:off x="4343400" y="39624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2" name="Oval 59" descr="40%"/>
          <p:cNvSpPr>
            <a:spLocks noChangeArrowheads="1"/>
          </p:cNvSpPr>
          <p:nvPr/>
        </p:nvSpPr>
        <p:spPr bwMode="auto">
          <a:xfrm>
            <a:off x="762000" y="39624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7</a:t>
            </a:r>
            <a:endParaRPr lang="en-US" sz="1800" b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90" name="Oval 59" descr="40%"/>
          <p:cNvSpPr>
            <a:spLocks noChangeArrowheads="1"/>
          </p:cNvSpPr>
          <p:nvPr/>
        </p:nvSpPr>
        <p:spPr bwMode="auto">
          <a:xfrm>
            <a:off x="762000" y="4495800"/>
            <a:ext cx="685800" cy="533400"/>
          </a:xfrm>
          <a:prstGeom prst="ellipse">
            <a:avLst/>
          </a:prstGeom>
          <a:pattFill prst="pct40">
            <a:fgClr>
              <a:schemeClr val="folHlink"/>
            </a:fgClr>
            <a:bgClr>
              <a:srgbClr val="FF3300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8</a:t>
            </a:r>
            <a:endParaRPr lang="en-US" sz="1800" b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Rectangle 3" descr="80%"/>
          <p:cNvSpPr>
            <a:spLocks noChangeArrowheads="1"/>
          </p:cNvSpPr>
          <p:nvPr/>
        </p:nvSpPr>
        <p:spPr bwMode="auto">
          <a:xfrm>
            <a:off x="4343400" y="7620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" name="Rectangle 4" descr="60%"/>
          <p:cNvSpPr>
            <a:spLocks noChangeArrowheads="1"/>
          </p:cNvSpPr>
          <p:nvPr/>
        </p:nvSpPr>
        <p:spPr bwMode="auto">
          <a:xfrm>
            <a:off x="5715000" y="762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0" name="Rectangle 87" descr="60%"/>
          <p:cNvSpPr>
            <a:spLocks noChangeArrowheads="1"/>
          </p:cNvSpPr>
          <p:nvPr/>
        </p:nvSpPr>
        <p:spPr bwMode="auto">
          <a:xfrm>
            <a:off x="6172200" y="762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2" name="Rectangle 4" descr="60%"/>
          <p:cNvSpPr>
            <a:spLocks noChangeArrowheads="1"/>
          </p:cNvSpPr>
          <p:nvPr/>
        </p:nvSpPr>
        <p:spPr bwMode="auto">
          <a:xfrm>
            <a:off x="4800600" y="762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3" name="Rectangle 87" descr="60%"/>
          <p:cNvSpPr>
            <a:spLocks noChangeArrowheads="1"/>
          </p:cNvSpPr>
          <p:nvPr/>
        </p:nvSpPr>
        <p:spPr bwMode="auto">
          <a:xfrm>
            <a:off x="5257800" y="762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4" name="Rectangle 4" descr="60%"/>
          <p:cNvSpPr>
            <a:spLocks noChangeArrowheads="1"/>
          </p:cNvSpPr>
          <p:nvPr/>
        </p:nvSpPr>
        <p:spPr bwMode="auto">
          <a:xfrm>
            <a:off x="6629400" y="762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5" name="Rectangle 87" descr="60%"/>
          <p:cNvSpPr>
            <a:spLocks noChangeArrowheads="1"/>
          </p:cNvSpPr>
          <p:nvPr/>
        </p:nvSpPr>
        <p:spPr bwMode="auto">
          <a:xfrm>
            <a:off x="7086600" y="7620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" name="Rectangle 19" descr="60%"/>
          <p:cNvSpPr>
            <a:spLocks noChangeArrowheads="1"/>
          </p:cNvSpPr>
          <p:nvPr/>
        </p:nvSpPr>
        <p:spPr bwMode="auto">
          <a:xfrm>
            <a:off x="34290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" name="Rectangle 20" descr="60%"/>
          <p:cNvSpPr>
            <a:spLocks noChangeArrowheads="1"/>
          </p:cNvSpPr>
          <p:nvPr/>
        </p:nvSpPr>
        <p:spPr bwMode="auto">
          <a:xfrm>
            <a:off x="38862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" name="Rectangle 21" descr="80%"/>
          <p:cNvSpPr>
            <a:spLocks noChangeArrowheads="1"/>
          </p:cNvSpPr>
          <p:nvPr/>
        </p:nvSpPr>
        <p:spPr bwMode="auto">
          <a:xfrm>
            <a:off x="4343400" y="18288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" name="Rectangle 22" descr="60%"/>
          <p:cNvSpPr>
            <a:spLocks noChangeArrowheads="1"/>
          </p:cNvSpPr>
          <p:nvPr/>
        </p:nvSpPr>
        <p:spPr bwMode="auto">
          <a:xfrm>
            <a:off x="48006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" name="Rectangle 23" descr="60%"/>
          <p:cNvSpPr>
            <a:spLocks noChangeArrowheads="1"/>
          </p:cNvSpPr>
          <p:nvPr/>
        </p:nvSpPr>
        <p:spPr bwMode="auto">
          <a:xfrm>
            <a:off x="52578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" name="Rectangle 24" descr="60%"/>
          <p:cNvSpPr>
            <a:spLocks noChangeArrowheads="1"/>
          </p:cNvSpPr>
          <p:nvPr/>
        </p:nvSpPr>
        <p:spPr bwMode="auto">
          <a:xfrm>
            <a:off x="57150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6" name="Rectangle 19" descr="60%"/>
          <p:cNvSpPr>
            <a:spLocks noChangeArrowheads="1"/>
          </p:cNvSpPr>
          <p:nvPr/>
        </p:nvSpPr>
        <p:spPr bwMode="auto">
          <a:xfrm>
            <a:off x="29718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7" name="Rectangle 23" descr="60%"/>
          <p:cNvSpPr>
            <a:spLocks noChangeArrowheads="1"/>
          </p:cNvSpPr>
          <p:nvPr/>
        </p:nvSpPr>
        <p:spPr bwMode="auto">
          <a:xfrm>
            <a:off x="61722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8" name="Rectangle 24" descr="60%"/>
          <p:cNvSpPr>
            <a:spLocks noChangeArrowheads="1"/>
          </p:cNvSpPr>
          <p:nvPr/>
        </p:nvSpPr>
        <p:spPr bwMode="auto">
          <a:xfrm>
            <a:off x="6629400" y="1828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" name="Rectangle 34" descr="60%"/>
          <p:cNvSpPr>
            <a:spLocks noChangeArrowheads="1"/>
          </p:cNvSpPr>
          <p:nvPr/>
        </p:nvSpPr>
        <p:spPr bwMode="auto">
          <a:xfrm>
            <a:off x="34290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1" name="Rectangle 35" descr="60%"/>
          <p:cNvSpPr>
            <a:spLocks noChangeArrowheads="1"/>
          </p:cNvSpPr>
          <p:nvPr/>
        </p:nvSpPr>
        <p:spPr bwMode="auto">
          <a:xfrm>
            <a:off x="38862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2" name="Rectangle 36" descr="80%"/>
          <p:cNvSpPr>
            <a:spLocks noChangeArrowheads="1"/>
          </p:cNvSpPr>
          <p:nvPr/>
        </p:nvSpPr>
        <p:spPr bwMode="auto">
          <a:xfrm>
            <a:off x="4343400" y="23622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3" name="Rectangle 37" descr="60%"/>
          <p:cNvSpPr>
            <a:spLocks noChangeArrowheads="1"/>
          </p:cNvSpPr>
          <p:nvPr/>
        </p:nvSpPr>
        <p:spPr bwMode="auto">
          <a:xfrm>
            <a:off x="48006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9" name="Rectangle 37" descr="60%"/>
          <p:cNvSpPr>
            <a:spLocks noChangeArrowheads="1"/>
          </p:cNvSpPr>
          <p:nvPr/>
        </p:nvSpPr>
        <p:spPr bwMode="auto">
          <a:xfrm>
            <a:off x="52578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0" name="Rectangle 37" descr="60%"/>
          <p:cNvSpPr>
            <a:spLocks noChangeArrowheads="1"/>
          </p:cNvSpPr>
          <p:nvPr/>
        </p:nvSpPr>
        <p:spPr bwMode="auto">
          <a:xfrm>
            <a:off x="57150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1" name="Rectangle 37" descr="60%"/>
          <p:cNvSpPr>
            <a:spLocks noChangeArrowheads="1"/>
          </p:cNvSpPr>
          <p:nvPr/>
        </p:nvSpPr>
        <p:spPr bwMode="auto">
          <a:xfrm>
            <a:off x="61722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" name="Rectangle 37" descr="60%"/>
          <p:cNvSpPr>
            <a:spLocks noChangeArrowheads="1"/>
          </p:cNvSpPr>
          <p:nvPr/>
        </p:nvSpPr>
        <p:spPr bwMode="auto">
          <a:xfrm>
            <a:off x="66294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3" name="Rectangle 37" descr="60%"/>
          <p:cNvSpPr>
            <a:spLocks noChangeArrowheads="1"/>
          </p:cNvSpPr>
          <p:nvPr/>
        </p:nvSpPr>
        <p:spPr bwMode="auto">
          <a:xfrm>
            <a:off x="7086600" y="23622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4" name="Rectangle 42" descr="60%"/>
          <p:cNvSpPr>
            <a:spLocks noChangeArrowheads="1"/>
          </p:cNvSpPr>
          <p:nvPr/>
        </p:nvSpPr>
        <p:spPr bwMode="auto">
          <a:xfrm>
            <a:off x="48006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5" name="Rectangle 43" descr="60%"/>
          <p:cNvSpPr>
            <a:spLocks noChangeArrowheads="1"/>
          </p:cNvSpPr>
          <p:nvPr/>
        </p:nvSpPr>
        <p:spPr bwMode="auto">
          <a:xfrm>
            <a:off x="52578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6" name="Rectangle 44" descr="60%"/>
          <p:cNvSpPr>
            <a:spLocks noChangeArrowheads="1"/>
          </p:cNvSpPr>
          <p:nvPr/>
        </p:nvSpPr>
        <p:spPr bwMode="auto">
          <a:xfrm>
            <a:off x="29718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7" name="Rectangle 45" descr="60%"/>
          <p:cNvSpPr>
            <a:spLocks noChangeArrowheads="1"/>
          </p:cNvSpPr>
          <p:nvPr/>
        </p:nvSpPr>
        <p:spPr bwMode="auto">
          <a:xfrm>
            <a:off x="34290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8" name="Rectangle 46" descr="60%"/>
          <p:cNvSpPr>
            <a:spLocks noChangeArrowheads="1"/>
          </p:cNvSpPr>
          <p:nvPr/>
        </p:nvSpPr>
        <p:spPr bwMode="auto">
          <a:xfrm>
            <a:off x="38862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9" name="Rectangle 53" descr="80%"/>
          <p:cNvSpPr>
            <a:spLocks noChangeArrowheads="1"/>
          </p:cNvSpPr>
          <p:nvPr/>
        </p:nvSpPr>
        <p:spPr bwMode="auto">
          <a:xfrm>
            <a:off x="4343400" y="28956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4" name="Rectangle 42" descr="60%"/>
          <p:cNvSpPr>
            <a:spLocks noChangeArrowheads="1"/>
          </p:cNvSpPr>
          <p:nvPr/>
        </p:nvSpPr>
        <p:spPr bwMode="auto">
          <a:xfrm>
            <a:off x="57150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5" name="Rectangle 43" descr="60%"/>
          <p:cNvSpPr>
            <a:spLocks noChangeArrowheads="1"/>
          </p:cNvSpPr>
          <p:nvPr/>
        </p:nvSpPr>
        <p:spPr bwMode="auto">
          <a:xfrm>
            <a:off x="61722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6" name="Rectangle 43" descr="60%"/>
          <p:cNvSpPr>
            <a:spLocks noChangeArrowheads="1"/>
          </p:cNvSpPr>
          <p:nvPr/>
        </p:nvSpPr>
        <p:spPr bwMode="auto">
          <a:xfrm>
            <a:off x="6629400" y="28956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4" name="Rectangle 42" descr="60%"/>
          <p:cNvSpPr>
            <a:spLocks noChangeArrowheads="1"/>
          </p:cNvSpPr>
          <p:nvPr/>
        </p:nvSpPr>
        <p:spPr bwMode="auto">
          <a:xfrm>
            <a:off x="20574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5" name="Rectangle 43" descr="60%"/>
          <p:cNvSpPr>
            <a:spLocks noChangeArrowheads="1"/>
          </p:cNvSpPr>
          <p:nvPr/>
        </p:nvSpPr>
        <p:spPr bwMode="auto">
          <a:xfrm>
            <a:off x="25146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6" name="Rectangle 44" descr="60%"/>
          <p:cNvSpPr>
            <a:spLocks noChangeArrowheads="1"/>
          </p:cNvSpPr>
          <p:nvPr/>
        </p:nvSpPr>
        <p:spPr bwMode="auto">
          <a:xfrm>
            <a:off x="29718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7" name="Rectangle 45" descr="60%"/>
          <p:cNvSpPr>
            <a:spLocks noChangeArrowheads="1"/>
          </p:cNvSpPr>
          <p:nvPr/>
        </p:nvSpPr>
        <p:spPr bwMode="auto">
          <a:xfrm>
            <a:off x="34290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8" name="Rectangle 46" descr="60%"/>
          <p:cNvSpPr>
            <a:spLocks noChangeArrowheads="1"/>
          </p:cNvSpPr>
          <p:nvPr/>
        </p:nvSpPr>
        <p:spPr bwMode="auto">
          <a:xfrm>
            <a:off x="38862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9" name="Rectangle 53" descr="80%"/>
          <p:cNvSpPr>
            <a:spLocks noChangeArrowheads="1"/>
          </p:cNvSpPr>
          <p:nvPr/>
        </p:nvSpPr>
        <p:spPr bwMode="auto">
          <a:xfrm>
            <a:off x="4343400" y="4495800"/>
            <a:ext cx="457200" cy="533400"/>
          </a:xfrm>
          <a:prstGeom prst="rect">
            <a:avLst/>
          </a:prstGeom>
          <a:pattFill prst="pct80">
            <a:fgClr>
              <a:srgbClr val="FFCCCC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7" name="Rectangle 42" descr="60%"/>
          <p:cNvSpPr>
            <a:spLocks noChangeArrowheads="1"/>
          </p:cNvSpPr>
          <p:nvPr/>
        </p:nvSpPr>
        <p:spPr bwMode="auto">
          <a:xfrm>
            <a:off x="48006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8" name="Rectangle 43" descr="60%"/>
          <p:cNvSpPr>
            <a:spLocks noChangeArrowheads="1"/>
          </p:cNvSpPr>
          <p:nvPr/>
        </p:nvSpPr>
        <p:spPr bwMode="auto">
          <a:xfrm>
            <a:off x="52578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9" name="Rectangle 44" descr="60%"/>
          <p:cNvSpPr>
            <a:spLocks noChangeArrowheads="1"/>
          </p:cNvSpPr>
          <p:nvPr/>
        </p:nvSpPr>
        <p:spPr bwMode="auto">
          <a:xfrm>
            <a:off x="5715000" y="4495800"/>
            <a:ext cx="457200" cy="533400"/>
          </a:xfrm>
          <a:prstGeom prst="rect">
            <a:avLst/>
          </a:prstGeom>
          <a:pattFill prst="pct60">
            <a:fgClr>
              <a:srgbClr val="FFCCCC"/>
            </a:fgClr>
            <a:bgClr>
              <a:srgbClr val="FF33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0" name="TextBox 109"/>
          <p:cNvSpPr txBox="1"/>
          <p:nvPr/>
        </p:nvSpPr>
        <p:spPr>
          <a:xfrm>
            <a:off x="4375356" y="806244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C</a:t>
            </a:r>
            <a:r>
              <a:rPr lang="en-US" sz="2400" b="1" smtClean="0"/>
              <a:t>   Ư   U   Đ   Ô   L   Y</a:t>
            </a:r>
            <a:endParaRPr lang="en-US" sz="2400" b="1"/>
          </a:p>
        </p:txBody>
      </p:sp>
      <p:sp>
        <p:nvSpPr>
          <p:cNvPr id="111" name="TextBox 110"/>
          <p:cNvSpPr txBox="1"/>
          <p:nvPr/>
        </p:nvSpPr>
        <p:spPr>
          <a:xfrm>
            <a:off x="3841956" y="1337639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Đ    </a:t>
            </a:r>
            <a:r>
              <a:rPr lang="en-US" sz="2400" b="1" smtClean="0">
                <a:solidFill>
                  <a:srgbClr val="0070C0"/>
                </a:solidFill>
              </a:rPr>
              <a:t>Ô</a:t>
            </a:r>
            <a:r>
              <a:rPr lang="en-US" sz="2400" b="1" smtClean="0"/>
              <a:t>   N   G   V   Â   T</a:t>
            </a:r>
            <a:endParaRPr lang="en-US" sz="2400" b="1"/>
          </a:p>
        </p:txBody>
      </p:sp>
      <p:sp>
        <p:nvSpPr>
          <p:cNvPr id="112" name="TextBox 111"/>
          <p:cNvSpPr txBox="1"/>
          <p:nvPr/>
        </p:nvSpPr>
        <p:spPr>
          <a:xfrm>
            <a:off x="3003756" y="1860756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Ô   N   G   </a:t>
            </a:r>
            <a:r>
              <a:rPr lang="en-US" sz="2400" b="1" smtClean="0">
                <a:solidFill>
                  <a:srgbClr val="0070C0"/>
                </a:solidFill>
              </a:rPr>
              <a:t>N</a:t>
            </a:r>
            <a:r>
              <a:rPr lang="en-US" sz="2400" b="1" smtClean="0"/>
              <a:t>   G   H    I    Ê  M</a:t>
            </a:r>
            <a:endParaRPr lang="en-US" sz="2400" b="1"/>
          </a:p>
        </p:txBody>
      </p:sp>
      <p:sp>
        <p:nvSpPr>
          <p:cNvPr id="113" name="TextBox 112"/>
          <p:cNvSpPr txBox="1"/>
          <p:nvPr/>
        </p:nvSpPr>
        <p:spPr>
          <a:xfrm>
            <a:off x="3475704" y="239415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V    I    </a:t>
            </a:r>
            <a:r>
              <a:rPr lang="en-US" sz="2400" b="1" smtClean="0">
                <a:solidFill>
                  <a:srgbClr val="0070C0"/>
                </a:solidFill>
              </a:rPr>
              <a:t>S</a:t>
            </a:r>
            <a:r>
              <a:rPr lang="en-US" sz="2400" b="1" smtClean="0"/>
              <a:t>    I    N   H    V   Â  T</a:t>
            </a:r>
            <a:endParaRPr lang="en-US" sz="2400" b="1"/>
          </a:p>
        </p:txBody>
      </p:sp>
      <p:sp>
        <p:nvSpPr>
          <p:cNvPr id="114" name="TextBox 113"/>
          <p:cNvSpPr txBox="1"/>
          <p:nvPr/>
        </p:nvSpPr>
        <p:spPr>
          <a:xfrm>
            <a:off x="3003756" y="293783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N   U   Ô    </a:t>
            </a:r>
            <a:r>
              <a:rPr lang="en-US" sz="2400" b="1" smtClean="0">
                <a:solidFill>
                  <a:srgbClr val="0070C0"/>
                </a:solidFill>
              </a:rPr>
              <a:t>I</a:t>
            </a:r>
            <a:r>
              <a:rPr lang="en-US" sz="2400" b="1" smtClean="0"/>
              <a:t>    C   Â   Y   M   Ô</a:t>
            </a:r>
            <a:endParaRPr lang="en-US" sz="2400" b="1"/>
          </a:p>
        </p:txBody>
      </p:sp>
      <p:sp>
        <p:nvSpPr>
          <p:cNvPr id="116" name="TextBox 115"/>
          <p:cNvSpPr txBox="1"/>
          <p:nvPr/>
        </p:nvSpPr>
        <p:spPr>
          <a:xfrm>
            <a:off x="3048000" y="400463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P    H  Ô  </a:t>
            </a:r>
            <a:r>
              <a:rPr lang="en-US" sz="2400" b="1" smtClean="0">
                <a:solidFill>
                  <a:srgbClr val="0070C0"/>
                </a:solidFill>
              </a:rPr>
              <a:t>  I</a:t>
            </a:r>
            <a:endParaRPr lang="en-US" sz="2400" b="1">
              <a:solidFill>
                <a:srgbClr val="0070C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72148" y="452329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C    Â   Y    Đ  Ơ   </a:t>
            </a:r>
            <a:r>
              <a:rPr lang="en-US" sz="2400" b="1" smtClean="0">
                <a:solidFill>
                  <a:srgbClr val="0070C0"/>
                </a:solidFill>
              </a:rPr>
              <a:t>N</a:t>
            </a:r>
            <a:r>
              <a:rPr lang="en-US" sz="2400" b="1" smtClean="0"/>
              <a:t>   B   Ô   I</a:t>
            </a:r>
            <a:endParaRPr lang="en-US" sz="2400" b="1"/>
          </a:p>
        </p:txBody>
      </p:sp>
      <p:grpSp>
        <p:nvGrpSpPr>
          <p:cNvPr id="140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141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Sinh vËt nµy th­êng sö dông g©y ®ét</a:t>
              </a:r>
            </a:p>
            <a:p>
              <a:pPr algn="ctr"/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biÕn ®em l¹i hiÖu qu¶ cao?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142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</a:t>
              </a:r>
              <a:r>
                <a:rPr lang="en-US" sz="3200" b="0" smtClean="0">
                  <a:latin typeface=".VnAristote" pitchFamily="34" charset="0"/>
                </a:rPr>
                <a:t>4: 9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4313904" y="347570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 X </a:t>
            </a:r>
            <a:r>
              <a:rPr lang="en-US" sz="2400" b="1" smtClean="0"/>
              <a:t>  Ô   M  A</a:t>
            </a:r>
            <a:endParaRPr lang="en-US" sz="2400" b="1"/>
          </a:p>
        </p:txBody>
      </p:sp>
      <p:grpSp>
        <p:nvGrpSpPr>
          <p:cNvPr id="148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149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Sinh vËt nµy th­êng kh«ng sö dông</a:t>
              </a:r>
            </a:p>
            <a:p>
              <a:pPr algn="ctr"/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ph­¬ng ph¸p g©y ®ét biÕn?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150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</a:t>
              </a:r>
              <a:r>
                <a:rPr lang="en-US" sz="3200" b="0" smtClean="0">
                  <a:latin typeface=".VnAristote" pitchFamily="34" charset="0"/>
                </a:rPr>
                <a:t>2: 9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grpSp>
        <p:nvGrpSpPr>
          <p:cNvPr id="152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153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Lo¹i c©y nµy chØ cã ë ph­¬ng ph¸p n</a:t>
              </a:r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u«i</a:t>
              </a:r>
            </a:p>
            <a:p>
              <a:pPr algn="ctr"/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 cÊy h¹t phÊn hoÆc no·n ch­a thô tinh?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154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</a:t>
              </a:r>
              <a:r>
                <a:rPr lang="en-US" sz="3200" b="0" smtClean="0">
                  <a:latin typeface=".VnAristote" pitchFamily="34" charset="0"/>
                </a:rPr>
                <a:t>8: 9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grpSp>
        <p:nvGrpSpPr>
          <p:cNvPr id="156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157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Khi hîp tö ph©n chia t¹o ra nhiÒu tÕ</a:t>
              </a:r>
            </a:p>
            <a:p>
              <a:pPr algn="ctr"/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bµo cã h×nh gièng qu¶ d©u gäi lµ?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158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</a:t>
              </a:r>
              <a:r>
                <a:rPr lang="en-US" sz="3200" b="0" smtClean="0">
                  <a:latin typeface=".VnAristote" pitchFamily="34" charset="0"/>
                </a:rPr>
                <a:t>7: 4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grpSp>
        <p:nvGrpSpPr>
          <p:cNvPr id="160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161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Lo¹i tÕ bµo nµy dïng ®Ó t¹o gièng míi</a:t>
              </a:r>
            </a:p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m</a:t>
              </a:r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ang ®Æc ®iÓm cña c¶ 2 loµi?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162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</a:t>
              </a:r>
              <a:r>
                <a:rPr lang="en-US" sz="3200" b="0" smtClean="0">
                  <a:latin typeface=".VnAristote" pitchFamily="34" charset="0"/>
                </a:rPr>
                <a:t>6: 4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grpSp>
        <p:nvGrpSpPr>
          <p:cNvPr id="164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165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Ph­¬ng ph¸p nµy t¹o ra quÇn thÓ</a:t>
              </a:r>
            </a:p>
            <a:p>
              <a:pPr algn="ctr"/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c©y trång ®ång nhÊt vÒ kiÓu gen?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166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</a:t>
              </a:r>
              <a:r>
                <a:rPr lang="en-US" sz="3200" b="0" smtClean="0">
                  <a:latin typeface=".VnAristote" pitchFamily="34" charset="0"/>
                </a:rPr>
                <a:t>5: 9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grpSp>
        <p:nvGrpSpPr>
          <p:cNvPr id="167" name="Group 67"/>
          <p:cNvGrpSpPr>
            <a:grpSpLocks/>
          </p:cNvGrpSpPr>
          <p:nvPr/>
        </p:nvGrpSpPr>
        <p:grpSpPr bwMode="auto">
          <a:xfrm>
            <a:off x="0" y="5562600"/>
            <a:ext cx="9144000" cy="1295400"/>
            <a:chOff x="0" y="3456"/>
            <a:chExt cx="5760" cy="816"/>
          </a:xfrm>
        </p:grpSpPr>
        <p:sp>
          <p:nvSpPr>
            <p:cNvPr id="168" name="AutoShape 68" descr="40%"/>
            <p:cNvSpPr>
              <a:spLocks noChangeArrowheads="1"/>
            </p:cNvSpPr>
            <p:nvPr/>
          </p:nvSpPr>
          <p:spPr bwMode="auto">
            <a:xfrm>
              <a:off x="1632" y="3456"/>
              <a:ext cx="4128" cy="81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Dông cô nµy kh«ng thÓ thiÕu trong</a:t>
              </a:r>
            </a:p>
            <a:p>
              <a:pPr algn="ctr"/>
              <a:r>
                <a:rPr lang="en-US" sz="3200" smtClean="0">
                  <a:solidFill>
                    <a:schemeClr val="accent2"/>
                  </a:solidFill>
                  <a:latin typeface=".VnAristote" pitchFamily="34" charset="0"/>
                </a:rPr>
                <a:t>t¹o gièng b»ng c«ng nghÖ tÕ bµo</a:t>
              </a:r>
              <a:r>
                <a:rPr lang="en-US" sz="3200" b="0" smtClean="0">
                  <a:solidFill>
                    <a:schemeClr val="accent2"/>
                  </a:solidFill>
                  <a:latin typeface=".VnAristote" pitchFamily="34" charset="0"/>
                </a:rPr>
                <a:t>? </a:t>
              </a:r>
              <a:endParaRPr lang="en-US" sz="3200" b="0">
                <a:solidFill>
                  <a:schemeClr val="accent2"/>
                </a:solidFill>
                <a:latin typeface=".VnAristote" pitchFamily="34" charset="0"/>
              </a:endParaRPr>
            </a:p>
          </p:txBody>
        </p:sp>
        <p:sp>
          <p:nvSpPr>
            <p:cNvPr id="169" name="AutoShape 69" descr="Recycled paper"/>
            <p:cNvSpPr>
              <a:spLocks noChangeArrowheads="1"/>
            </p:cNvSpPr>
            <p:nvPr/>
          </p:nvSpPr>
          <p:spPr bwMode="auto">
            <a:xfrm>
              <a:off x="0" y="3648"/>
              <a:ext cx="1680" cy="336"/>
            </a:xfrm>
            <a:prstGeom prst="flowChartAlternateProcess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0">
                  <a:latin typeface=".VnAristote" pitchFamily="34" charset="0"/>
                </a:rPr>
                <a:t>C©u </a:t>
              </a:r>
              <a:r>
                <a:rPr lang="en-US" sz="3200" b="0" smtClean="0">
                  <a:latin typeface=".VnAristote" pitchFamily="34" charset="0"/>
                </a:rPr>
                <a:t>3: 9 </a:t>
              </a:r>
              <a:r>
                <a:rPr lang="en-US" sz="3200" b="0">
                  <a:latin typeface=".VnAristote" pitchFamily="34" charset="0"/>
                </a:rPr>
                <a:t>ch÷ c¸i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343400" y="762000"/>
            <a:ext cx="457200" cy="4267200"/>
            <a:chOff x="228600" y="457200"/>
            <a:chExt cx="457200" cy="4267200"/>
          </a:xfrm>
        </p:grpSpPr>
        <p:sp>
          <p:nvSpPr>
            <p:cNvPr id="120" name="Rectangle 3" descr="80%"/>
            <p:cNvSpPr>
              <a:spLocks noChangeArrowheads="1"/>
            </p:cNvSpPr>
            <p:nvPr/>
          </p:nvSpPr>
          <p:spPr bwMode="auto">
            <a:xfrm>
              <a:off x="228600" y="4572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C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21" name="Rectangle 14" descr="80%"/>
            <p:cNvSpPr>
              <a:spLocks noChangeArrowheads="1"/>
            </p:cNvSpPr>
            <p:nvPr/>
          </p:nvSpPr>
          <p:spPr bwMode="auto">
            <a:xfrm>
              <a:off x="228600" y="9906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Ô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22" name="Rectangle 21" descr="80%"/>
            <p:cNvSpPr>
              <a:spLocks noChangeArrowheads="1"/>
            </p:cNvSpPr>
            <p:nvPr/>
          </p:nvSpPr>
          <p:spPr bwMode="auto">
            <a:xfrm>
              <a:off x="228600" y="15240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N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23" name="Rectangle 36" descr="80%"/>
            <p:cNvSpPr>
              <a:spLocks noChangeArrowheads="1"/>
            </p:cNvSpPr>
            <p:nvPr/>
          </p:nvSpPr>
          <p:spPr bwMode="auto">
            <a:xfrm>
              <a:off x="228600" y="20574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S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24" name="Rectangle 53" descr="80%"/>
            <p:cNvSpPr>
              <a:spLocks noChangeArrowheads="1"/>
            </p:cNvSpPr>
            <p:nvPr/>
          </p:nvSpPr>
          <p:spPr bwMode="auto">
            <a:xfrm>
              <a:off x="228600" y="25908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I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25" name="Rectangle 53" descr="80%"/>
            <p:cNvSpPr>
              <a:spLocks noChangeArrowheads="1"/>
            </p:cNvSpPr>
            <p:nvPr/>
          </p:nvSpPr>
          <p:spPr bwMode="auto">
            <a:xfrm>
              <a:off x="228600" y="31242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X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26" name="Rectangle 53" descr="80%"/>
            <p:cNvSpPr>
              <a:spLocks noChangeArrowheads="1"/>
            </p:cNvSpPr>
            <p:nvPr/>
          </p:nvSpPr>
          <p:spPr bwMode="auto">
            <a:xfrm>
              <a:off x="228600" y="36576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I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27" name="Rectangle 53" descr="80%"/>
            <p:cNvSpPr>
              <a:spLocks noChangeArrowheads="1"/>
            </p:cNvSpPr>
            <p:nvPr/>
          </p:nvSpPr>
          <p:spPr bwMode="auto">
            <a:xfrm>
              <a:off x="228600" y="4191000"/>
              <a:ext cx="457200" cy="533400"/>
            </a:xfrm>
            <a:prstGeom prst="rect">
              <a:avLst/>
            </a:prstGeom>
            <a:pattFill prst="pct80">
              <a:fgClr>
                <a:srgbClr val="FFCCCC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</a:rPr>
                <a:t>N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68" grpId="0" animBg="1"/>
      <p:bldP spid="69" grpId="0" animBg="1"/>
      <p:bldP spid="70" grpId="0" animBg="1"/>
      <p:bldP spid="78" grpId="0" animBg="1"/>
      <p:bldP spid="79" grpId="0" animBg="1"/>
      <p:bldP spid="80" grpId="0" animBg="1"/>
      <p:bldP spid="6" grpId="0" animBg="1"/>
      <p:bldP spid="60" grpId="0" animBg="1"/>
      <p:bldP spid="92" grpId="0" animBg="1"/>
      <p:bldP spid="93" grpId="0" animBg="1"/>
      <p:bldP spid="94" grpId="0" animBg="1"/>
      <p:bldP spid="95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96" grpId="0" animBg="1"/>
      <p:bldP spid="97" grpId="0" animBg="1"/>
      <p:bldP spid="98" grpId="0" animBg="1"/>
      <p:bldP spid="20" grpId="0" animBg="1"/>
      <p:bldP spid="21" grpId="0" animBg="1"/>
      <p:bldP spid="23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04" grpId="0" animBg="1"/>
      <p:bldP spid="105" grpId="0" animBg="1"/>
      <p:bldP spid="106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107" grpId="0" animBg="1"/>
      <p:bldP spid="108" grpId="0" animBg="1"/>
      <p:bldP spid="109" grpId="0" animBg="1"/>
      <p:bldP spid="110" grpId="0"/>
      <p:bldP spid="111" grpId="0"/>
      <p:bldP spid="112" grpId="0"/>
      <p:bldP spid="113" grpId="0"/>
      <p:bldP spid="114" grpId="0"/>
      <p:bldP spid="116" grpId="0"/>
      <p:bldP spid="117" grpId="0"/>
      <p:bldP spid="143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624</TotalTime>
  <Words>687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.VnAristote</vt:lpstr>
      <vt:lpstr>Arial</vt:lpstr>
      <vt:lpstr>Calibri</vt:lpstr>
      <vt:lpstr>Times New Roman</vt:lpstr>
      <vt:lpstr>Blank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Hungtn</dc:creator>
  <cp:lastModifiedBy>Thu Tho</cp:lastModifiedBy>
  <cp:revision>65</cp:revision>
  <dcterms:created xsi:type="dcterms:W3CDTF">2015-10-23T01:57:09Z</dcterms:created>
  <dcterms:modified xsi:type="dcterms:W3CDTF">2021-09-24T14:54:38Z</dcterms:modified>
</cp:coreProperties>
</file>