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65" r:id="rId2"/>
    <p:sldId id="267" r:id="rId3"/>
    <p:sldId id="256" r:id="rId4"/>
    <p:sldId id="257" r:id="rId5"/>
    <p:sldId id="258" r:id="rId6"/>
    <p:sldId id="268" r:id="rId7"/>
    <p:sldId id="269" r:id="rId8"/>
    <p:sldId id="262" r:id="rId9"/>
    <p:sldId id="270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FFFFFF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39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56C7F6-7132-46A2-98DD-98AB926856EB}" type="datetimeFigureOut">
              <a:rPr lang="en-US" smtClean="0"/>
              <a:pPr/>
              <a:t>9/24/2021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1D6EAE-7EE4-4025-9519-E1D05ADACDB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7459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83CB8-4FD3-4E37-BADD-E53C679C0A71}" type="datetimeFigureOut">
              <a:rPr lang="en-US" smtClean="0"/>
              <a:pPr/>
              <a:t>9/24/2021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76FAA-1806-487F-8EFB-6AD9940983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83CB8-4FD3-4E37-BADD-E53C679C0A71}" type="datetimeFigureOut">
              <a:rPr lang="en-US" smtClean="0"/>
              <a:pPr/>
              <a:t>9/24/2021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76FAA-1806-487F-8EFB-6AD9940983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83CB8-4FD3-4E37-BADD-E53C679C0A71}" type="datetimeFigureOut">
              <a:rPr lang="en-US" smtClean="0"/>
              <a:pPr/>
              <a:t>9/24/2021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76FAA-1806-487F-8EFB-6AD9940983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83CB8-4FD3-4E37-BADD-E53C679C0A71}" type="datetimeFigureOut">
              <a:rPr lang="en-US" smtClean="0"/>
              <a:pPr/>
              <a:t>9/24/2021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76FAA-1806-487F-8EFB-6AD9940983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83CB8-4FD3-4E37-BADD-E53C679C0A71}" type="datetimeFigureOut">
              <a:rPr lang="en-US" smtClean="0"/>
              <a:pPr/>
              <a:t>9/24/2021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76FAA-1806-487F-8EFB-6AD9940983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83CB8-4FD3-4E37-BADD-E53C679C0A71}" type="datetimeFigureOut">
              <a:rPr lang="en-US" smtClean="0"/>
              <a:pPr/>
              <a:t>9/24/2021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76FAA-1806-487F-8EFB-6AD9940983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83CB8-4FD3-4E37-BADD-E53C679C0A71}" type="datetimeFigureOut">
              <a:rPr lang="en-US" smtClean="0"/>
              <a:pPr/>
              <a:t>9/24/2021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76FAA-1806-487F-8EFB-6AD9940983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83CB8-4FD3-4E37-BADD-E53C679C0A71}" type="datetimeFigureOut">
              <a:rPr lang="en-US" smtClean="0"/>
              <a:pPr/>
              <a:t>9/24/2021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76FAA-1806-487F-8EFB-6AD9940983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83CB8-4FD3-4E37-BADD-E53C679C0A71}" type="datetimeFigureOut">
              <a:rPr lang="en-US" smtClean="0"/>
              <a:pPr/>
              <a:t>9/24/2021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76FAA-1806-487F-8EFB-6AD9940983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83CB8-4FD3-4E37-BADD-E53C679C0A71}" type="datetimeFigureOut">
              <a:rPr lang="en-US" smtClean="0"/>
              <a:pPr/>
              <a:t>9/24/2021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76FAA-1806-487F-8EFB-6AD9940983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83CB8-4FD3-4E37-BADD-E53C679C0A71}" type="datetimeFigureOut">
              <a:rPr lang="en-US" smtClean="0"/>
              <a:pPr/>
              <a:t>9/24/2021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76FAA-1806-487F-8EFB-6AD9940983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483CB8-4FD3-4E37-BADD-E53C679C0A71}" type="datetimeFigureOut">
              <a:rPr lang="en-US" smtClean="0"/>
              <a:pPr/>
              <a:t>9/24/2021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376FAA-1806-487F-8EFB-6AD9940983F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5.jpeg"/><Relationship Id="rId7" Type="http://schemas.openxmlformats.org/officeDocument/2006/relationships/image" Target="../media/image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image" Target="../media/image7.jpeg"/><Relationship Id="rId4" Type="http://schemas.openxmlformats.org/officeDocument/2006/relationships/image" Target="../media/image6.jpeg"/><Relationship Id="rId9" Type="http://schemas.openxmlformats.org/officeDocument/2006/relationships/image" Target="../media/image9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347008"/>
            <a:ext cx="87630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400" smtClean="0">
                <a:solidFill>
                  <a:srgbClr val="0070C0"/>
                </a:solidFill>
              </a:rPr>
              <a:t>Tiết PPCT: 20 </a:t>
            </a:r>
          </a:p>
          <a:p>
            <a:pPr algn="ctr"/>
            <a:r>
              <a:rPr lang="en-US" sz="5400" smtClean="0">
                <a:solidFill>
                  <a:srgbClr val="0070C0"/>
                </a:solidFill>
              </a:rPr>
              <a:t> Bài: 19 </a:t>
            </a:r>
            <a:endParaRPr lang="en-US" sz="5400">
              <a:solidFill>
                <a:srgbClr val="0070C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2556808"/>
            <a:ext cx="9144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smtClean="0">
                <a:solidFill>
                  <a:srgbClr val="FF0000"/>
                </a:solidFill>
              </a:rPr>
              <a:t>TẠO GIỐNG BẰNG PHƯƠNG PHÁP GÂY ĐỘT BIẾN </a:t>
            </a:r>
          </a:p>
          <a:p>
            <a:pPr algn="ctr"/>
            <a:r>
              <a:rPr lang="en-US" sz="4000" b="1" smtClean="0">
                <a:solidFill>
                  <a:srgbClr val="FF0000"/>
                </a:solidFill>
              </a:rPr>
              <a:t>VÀ CÔNG NGHỆ TẾ BÀO</a:t>
            </a:r>
            <a:endParaRPr lang="en-US" sz="4000" b="1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76200" y="457200"/>
            <a:ext cx="89154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b="1" smtClean="0">
                <a:solidFill>
                  <a:srgbClr val="FF0000"/>
                </a:solidFill>
              </a:rPr>
              <a:t>I – TẠO GIỐNG BẰNG PHƯƠNG PHÁP GÂY ĐỘT BIẾN</a:t>
            </a:r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en-US" sz="2400" b="1" smtClean="0">
                <a:solidFill>
                  <a:srgbClr val="00B050"/>
                </a:solidFill>
              </a:rPr>
              <a:t>Quy trình</a:t>
            </a:r>
          </a:p>
          <a:p>
            <a:pPr marL="514350" indent="-514350">
              <a:lnSpc>
                <a:spcPct val="150000"/>
              </a:lnSpc>
              <a:buFontTx/>
              <a:buChar char="-"/>
            </a:pPr>
            <a:r>
              <a:rPr lang="en-US" sz="2400" smtClean="0">
                <a:solidFill>
                  <a:srgbClr val="000099"/>
                </a:solidFill>
              </a:rPr>
              <a:t>Bước 1: Xử lí mẫu vật bằng tác nhân đột biến</a:t>
            </a:r>
          </a:p>
          <a:p>
            <a:pPr marL="514350" indent="-514350">
              <a:lnSpc>
                <a:spcPct val="150000"/>
              </a:lnSpc>
              <a:buFontTx/>
              <a:buChar char="-"/>
            </a:pPr>
            <a:r>
              <a:rPr lang="en-US" sz="2400" smtClean="0">
                <a:solidFill>
                  <a:srgbClr val="000099"/>
                </a:solidFill>
              </a:rPr>
              <a:t>Bước 2: Chọn lọc các cá thể đột biến có kiểu hình mong muốn</a:t>
            </a:r>
          </a:p>
          <a:p>
            <a:pPr marL="514350" indent="-514350">
              <a:lnSpc>
                <a:spcPct val="150000"/>
              </a:lnSpc>
              <a:buFontTx/>
              <a:buChar char="-"/>
            </a:pPr>
            <a:r>
              <a:rPr lang="en-US" sz="2400" smtClean="0">
                <a:solidFill>
                  <a:srgbClr val="000099"/>
                </a:solidFill>
              </a:rPr>
              <a:t>Bước 3: Tạo dòng thuần chủng</a:t>
            </a:r>
          </a:p>
          <a:p>
            <a:pPr marL="514350" indent="-514350">
              <a:lnSpc>
                <a:spcPct val="150000"/>
              </a:lnSpc>
            </a:pPr>
            <a:r>
              <a:rPr lang="en-US" sz="2400" b="1" smtClean="0">
                <a:solidFill>
                  <a:srgbClr val="00B050"/>
                </a:solidFill>
              </a:rPr>
              <a:t>2. Một số thành tựu tạo giống ở Việt Nam</a:t>
            </a:r>
          </a:p>
          <a:p>
            <a:pPr marL="514350" indent="-514350">
              <a:lnSpc>
                <a:spcPct val="150000"/>
              </a:lnSpc>
              <a:buFontTx/>
              <a:buChar char="-"/>
            </a:pPr>
            <a:r>
              <a:rPr lang="en-US" sz="2400" smtClean="0">
                <a:solidFill>
                  <a:srgbClr val="000099"/>
                </a:solidFill>
              </a:rPr>
              <a:t>Đối với vi sinh vật: Tạo ra các giống nấm, vi khuẩn đột biến để sản xuất thuốc, kháng sinh, vitamin, prôtêin...cho năng suất cao</a:t>
            </a:r>
          </a:p>
          <a:p>
            <a:pPr marL="514350" indent="-514350">
              <a:lnSpc>
                <a:spcPct val="150000"/>
              </a:lnSpc>
              <a:buFontTx/>
              <a:buChar char="-"/>
            </a:pPr>
            <a:r>
              <a:rPr lang="en-US" sz="2400" smtClean="0">
                <a:solidFill>
                  <a:srgbClr val="000099"/>
                </a:solidFill>
              </a:rPr>
              <a:t>Đối với thực vật: Lúa, đậu tương, ngô, dâu tằm...cho năng suất cao</a:t>
            </a:r>
          </a:p>
        </p:txBody>
      </p:sp>
      <p:sp>
        <p:nvSpPr>
          <p:cNvPr id="3" name="Rounded Rectangular Callout 2"/>
          <p:cNvSpPr/>
          <p:nvPr/>
        </p:nvSpPr>
        <p:spPr>
          <a:xfrm>
            <a:off x="2819400" y="3962400"/>
            <a:ext cx="6096000" cy="2438400"/>
          </a:xfrm>
          <a:prstGeom prst="wedgeRoundRectCallout">
            <a:avLst>
              <a:gd name="adj1" fmla="val -60530"/>
              <a:gd name="adj2" fmla="val -57863"/>
              <a:gd name="adj3" fmla="val 16667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smtClean="0">
                <a:solidFill>
                  <a:srgbClr val="0000CC"/>
                </a:solidFill>
              </a:rPr>
              <a:t>Em hãy nêu một số thanh tựu tạo giống ở Việt Nam?</a:t>
            </a:r>
            <a:endParaRPr lang="en-US" sz="3200" b="1">
              <a:solidFill>
                <a:srgbClr val="0000CC"/>
              </a:solidFill>
            </a:endParaRPr>
          </a:p>
        </p:txBody>
      </p:sp>
      <p:sp>
        <p:nvSpPr>
          <p:cNvPr id="4" name="Rounded Rectangular Callout 3"/>
          <p:cNvSpPr/>
          <p:nvPr/>
        </p:nvSpPr>
        <p:spPr>
          <a:xfrm>
            <a:off x="2743200" y="990600"/>
            <a:ext cx="6096000" cy="2438400"/>
          </a:xfrm>
          <a:prstGeom prst="wedgeRoundRectCallout">
            <a:avLst>
              <a:gd name="adj1" fmla="val -60046"/>
              <a:gd name="adj2" fmla="val -32460"/>
              <a:gd name="adj3" fmla="val 16667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smtClean="0">
                <a:solidFill>
                  <a:srgbClr val="0000CC"/>
                </a:solidFill>
              </a:rPr>
              <a:t>Em hãy nêu quy trình tạo giống bằng phương pháp gây đột biến? </a:t>
            </a:r>
            <a:endParaRPr lang="en-US" sz="3200">
              <a:solidFill>
                <a:srgbClr val="0000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3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4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DB9B99"/>
                                      </p:to>
                                    </p:animClr>
                                    <p:animClr clrSpc="rgb" dir="cw">
                                      <p:cBhvr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B9B99"/>
                                      </p:to>
                                    </p:animClr>
                                    <p:set>
                                      <p:cBhvr>
                                        <p:cTn id="3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9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6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DB9B99"/>
                                      </p:to>
                                    </p:animClr>
                                    <p:animClr clrSpc="rgb" dir="cw">
                                      <p:cBhvr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B9B99"/>
                                      </p:to>
                                    </p:animClr>
                                    <p:set>
                                      <p:cBhvr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9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1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DB9B99"/>
                                      </p:to>
                                    </p:animClr>
                                    <p:animClr clrSpc="rgb" dir="cw">
                                      <p:cBhvr>
                                        <p:cTn id="42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B9B99"/>
                                      </p:to>
                                    </p:animClr>
                                    <p:set>
                                      <p:cBhvr>
                                        <p:cTn id="43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9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6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DB9B99"/>
                                      </p:to>
                                    </p:animClr>
                                    <p:animClr clrSpc="rgb" dir="cw">
                                      <p:cBhvr>
                                        <p:cTn id="47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B9B99"/>
                                      </p:to>
                                    </p:animClr>
                                    <p:set>
                                      <p:cBhvr>
                                        <p:cTn id="48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9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3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0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  <p:bldP spid="4" grpId="0" animBg="1"/>
      <p:bldP spid="4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0"/>
            <a:ext cx="9144000" cy="6858001"/>
            <a:chOff x="0" y="0"/>
            <a:chExt cx="9144000" cy="6858001"/>
          </a:xfrm>
        </p:grpSpPr>
        <p:grpSp>
          <p:nvGrpSpPr>
            <p:cNvPr id="8" name="Group 7"/>
            <p:cNvGrpSpPr/>
            <p:nvPr/>
          </p:nvGrpSpPr>
          <p:grpSpPr>
            <a:xfrm>
              <a:off x="0" y="0"/>
              <a:ext cx="9144000" cy="6858001"/>
              <a:chOff x="0" y="0"/>
              <a:chExt cx="9144000" cy="6858001"/>
            </a:xfrm>
          </p:grpSpPr>
          <p:pic>
            <p:nvPicPr>
              <p:cNvPr id="1030" name="Picture 6" descr="http://sangnghiep.com/uploads/news/2011_11/trong-dau-nuoi-tam.jpg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0" y="0"/>
                <a:ext cx="4368800" cy="3276600"/>
              </a:xfrm>
              <a:prstGeom prst="rect">
                <a:avLst/>
              </a:prstGeom>
              <a:noFill/>
            </p:spPr>
          </p:pic>
          <p:grpSp>
            <p:nvGrpSpPr>
              <p:cNvPr id="7" name="Group 6"/>
              <p:cNvGrpSpPr/>
              <p:nvPr/>
            </p:nvGrpSpPr>
            <p:grpSpPr>
              <a:xfrm>
                <a:off x="0" y="3352800"/>
                <a:ext cx="9144000" cy="3505201"/>
                <a:chOff x="0" y="3352800"/>
                <a:chExt cx="9144000" cy="3505201"/>
              </a:xfrm>
            </p:grpSpPr>
            <p:pic>
              <p:nvPicPr>
                <p:cNvPr id="1026" name="Picture 2" descr="http://vietseri.mov.mn/files/assets/dau_vh13.jpg"/>
                <p:cNvPicPr>
                  <a:picLocks noChangeAspect="1" noChangeArrowheads="1"/>
                </p:cNvPicPr>
                <p:nvPr/>
              </p:nvPicPr>
              <p:blipFill>
                <a:blip r:embed="rId3" cstate="print"/>
                <a:srcRect/>
                <a:stretch>
                  <a:fillRect/>
                </a:stretch>
              </p:blipFill>
              <p:spPr bwMode="auto">
                <a:xfrm>
                  <a:off x="4648200" y="3352800"/>
                  <a:ext cx="4495800" cy="3505200"/>
                </a:xfrm>
                <a:prstGeom prst="rect">
                  <a:avLst/>
                </a:prstGeom>
                <a:noFill/>
              </p:spPr>
            </p:pic>
            <p:pic>
              <p:nvPicPr>
                <p:cNvPr id="1034" name="Picture 10" descr="http://i.vietnamdoc.net/data/image/2015/03/26/cay-dau1.jpg"/>
                <p:cNvPicPr>
                  <a:picLocks noChangeAspect="1" noChangeArrowheads="1"/>
                </p:cNvPicPr>
                <p:nvPr/>
              </p:nvPicPr>
              <p:blipFill>
                <a:blip r:embed="rId4" cstate="print"/>
                <a:srcRect/>
                <a:stretch>
                  <a:fillRect/>
                </a:stretch>
              </p:blipFill>
              <p:spPr bwMode="auto">
                <a:xfrm>
                  <a:off x="0" y="3352801"/>
                  <a:ext cx="4495800" cy="3505200"/>
                </a:xfrm>
                <a:prstGeom prst="rect">
                  <a:avLst/>
                </a:prstGeom>
                <a:noFill/>
              </p:spPr>
            </p:pic>
            <p:sp>
              <p:nvSpPr>
                <p:cNvPr id="6" name="Rectangle 5"/>
                <p:cNvSpPr/>
                <p:nvPr/>
              </p:nvSpPr>
              <p:spPr>
                <a:xfrm>
                  <a:off x="6248400" y="6553200"/>
                  <a:ext cx="1752600" cy="30480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b="1" smtClean="0">
                      <a:solidFill>
                        <a:srgbClr val="000099"/>
                      </a:solidFill>
                    </a:rPr>
                    <a:t>Dâu tam bội</a:t>
                  </a:r>
                  <a:endParaRPr lang="en-US" b="1">
                    <a:solidFill>
                      <a:srgbClr val="000099"/>
                    </a:solidFill>
                  </a:endParaRPr>
                </a:p>
              </p:txBody>
            </p:sp>
          </p:grpSp>
        </p:grpSp>
        <p:sp>
          <p:nvSpPr>
            <p:cNvPr id="9" name="Rectangle 8"/>
            <p:cNvSpPr/>
            <p:nvPr/>
          </p:nvSpPr>
          <p:spPr>
            <a:xfrm>
              <a:off x="1524000" y="6553200"/>
              <a:ext cx="1752600" cy="3048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smtClean="0">
                  <a:solidFill>
                    <a:srgbClr val="000099"/>
                  </a:solidFill>
                </a:rPr>
                <a:t>Dâu lưỡng bội</a:t>
              </a:r>
              <a:endParaRPr lang="en-US" b="1">
                <a:solidFill>
                  <a:srgbClr val="000099"/>
                </a:solidFill>
              </a:endParaRPr>
            </a:p>
          </p:txBody>
        </p:sp>
      </p:grpSp>
      <p:sp>
        <p:nvSpPr>
          <p:cNvPr id="5" name="Cloud Callout 4"/>
          <p:cNvSpPr/>
          <p:nvPr/>
        </p:nvSpPr>
        <p:spPr>
          <a:xfrm>
            <a:off x="4343400" y="0"/>
            <a:ext cx="4800600" cy="3429000"/>
          </a:xfrm>
          <a:prstGeom prst="cloudCallout">
            <a:avLst>
              <a:gd name="adj1" fmla="val -52477"/>
              <a:gd name="adj2" fmla="val 81425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>
                <a:solidFill>
                  <a:srgbClr val="0070C0"/>
                </a:solidFill>
              </a:rPr>
              <a:t>Với những kiến thức đã học, em hãy đề xuất cách thức nhận biết sơ bộ các cây tứ bội trong số các cây đơn bội?</a:t>
            </a:r>
            <a:endParaRPr lang="en-US" sz="280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0" name="Group 59"/>
          <p:cNvGrpSpPr/>
          <p:nvPr/>
        </p:nvGrpSpPr>
        <p:grpSpPr>
          <a:xfrm>
            <a:off x="0" y="-1"/>
            <a:ext cx="9144000" cy="3581401"/>
            <a:chOff x="0" y="-1"/>
            <a:chExt cx="9144000" cy="3581401"/>
          </a:xfrm>
        </p:grpSpPr>
        <p:grpSp>
          <p:nvGrpSpPr>
            <p:cNvPr id="28" name="Group 27"/>
            <p:cNvGrpSpPr/>
            <p:nvPr/>
          </p:nvGrpSpPr>
          <p:grpSpPr>
            <a:xfrm>
              <a:off x="0" y="-1"/>
              <a:ext cx="9144000" cy="3581401"/>
              <a:chOff x="0" y="-1"/>
              <a:chExt cx="9144000" cy="3581401"/>
            </a:xfrm>
          </p:grpSpPr>
          <p:pic>
            <p:nvPicPr>
              <p:cNvPr id="14344" name="Picture 8" descr="http://images.tienphong.vn/Uploaded/thien/2014_01_24/lua_FNAY.jpg.ashx?w=660&amp;h=371&amp;crop=auto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4525296" y="-1"/>
                <a:ext cx="4572000" cy="3556379"/>
              </a:xfrm>
              <a:prstGeom prst="rect">
                <a:avLst/>
              </a:prstGeom>
              <a:noFill/>
            </p:spPr>
          </p:pic>
          <p:pic>
            <p:nvPicPr>
              <p:cNvPr id="14338" name="Picture 2" descr="http://www.agi.gov.vn/files/images/thuvienanh/KC05/ND2.JPG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0" y="0"/>
                <a:ext cx="4343400" cy="3576918"/>
              </a:xfrm>
              <a:prstGeom prst="rect">
                <a:avLst/>
              </a:prstGeom>
              <a:noFill/>
            </p:spPr>
          </p:pic>
          <p:sp>
            <p:nvSpPr>
              <p:cNvPr id="11" name="Rectangle 10"/>
              <p:cNvSpPr/>
              <p:nvPr/>
            </p:nvSpPr>
            <p:spPr>
              <a:xfrm>
                <a:off x="1828800" y="2438400"/>
                <a:ext cx="533400" cy="609600"/>
              </a:xfrm>
              <a:prstGeom prst="rect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Rectangle 15"/>
              <p:cNvSpPr/>
              <p:nvPr/>
            </p:nvSpPr>
            <p:spPr>
              <a:xfrm>
                <a:off x="4495800" y="0"/>
                <a:ext cx="4648200" cy="3581400"/>
              </a:xfrm>
              <a:prstGeom prst="rect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aphicFrame>
            <p:nvGraphicFramePr>
              <p:cNvPr id="21" name="Object 20"/>
              <p:cNvGraphicFramePr>
                <a:graphicFrameLocks noChangeAspect="1"/>
              </p:cNvGraphicFramePr>
              <p:nvPr/>
            </p:nvGraphicFramePr>
            <p:xfrm>
              <a:off x="4514850" y="3321050"/>
              <a:ext cx="114300" cy="21590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027" name="Equation" r:id="rId6" imgW="114120" imgH="215640" progId="Equation.3">
                      <p:embed/>
                    </p:oleObj>
                  </mc:Choice>
                  <mc:Fallback>
                    <p:oleObj name="Equation" r:id="rId6" imgW="114120" imgH="215640" progId="Equation.3">
                      <p:embed/>
                      <p:pic>
                        <p:nvPicPr>
                          <p:cNvPr id="0" name="Picture 2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7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4514850" y="3321050"/>
                            <a:ext cx="114300" cy="215900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pSp>
          <p:nvGrpSpPr>
            <p:cNvPr id="45" name="Group 44"/>
            <p:cNvGrpSpPr/>
            <p:nvPr/>
          </p:nvGrpSpPr>
          <p:grpSpPr>
            <a:xfrm>
              <a:off x="2209800" y="1981200"/>
              <a:ext cx="2286000" cy="838200"/>
              <a:chOff x="-2057400" y="3048000"/>
              <a:chExt cx="2286000" cy="838200"/>
            </a:xfrm>
          </p:grpSpPr>
          <p:cxnSp>
            <p:nvCxnSpPr>
              <p:cNvPr id="31" name="Straight Connector 30"/>
              <p:cNvCxnSpPr/>
              <p:nvPr/>
            </p:nvCxnSpPr>
            <p:spPr>
              <a:xfrm flipV="1">
                <a:off x="-2057400" y="3200400"/>
                <a:ext cx="1600200" cy="68580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>
              <a:xfrm flipV="1">
                <a:off x="-2057400" y="3733800"/>
                <a:ext cx="1752600" cy="15240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>
              <a:xfrm rot="16200000" flipV="1">
                <a:off x="-571500" y="3086100"/>
                <a:ext cx="152400" cy="7620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/>
              <p:cNvCxnSpPr/>
              <p:nvPr/>
            </p:nvCxnSpPr>
            <p:spPr>
              <a:xfrm rot="5400000">
                <a:off x="-381000" y="3810000"/>
                <a:ext cx="152400" cy="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Straight Connector 39"/>
              <p:cNvCxnSpPr/>
              <p:nvPr/>
            </p:nvCxnSpPr>
            <p:spPr>
              <a:xfrm>
                <a:off x="-533400" y="3048000"/>
                <a:ext cx="762000" cy="30480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/>
              <p:cNvCxnSpPr/>
              <p:nvPr/>
            </p:nvCxnSpPr>
            <p:spPr>
              <a:xfrm rot="5400000">
                <a:off x="-304800" y="3352800"/>
                <a:ext cx="533400" cy="53340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61" name="Group 60"/>
          <p:cNvGrpSpPr/>
          <p:nvPr/>
        </p:nvGrpSpPr>
        <p:grpSpPr>
          <a:xfrm>
            <a:off x="-1" y="3657600"/>
            <a:ext cx="9144001" cy="3200400"/>
            <a:chOff x="-1" y="3657600"/>
            <a:chExt cx="9144001" cy="3200400"/>
          </a:xfrm>
        </p:grpSpPr>
        <p:grpSp>
          <p:nvGrpSpPr>
            <p:cNvPr id="29" name="Group 28"/>
            <p:cNvGrpSpPr/>
            <p:nvPr/>
          </p:nvGrpSpPr>
          <p:grpSpPr>
            <a:xfrm>
              <a:off x="-1" y="3657600"/>
              <a:ext cx="9144001" cy="3200400"/>
              <a:chOff x="-1" y="3657600"/>
              <a:chExt cx="9144001" cy="3200400"/>
            </a:xfrm>
          </p:grpSpPr>
          <p:grpSp>
            <p:nvGrpSpPr>
              <p:cNvPr id="17" name="Group 16"/>
              <p:cNvGrpSpPr/>
              <p:nvPr/>
            </p:nvGrpSpPr>
            <p:grpSpPr>
              <a:xfrm>
                <a:off x="-1" y="3657600"/>
                <a:ext cx="9144001" cy="3200400"/>
                <a:chOff x="-1" y="3657600"/>
                <a:chExt cx="9144001" cy="3200400"/>
              </a:xfrm>
            </p:grpSpPr>
            <p:pic>
              <p:nvPicPr>
                <p:cNvPr id="14348" name="Picture 12" descr="http://www.tindachieu.com/news/wp-content/uploads/2010/10/tam-va-tam-xoan-image.jpg"/>
                <p:cNvPicPr>
                  <a:picLocks noChangeAspect="1" noChangeArrowheads="1"/>
                </p:cNvPicPr>
                <p:nvPr/>
              </p:nvPicPr>
              <p:blipFill>
                <a:blip r:embed="rId8" cstate="print"/>
                <a:srcRect/>
                <a:stretch>
                  <a:fillRect/>
                </a:stretch>
              </p:blipFill>
              <p:spPr bwMode="auto">
                <a:xfrm>
                  <a:off x="4448432" y="3733800"/>
                  <a:ext cx="4695568" cy="3124200"/>
                </a:xfrm>
                <a:prstGeom prst="rect">
                  <a:avLst/>
                </a:prstGeom>
                <a:noFill/>
              </p:spPr>
            </p:pic>
            <p:sp>
              <p:nvSpPr>
                <p:cNvPr id="10" name="Rectangle 9"/>
                <p:cNvSpPr/>
                <p:nvPr/>
              </p:nvSpPr>
              <p:spPr>
                <a:xfrm>
                  <a:off x="762000" y="5638800"/>
                  <a:ext cx="533400" cy="609600"/>
                </a:xfrm>
                <a:prstGeom prst="rect">
                  <a:avLst/>
                </a:prstGeom>
                <a:noFill/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" name="Rectangle 13"/>
                <p:cNvSpPr/>
                <p:nvPr/>
              </p:nvSpPr>
              <p:spPr>
                <a:xfrm>
                  <a:off x="4495800" y="3657600"/>
                  <a:ext cx="4648200" cy="3200400"/>
                </a:xfrm>
                <a:prstGeom prst="rect">
                  <a:avLst/>
                </a:prstGeom>
                <a:noFill/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pic>
              <p:nvPicPr>
                <p:cNvPr id="14350" name="Picture 14" descr="https://encrypted-tbn3.gstatic.com/images?q=tbn:ANd9GcSwuxbnQNivuq9AbCbcEhjTspX9KM5szeOqqLAWf4vUyuheDxStMw"/>
                <p:cNvPicPr>
                  <a:picLocks noChangeAspect="1" noChangeArrowheads="1"/>
                </p:cNvPicPr>
                <p:nvPr/>
              </p:nvPicPr>
              <p:blipFill>
                <a:blip r:embed="rId9" cstate="print"/>
                <a:srcRect/>
                <a:stretch>
                  <a:fillRect/>
                </a:stretch>
              </p:blipFill>
              <p:spPr bwMode="auto">
                <a:xfrm>
                  <a:off x="-1" y="3657600"/>
                  <a:ext cx="4343397" cy="3200400"/>
                </a:xfrm>
                <a:prstGeom prst="rect">
                  <a:avLst/>
                </a:prstGeom>
                <a:noFill/>
              </p:spPr>
            </p:pic>
          </p:grpSp>
          <p:sp>
            <p:nvSpPr>
              <p:cNvPr id="25" name="Rectangle 24"/>
              <p:cNvSpPr/>
              <p:nvPr/>
            </p:nvSpPr>
            <p:spPr>
              <a:xfrm>
                <a:off x="838200" y="5867400"/>
                <a:ext cx="533400" cy="609600"/>
              </a:xfrm>
              <a:prstGeom prst="rect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59" name="Group 58"/>
            <p:cNvGrpSpPr/>
            <p:nvPr/>
          </p:nvGrpSpPr>
          <p:grpSpPr>
            <a:xfrm>
              <a:off x="1219200" y="5029200"/>
              <a:ext cx="3200400" cy="1066800"/>
              <a:chOff x="1219200" y="5029200"/>
              <a:chExt cx="3200400" cy="1066800"/>
            </a:xfrm>
          </p:grpSpPr>
          <p:cxnSp>
            <p:nvCxnSpPr>
              <p:cNvPr id="47" name="Straight Connector 46"/>
              <p:cNvCxnSpPr/>
              <p:nvPr/>
            </p:nvCxnSpPr>
            <p:spPr>
              <a:xfrm flipV="1">
                <a:off x="1219200" y="5257800"/>
                <a:ext cx="2514600" cy="83820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/>
              <p:cNvCxnSpPr/>
              <p:nvPr/>
            </p:nvCxnSpPr>
            <p:spPr>
              <a:xfrm flipV="1">
                <a:off x="1219200" y="5867400"/>
                <a:ext cx="2590800" cy="22860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>
              <a:xfrm rot="16200000" flipV="1">
                <a:off x="3581400" y="5105400"/>
                <a:ext cx="228600" cy="7620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/>
              <p:cNvCxnSpPr/>
              <p:nvPr/>
            </p:nvCxnSpPr>
            <p:spPr>
              <a:xfrm rot="5400000">
                <a:off x="3733800" y="5943600"/>
                <a:ext cx="152400" cy="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Straight Connector 55"/>
              <p:cNvCxnSpPr/>
              <p:nvPr/>
            </p:nvCxnSpPr>
            <p:spPr>
              <a:xfrm>
                <a:off x="3657600" y="5029200"/>
                <a:ext cx="762000" cy="45720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Straight Connector 57"/>
              <p:cNvCxnSpPr/>
              <p:nvPr/>
            </p:nvCxnSpPr>
            <p:spPr>
              <a:xfrm flipV="1">
                <a:off x="3810000" y="5486400"/>
                <a:ext cx="609600" cy="53340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http://www.agi.gov.vn/files/images/thuvienanh/KC05/ND5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0"/>
            <a:ext cx="8880872" cy="6758781"/>
          </a:xfrm>
          <a:prstGeom prst="rect">
            <a:avLst/>
          </a:prstGeom>
          <a:noFill/>
        </p:spPr>
      </p:pic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" y="76200"/>
            <a:ext cx="891540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II – TẠO GIỐNG BẰNG CÔNG NGHỆ TẾ BÀO</a:t>
            </a:r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en-US" sz="2400" b="1" dirty="0" err="1" smtClean="0">
                <a:solidFill>
                  <a:srgbClr val="00B050"/>
                </a:solidFill>
              </a:rPr>
              <a:t>Công</a:t>
            </a:r>
            <a:r>
              <a:rPr lang="en-US" sz="2400" b="1" smtClean="0">
                <a:solidFill>
                  <a:srgbClr val="00B050"/>
                </a:solidFill>
              </a:rPr>
              <a:t> nghệ tế bào thực vật</a:t>
            </a:r>
          </a:p>
          <a:p>
            <a:pPr marL="514350" indent="-514350">
              <a:lnSpc>
                <a:spcPct val="150000"/>
              </a:lnSpc>
              <a:buAutoNum type="alphaLcParenR"/>
            </a:pPr>
            <a:r>
              <a:rPr lang="en-US" sz="2400" b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Công nghệ nuôi cấy mô tế bào:</a:t>
            </a:r>
          </a:p>
          <a:p>
            <a:pPr marL="514350" indent="-514350">
              <a:lnSpc>
                <a:spcPct val="150000"/>
              </a:lnSpc>
              <a:buFontTx/>
              <a:buChar char="-"/>
            </a:pPr>
            <a:r>
              <a:rPr lang="en-US" sz="2400" b="1" smtClean="0">
                <a:solidFill>
                  <a:srgbClr val="0070C0"/>
                </a:solidFill>
              </a:rPr>
              <a:t>Phương pháp:</a:t>
            </a:r>
          </a:p>
          <a:p>
            <a:pPr marL="514350" indent="-514350">
              <a:lnSpc>
                <a:spcPct val="150000"/>
              </a:lnSpc>
              <a:buFontTx/>
              <a:buChar char="-"/>
            </a:pPr>
            <a:r>
              <a:rPr lang="en-US" sz="2400" b="1" smtClean="0">
                <a:solidFill>
                  <a:srgbClr val="0070C0"/>
                </a:solidFill>
              </a:rPr>
              <a:t>Ưu điểm:</a:t>
            </a:r>
          </a:p>
          <a:p>
            <a:pPr marL="514350" indent="-514350">
              <a:lnSpc>
                <a:spcPct val="150000"/>
              </a:lnSpc>
            </a:pPr>
            <a:r>
              <a:rPr lang="en-US" sz="2400" b="1" smtClean="0"/>
              <a:t>b) Lai tế bào sinh dưỡng:</a:t>
            </a:r>
          </a:p>
          <a:p>
            <a:pPr marL="514350" indent="-514350">
              <a:lnSpc>
                <a:spcPct val="150000"/>
              </a:lnSpc>
              <a:buFontTx/>
              <a:buChar char="-"/>
            </a:pPr>
            <a:r>
              <a:rPr lang="en-US" sz="2400" b="1" smtClean="0">
                <a:solidFill>
                  <a:srgbClr val="0070C0"/>
                </a:solidFill>
              </a:rPr>
              <a:t>Phương pháp:</a:t>
            </a:r>
          </a:p>
          <a:p>
            <a:pPr marL="514350" indent="-514350">
              <a:lnSpc>
                <a:spcPct val="150000"/>
              </a:lnSpc>
              <a:buFontTx/>
              <a:buChar char="-"/>
            </a:pPr>
            <a:r>
              <a:rPr lang="en-US" sz="2400" b="1" smtClean="0">
                <a:solidFill>
                  <a:srgbClr val="0070C0"/>
                </a:solidFill>
              </a:rPr>
              <a:t>Ưu điểm:</a:t>
            </a:r>
          </a:p>
          <a:p>
            <a:pPr marL="514350" indent="-514350">
              <a:lnSpc>
                <a:spcPct val="150000"/>
              </a:lnSpc>
            </a:pPr>
            <a:r>
              <a:rPr lang="en-US" sz="2400" b="1" smtClean="0"/>
              <a:t>c) Nuôi cấy hạt phấn hoặc noãn chưa thụ tinh:</a:t>
            </a:r>
          </a:p>
          <a:p>
            <a:pPr marL="514350" indent="-514350">
              <a:lnSpc>
                <a:spcPct val="150000"/>
              </a:lnSpc>
              <a:buFontTx/>
              <a:buChar char="-"/>
            </a:pPr>
            <a:r>
              <a:rPr lang="en-US" sz="2400" b="1" smtClean="0">
                <a:solidFill>
                  <a:srgbClr val="0070C0"/>
                </a:solidFill>
              </a:rPr>
              <a:t>Phương pháp:</a:t>
            </a:r>
          </a:p>
          <a:p>
            <a:pPr marL="514350" indent="-514350">
              <a:lnSpc>
                <a:spcPct val="150000"/>
              </a:lnSpc>
              <a:buFontTx/>
              <a:buChar char="-"/>
            </a:pPr>
            <a:r>
              <a:rPr lang="en-US" sz="2400" b="1" smtClean="0">
                <a:solidFill>
                  <a:srgbClr val="0070C0"/>
                </a:solidFill>
              </a:rPr>
              <a:t>Ưu điểm:</a:t>
            </a:r>
          </a:p>
        </p:txBody>
      </p:sp>
      <p:pic>
        <p:nvPicPr>
          <p:cNvPr id="5" name="Picture 6" descr="http://ppdhsinhhoc12.weebly.com/uploads/2/1/7/9/21790800/1676554.jpg?43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0" y="1828800"/>
            <a:ext cx="5943600" cy="4953000"/>
          </a:xfrm>
          <a:prstGeom prst="rect">
            <a:avLst/>
          </a:prstGeom>
          <a:solidFill>
            <a:schemeClr val="bg2"/>
          </a:solidFill>
        </p:spPr>
      </p:pic>
      <p:grpSp>
        <p:nvGrpSpPr>
          <p:cNvPr id="6" name="Group 5"/>
          <p:cNvGrpSpPr/>
          <p:nvPr/>
        </p:nvGrpSpPr>
        <p:grpSpPr>
          <a:xfrm>
            <a:off x="3505200" y="1676400"/>
            <a:ext cx="5638800" cy="5029200"/>
            <a:chOff x="0" y="152400"/>
            <a:chExt cx="9067800" cy="6705600"/>
          </a:xfrm>
        </p:grpSpPr>
        <p:pic>
          <p:nvPicPr>
            <p:cNvPr id="7" name="Picture 8" descr="http://image.slidesharecdn.com/s12bai19taogiongbangphuongphapgaydotbienvacongnghetebao-111214094819-phpapp01/95/s12-bai-19-tao-giong-bang-phuong-phap-gay-dot-bien-va-cong-nghe-te-bao-11-728.jpg?cb=1323856980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0" y="152400"/>
              <a:ext cx="8153400" cy="5200651"/>
            </a:xfrm>
            <a:prstGeom prst="rect">
              <a:avLst/>
            </a:prstGeom>
            <a:noFill/>
          </p:spPr>
        </p:pic>
        <p:pic>
          <p:nvPicPr>
            <p:cNvPr id="8" name="Picture 10" descr="http://image.slidesharecdn.com/s12bai19taogiongbangphuongphapgaydotbienvacongnghetebao-111214094819-phpapp01/95/s12-bai-19-tao-giong-bang-phuong-phap-gay-dot-bien-va-cong-nghe-te-bao-12-728.jpg?cb=1323856980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5105400" y="3886200"/>
              <a:ext cx="3962400" cy="2971800"/>
            </a:xfrm>
            <a:prstGeom prst="rect">
              <a:avLst/>
            </a:prstGeom>
            <a:noFill/>
          </p:spPr>
        </p:pic>
      </p:grpSp>
      <p:pic>
        <p:nvPicPr>
          <p:cNvPr id="9" name="Picture 2" descr="http://ppdhsinhhoc12.weebly.com/uploads/2/1/7/9/21790800/4118150.jpg?43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505200" y="1219200"/>
            <a:ext cx="5638800" cy="3352800"/>
          </a:xfrm>
          <a:prstGeom prst="rect">
            <a:avLst/>
          </a:prstGeom>
          <a:noFill/>
        </p:spPr>
      </p:pic>
      <p:sp>
        <p:nvSpPr>
          <p:cNvPr id="10" name="Rounded Rectangular Callout 9"/>
          <p:cNvSpPr/>
          <p:nvPr/>
        </p:nvSpPr>
        <p:spPr>
          <a:xfrm>
            <a:off x="228600" y="4114800"/>
            <a:ext cx="2286000" cy="2438400"/>
          </a:xfrm>
          <a:prstGeom prst="wedgeRoundRectCallout">
            <a:avLst>
              <a:gd name="adj1" fmla="val -1467"/>
              <a:gd name="adj2" fmla="val -100096"/>
              <a:gd name="adj3" fmla="val 16667"/>
            </a:avLst>
          </a:prstGeom>
          <a:solidFill>
            <a:schemeClr val="bg2"/>
          </a:solidFill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smtClean="0">
                <a:solidFill>
                  <a:srgbClr val="000099"/>
                </a:solidFill>
              </a:rPr>
              <a:t>Em hãy nêu phương pháp và ưu điểm của công nghệ nuôi cấy mô tế bào?</a:t>
            </a:r>
            <a:endParaRPr lang="en-US" sz="2400">
              <a:solidFill>
                <a:srgbClr val="000099"/>
              </a:solidFill>
            </a:endParaRPr>
          </a:p>
        </p:txBody>
      </p:sp>
      <p:sp>
        <p:nvSpPr>
          <p:cNvPr id="11" name="Rounded Rectangular Callout 10"/>
          <p:cNvSpPr/>
          <p:nvPr/>
        </p:nvSpPr>
        <p:spPr>
          <a:xfrm>
            <a:off x="2362200" y="5257800"/>
            <a:ext cx="3048000" cy="1447800"/>
          </a:xfrm>
          <a:prstGeom prst="wedgeRoundRectCallout">
            <a:avLst>
              <a:gd name="adj1" fmla="val -44044"/>
              <a:gd name="adj2" fmla="val -122825"/>
              <a:gd name="adj3" fmla="val 16667"/>
            </a:avLst>
          </a:prstGeom>
          <a:solidFill>
            <a:schemeClr val="bg2"/>
          </a:solidFill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smtClean="0">
                <a:solidFill>
                  <a:srgbClr val="000099"/>
                </a:solidFill>
              </a:rPr>
              <a:t>Em hãy nêu phương pháp và ưu điểm của lai tế bào sinh dưỡng?</a:t>
            </a:r>
            <a:endParaRPr lang="en-US" sz="2400">
              <a:solidFill>
                <a:srgbClr val="000099"/>
              </a:solidFill>
            </a:endParaRPr>
          </a:p>
        </p:txBody>
      </p:sp>
      <p:sp>
        <p:nvSpPr>
          <p:cNvPr id="12" name="Rounded Rectangular Callout 11"/>
          <p:cNvSpPr/>
          <p:nvPr/>
        </p:nvSpPr>
        <p:spPr>
          <a:xfrm>
            <a:off x="3810000" y="5105400"/>
            <a:ext cx="3962400" cy="1524000"/>
          </a:xfrm>
          <a:prstGeom prst="wedgeRoundRectCallout">
            <a:avLst>
              <a:gd name="adj1" fmla="val -76938"/>
              <a:gd name="adj2" fmla="val -26597"/>
              <a:gd name="adj3" fmla="val 16667"/>
            </a:avLst>
          </a:prstGeom>
          <a:solidFill>
            <a:schemeClr val="bg2"/>
          </a:solidFill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smtClean="0">
                <a:solidFill>
                  <a:srgbClr val="000099"/>
                </a:solidFill>
              </a:rPr>
              <a:t>Phương pháp và ưu điểm của nuôi cấy hạt phấn là gì?</a:t>
            </a:r>
            <a:endParaRPr lang="en-US" sz="2400">
              <a:solidFill>
                <a:srgbClr val="0000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12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8" presetClass="entr" presetSubtype="12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53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7C68C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7" presetID="3" presetClass="emph" presetSubtype="2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7C68C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9" presetID="3" presetClass="emph" presetSubtype="2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40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7C68C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41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3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6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9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3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1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53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6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1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7C68C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2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3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7C68C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4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5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7C68C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6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8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81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84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53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6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53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1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0" grpId="1" animBg="1"/>
      <p:bldP spid="11" grpId="0" animBg="1"/>
      <p:bldP spid="11" grpId="1" animBg="1"/>
      <p:bldP spid="12" grpId="0" animBg="1"/>
      <p:bldP spid="12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52400" y="144482"/>
            <a:ext cx="51054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514350" algn="just">
              <a:lnSpc>
                <a:spcPct val="150000"/>
              </a:lnSpc>
            </a:pPr>
            <a:r>
              <a:rPr lang="en-US" sz="2400" b="1" smtClean="0">
                <a:solidFill>
                  <a:srgbClr val="00B050"/>
                </a:solidFill>
              </a:rPr>
              <a:t>2. Công nghệ tế bào động vật</a:t>
            </a:r>
          </a:p>
          <a:p>
            <a:pPr marL="457200" indent="-514350" algn="just">
              <a:lnSpc>
                <a:spcPct val="150000"/>
              </a:lnSpc>
            </a:pPr>
            <a:r>
              <a:rPr lang="en-US" sz="2400" b="1" smtClean="0"/>
              <a:t>a) Nhân bản vô tính ở động vật</a:t>
            </a:r>
          </a:p>
          <a:p>
            <a:pPr marL="457200" indent="-514350" algn="just">
              <a:lnSpc>
                <a:spcPct val="150000"/>
              </a:lnSpc>
              <a:buFontTx/>
              <a:buChar char="-"/>
            </a:pPr>
            <a:r>
              <a:rPr lang="en-US" sz="2400" smtClean="0">
                <a:solidFill>
                  <a:srgbClr val="0070C0"/>
                </a:solidFill>
              </a:rPr>
              <a:t>Bước 1:</a:t>
            </a:r>
          </a:p>
          <a:p>
            <a:pPr marL="457200" indent="-514350" algn="just">
              <a:lnSpc>
                <a:spcPct val="150000"/>
              </a:lnSpc>
              <a:buFontTx/>
              <a:buChar char="-"/>
            </a:pPr>
            <a:r>
              <a:rPr lang="en-US" sz="2400" smtClean="0">
                <a:solidFill>
                  <a:srgbClr val="0070C0"/>
                </a:solidFill>
              </a:rPr>
              <a:t>Bước 2:</a:t>
            </a:r>
          </a:p>
          <a:p>
            <a:pPr marL="457200" indent="-514350" algn="just">
              <a:lnSpc>
                <a:spcPct val="150000"/>
              </a:lnSpc>
              <a:buFontTx/>
              <a:buChar char="-"/>
            </a:pPr>
            <a:r>
              <a:rPr lang="en-US" sz="2400" smtClean="0">
                <a:solidFill>
                  <a:srgbClr val="0070C0"/>
                </a:solidFill>
              </a:rPr>
              <a:t>Bước 3:</a:t>
            </a:r>
          </a:p>
          <a:p>
            <a:pPr marL="457200" indent="-514350" algn="just">
              <a:lnSpc>
                <a:spcPct val="150000"/>
              </a:lnSpc>
            </a:pPr>
            <a:r>
              <a:rPr lang="en-US" sz="2400" smtClean="0">
                <a:solidFill>
                  <a:srgbClr val="FF0000"/>
                </a:solidFill>
              </a:rPr>
              <a:t>* Đặc điểm: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4038600" y="381000"/>
            <a:ext cx="5105400" cy="6248400"/>
            <a:chOff x="4038600" y="381000"/>
            <a:chExt cx="5105400" cy="6248400"/>
          </a:xfrm>
        </p:grpSpPr>
        <p:pic>
          <p:nvPicPr>
            <p:cNvPr id="3" name="Picture 2" descr="https://sites.google.com/site/sinhhoc101112/_/rsrc/1354328576333/sinh-hoc/sinh-hoc-12/phan-v-co-che-di-truyen--bien-di/chuong-iv-ung-dung-di-truyen-hoc/bai19taogiongbangcongnghetebao/Nhan%20ban%20vo%20tinh%20cuu%20Dolly.JP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5562600" y="381000"/>
              <a:ext cx="3581400" cy="6248400"/>
            </a:xfrm>
            <a:prstGeom prst="rect">
              <a:avLst/>
            </a:prstGeom>
            <a:noFill/>
          </p:spPr>
        </p:pic>
        <p:sp>
          <p:nvSpPr>
            <p:cNvPr id="4" name="Left Brace 3"/>
            <p:cNvSpPr/>
            <p:nvPr/>
          </p:nvSpPr>
          <p:spPr>
            <a:xfrm>
              <a:off x="5105400" y="1066800"/>
              <a:ext cx="457200" cy="1600200"/>
            </a:xfrm>
            <a:prstGeom prst="leftBrace">
              <a:avLst/>
            </a:prstGeom>
            <a:ln w="3492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Left Brace 5"/>
            <p:cNvSpPr/>
            <p:nvPr/>
          </p:nvSpPr>
          <p:spPr>
            <a:xfrm>
              <a:off x="5105400" y="2819400"/>
              <a:ext cx="457200" cy="1600200"/>
            </a:xfrm>
            <a:prstGeom prst="leftBrace">
              <a:avLst/>
            </a:prstGeom>
            <a:ln w="3492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Left Brace 6"/>
            <p:cNvSpPr/>
            <p:nvPr/>
          </p:nvSpPr>
          <p:spPr>
            <a:xfrm>
              <a:off x="5105400" y="4572000"/>
              <a:ext cx="457200" cy="1600200"/>
            </a:xfrm>
            <a:prstGeom prst="leftBrace">
              <a:avLst/>
            </a:prstGeom>
            <a:ln w="3492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4038600" y="1671935"/>
              <a:ext cx="12954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smtClean="0">
                  <a:solidFill>
                    <a:srgbClr val="0070C0"/>
                  </a:solidFill>
                </a:rPr>
                <a:t>Bước 1</a:t>
              </a:r>
              <a:endParaRPr lang="en-US" sz="240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4038600" y="3352800"/>
              <a:ext cx="12954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smtClean="0">
                  <a:solidFill>
                    <a:srgbClr val="0070C0"/>
                  </a:solidFill>
                </a:rPr>
                <a:t>Bước 2</a:t>
              </a:r>
              <a:endParaRPr lang="en-US" sz="240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4038600" y="5105400"/>
              <a:ext cx="12954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smtClean="0">
                  <a:solidFill>
                    <a:srgbClr val="0070C0"/>
                  </a:solidFill>
                </a:rPr>
                <a:t>Bước 3</a:t>
              </a:r>
              <a:endParaRPr lang="en-US" sz="2400"/>
            </a:p>
          </p:txBody>
        </p:sp>
      </p:grpSp>
      <p:sp>
        <p:nvSpPr>
          <p:cNvPr id="14" name="Cloud Callout 13"/>
          <p:cNvSpPr/>
          <p:nvPr/>
        </p:nvSpPr>
        <p:spPr>
          <a:xfrm>
            <a:off x="0" y="3657600"/>
            <a:ext cx="4114800" cy="2895600"/>
          </a:xfrm>
          <a:prstGeom prst="cloudCallout">
            <a:avLst>
              <a:gd name="adj1" fmla="val -23716"/>
              <a:gd name="adj2" fmla="val 59084"/>
            </a:avLst>
          </a:prstGeom>
          <a:ln w="28575">
            <a:solidFill>
              <a:srgbClr val="0000CC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smtClean="0">
                <a:solidFill>
                  <a:srgbClr val="000099"/>
                </a:solidFill>
              </a:rPr>
              <a:t>Em hãy trình bày các bước nhân bản vô tính và đặc điểm cừu con sinh ra?</a:t>
            </a:r>
            <a:endParaRPr lang="en-US" sz="2400" b="1">
              <a:solidFill>
                <a:srgbClr val="000099"/>
              </a:solidFill>
            </a:endParaRP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52400" y="144482"/>
            <a:ext cx="29718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514350" algn="just">
              <a:lnSpc>
                <a:spcPct val="150000"/>
              </a:lnSpc>
            </a:pPr>
            <a:r>
              <a:rPr lang="en-US" sz="2400" b="1" smtClean="0"/>
              <a:t>b) Cấy truyền phôi</a:t>
            </a:r>
          </a:p>
          <a:p>
            <a:pPr marL="457200" indent="-514350" algn="just">
              <a:lnSpc>
                <a:spcPct val="150000"/>
              </a:lnSpc>
              <a:buFontTx/>
              <a:buChar char="-"/>
            </a:pPr>
            <a:r>
              <a:rPr lang="en-US" sz="2400" smtClean="0">
                <a:solidFill>
                  <a:srgbClr val="0070C0"/>
                </a:solidFill>
              </a:rPr>
              <a:t>Bước 1:</a:t>
            </a:r>
          </a:p>
          <a:p>
            <a:pPr marL="457200" indent="-514350" algn="just">
              <a:lnSpc>
                <a:spcPct val="150000"/>
              </a:lnSpc>
              <a:buFontTx/>
              <a:buChar char="-"/>
            </a:pPr>
            <a:r>
              <a:rPr lang="en-US" sz="2400" smtClean="0">
                <a:solidFill>
                  <a:srgbClr val="0070C0"/>
                </a:solidFill>
              </a:rPr>
              <a:t>Bước 2:</a:t>
            </a:r>
          </a:p>
          <a:p>
            <a:pPr marL="457200" indent="-514350" algn="just">
              <a:lnSpc>
                <a:spcPct val="150000"/>
              </a:lnSpc>
              <a:buFontTx/>
              <a:buChar char="-"/>
            </a:pPr>
            <a:r>
              <a:rPr lang="en-US" sz="2400" smtClean="0">
                <a:solidFill>
                  <a:srgbClr val="0070C0"/>
                </a:solidFill>
              </a:rPr>
              <a:t>Bước 3:</a:t>
            </a:r>
          </a:p>
          <a:p>
            <a:pPr marL="457200" indent="-514350" algn="just">
              <a:lnSpc>
                <a:spcPct val="150000"/>
              </a:lnSpc>
              <a:buFontTx/>
              <a:buChar char="-"/>
            </a:pPr>
            <a:r>
              <a:rPr lang="en-US" sz="2400" smtClean="0">
                <a:solidFill>
                  <a:srgbClr val="0070C0"/>
                </a:solidFill>
              </a:rPr>
              <a:t>Bước 4:</a:t>
            </a:r>
          </a:p>
          <a:p>
            <a:pPr marL="457200" indent="-514350" algn="just">
              <a:lnSpc>
                <a:spcPct val="150000"/>
              </a:lnSpc>
            </a:pPr>
            <a:r>
              <a:rPr lang="en-US" sz="2400" smtClean="0">
                <a:solidFill>
                  <a:srgbClr val="FF0000"/>
                </a:solidFill>
              </a:rPr>
              <a:t>* Đặc điểm:</a:t>
            </a:r>
          </a:p>
        </p:txBody>
      </p:sp>
      <p:sp>
        <p:nvSpPr>
          <p:cNvPr id="3074" name="AutoShape 2" descr="http://3.bp.blogspot.com/-A9corttltQ4/UpS3QMXZDAI/AAAAAAAADnY/BDcix6BxYII/s1600/addgateway_cloning.gif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6" name="AutoShape 4" descr="http://3.bp.blogspot.com/-A9corttltQ4/UpS3QMXZDAI/AAAAAAAADnY/BDcix6BxYII/s1600/addgateway_cloning.gif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8" name="AutoShape 6" descr="http://3.bp.blogspot.com/-A9corttltQ4/UpS3QMXZDAI/AAAAAAAADnY/BDcix6BxYII/s1600/addgateway_cloning.gif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24" name="Group 23"/>
          <p:cNvGrpSpPr/>
          <p:nvPr/>
        </p:nvGrpSpPr>
        <p:grpSpPr>
          <a:xfrm>
            <a:off x="3429000" y="685800"/>
            <a:ext cx="5715000" cy="5033665"/>
            <a:chOff x="3429000" y="685800"/>
            <a:chExt cx="5715000" cy="5033665"/>
          </a:xfrm>
        </p:grpSpPr>
        <p:grpSp>
          <p:nvGrpSpPr>
            <p:cNvPr id="18" name="Group 17"/>
            <p:cNvGrpSpPr/>
            <p:nvPr/>
          </p:nvGrpSpPr>
          <p:grpSpPr>
            <a:xfrm>
              <a:off x="3581400" y="685800"/>
              <a:ext cx="5486400" cy="5033665"/>
              <a:chOff x="3581400" y="685800"/>
              <a:chExt cx="5486400" cy="5033665"/>
            </a:xfrm>
          </p:grpSpPr>
          <p:sp>
            <p:nvSpPr>
              <p:cNvPr id="8" name="Rectangle 7"/>
              <p:cNvSpPr/>
              <p:nvPr/>
            </p:nvSpPr>
            <p:spPr>
              <a:xfrm>
                <a:off x="3789643" y="5257800"/>
                <a:ext cx="1087157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smtClean="0">
                    <a:solidFill>
                      <a:srgbClr val="0070C0"/>
                    </a:solidFill>
                  </a:rPr>
                  <a:t>Bước 1</a:t>
                </a:r>
                <a:endParaRPr lang="en-US" sz="2400"/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5161243" y="5253335"/>
                <a:ext cx="1087157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smtClean="0">
                    <a:solidFill>
                      <a:srgbClr val="0070C0"/>
                    </a:solidFill>
                  </a:rPr>
                  <a:t>Bước 2</a:t>
                </a:r>
                <a:endParaRPr lang="en-US" sz="2400"/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6553200" y="5257800"/>
                <a:ext cx="1087157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smtClean="0">
                    <a:solidFill>
                      <a:srgbClr val="0070C0"/>
                    </a:solidFill>
                  </a:rPr>
                  <a:t>Bước 3</a:t>
                </a:r>
                <a:endParaRPr lang="en-US" sz="2400"/>
              </a:p>
            </p:txBody>
          </p:sp>
          <p:pic>
            <p:nvPicPr>
              <p:cNvPr id="12" name="Picture 11" descr="Kết quả hình ảnh cho cấy truyền phôi bò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3581400" y="685800"/>
                <a:ext cx="5486400" cy="4191000"/>
              </a:xfrm>
              <a:prstGeom prst="rect">
                <a:avLst/>
              </a:prstGeom>
              <a:noFill/>
            </p:spPr>
          </p:pic>
          <p:sp>
            <p:nvSpPr>
              <p:cNvPr id="11" name="Right Brace 10"/>
              <p:cNvSpPr/>
              <p:nvPr/>
            </p:nvSpPr>
            <p:spPr>
              <a:xfrm rot="5400000">
                <a:off x="4114800" y="4343400"/>
                <a:ext cx="495300" cy="1257300"/>
              </a:xfrm>
              <a:prstGeom prst="rightBrace">
                <a:avLst/>
              </a:prstGeom>
              <a:ln w="19050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Right Brace 12"/>
              <p:cNvSpPr/>
              <p:nvPr/>
            </p:nvSpPr>
            <p:spPr>
              <a:xfrm rot="5400000">
                <a:off x="6800850" y="4476750"/>
                <a:ext cx="495300" cy="990600"/>
              </a:xfrm>
              <a:prstGeom prst="rightBrace">
                <a:avLst/>
              </a:prstGeom>
              <a:ln w="19050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Right Brace 13"/>
              <p:cNvSpPr/>
              <p:nvPr/>
            </p:nvSpPr>
            <p:spPr>
              <a:xfrm rot="5400000">
                <a:off x="5505450" y="4324350"/>
                <a:ext cx="495300" cy="1295400"/>
              </a:xfrm>
              <a:prstGeom prst="rightBrace">
                <a:avLst/>
              </a:prstGeom>
              <a:ln w="19050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Right Brace 15"/>
              <p:cNvSpPr/>
              <p:nvPr/>
            </p:nvSpPr>
            <p:spPr>
              <a:xfrm rot="5400000">
                <a:off x="8058150" y="4362450"/>
                <a:ext cx="495300" cy="1219200"/>
              </a:xfrm>
              <a:prstGeom prst="rightBrace">
                <a:avLst/>
              </a:prstGeom>
              <a:ln w="19050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Rectangle 16"/>
              <p:cNvSpPr/>
              <p:nvPr/>
            </p:nvSpPr>
            <p:spPr>
              <a:xfrm>
                <a:off x="7828243" y="5257800"/>
                <a:ext cx="1087157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smtClean="0">
                    <a:solidFill>
                      <a:srgbClr val="0070C0"/>
                    </a:solidFill>
                  </a:rPr>
                  <a:t>Bước 4</a:t>
                </a:r>
                <a:endParaRPr lang="en-US" sz="2400"/>
              </a:p>
            </p:txBody>
          </p:sp>
        </p:grpSp>
        <p:sp>
          <p:nvSpPr>
            <p:cNvPr id="19" name="Rectangle 18"/>
            <p:cNvSpPr/>
            <p:nvPr/>
          </p:nvSpPr>
          <p:spPr>
            <a:xfrm>
              <a:off x="3429000" y="1905000"/>
              <a:ext cx="2286000" cy="3810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5943600" y="990600"/>
              <a:ext cx="2286000" cy="6096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4495800" y="2971800"/>
              <a:ext cx="1219200" cy="533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5638800" y="3276600"/>
              <a:ext cx="1371600" cy="4572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7772400" y="3048000"/>
              <a:ext cx="1371600" cy="4572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5" name="Cloud Callout 24"/>
          <p:cNvSpPr/>
          <p:nvPr/>
        </p:nvSpPr>
        <p:spPr>
          <a:xfrm>
            <a:off x="0" y="3581400"/>
            <a:ext cx="3657600" cy="2819400"/>
          </a:xfrm>
          <a:prstGeom prst="cloudCallout">
            <a:avLst/>
          </a:prstGeom>
          <a:ln w="28575"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smtClean="0">
                <a:solidFill>
                  <a:srgbClr val="000099"/>
                </a:solidFill>
              </a:rPr>
              <a:t>Hãy trình bày các bước cấy truyền phôi và đặc điểm của của đàn vật nuôi cấy truyền phôi? </a:t>
            </a:r>
            <a:endParaRPr lang="en-US" sz="2000" b="1">
              <a:solidFill>
                <a:srgbClr val="000099"/>
              </a:solidFill>
            </a:endParaRPr>
          </a:p>
        </p:txBody>
      </p:sp>
    </p:spTree>
  </p:cSld>
  <p:clrMapOvr>
    <a:masterClrMapping/>
  </p:clrMapOvr>
  <p:transition>
    <p:cover dir="l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 descr="60%"/>
          <p:cNvSpPr>
            <a:spLocks noChangeArrowheads="1"/>
          </p:cNvSpPr>
          <p:nvPr/>
        </p:nvSpPr>
        <p:spPr bwMode="auto">
          <a:xfrm>
            <a:off x="5257800" y="1295400"/>
            <a:ext cx="457200" cy="533400"/>
          </a:xfrm>
          <a:prstGeom prst="rect">
            <a:avLst/>
          </a:prstGeom>
          <a:pattFill prst="pct60">
            <a:fgClr>
              <a:srgbClr val="FFCCCC"/>
            </a:fgClr>
            <a:bgClr>
              <a:srgbClr val="FF33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/>
          </a:p>
        </p:txBody>
      </p:sp>
      <p:sp>
        <p:nvSpPr>
          <p:cNvPr id="8" name="Rectangle 9" descr="60%"/>
          <p:cNvSpPr>
            <a:spLocks noChangeArrowheads="1"/>
          </p:cNvSpPr>
          <p:nvPr/>
        </p:nvSpPr>
        <p:spPr bwMode="auto">
          <a:xfrm>
            <a:off x="5715000" y="1295400"/>
            <a:ext cx="457200" cy="533400"/>
          </a:xfrm>
          <a:prstGeom prst="rect">
            <a:avLst/>
          </a:prstGeom>
          <a:pattFill prst="pct60">
            <a:fgClr>
              <a:srgbClr val="FFCCCC"/>
            </a:fgClr>
            <a:bgClr>
              <a:srgbClr val="FF33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/>
          </a:p>
        </p:txBody>
      </p:sp>
      <p:sp>
        <p:nvSpPr>
          <p:cNvPr id="9" name="Rectangle 10" descr="60%"/>
          <p:cNvSpPr>
            <a:spLocks noChangeArrowheads="1"/>
          </p:cNvSpPr>
          <p:nvPr/>
        </p:nvSpPr>
        <p:spPr bwMode="auto">
          <a:xfrm>
            <a:off x="6172200" y="1295400"/>
            <a:ext cx="457200" cy="533400"/>
          </a:xfrm>
          <a:prstGeom prst="rect">
            <a:avLst/>
          </a:prstGeom>
          <a:pattFill prst="pct60">
            <a:fgClr>
              <a:srgbClr val="FFCCCC"/>
            </a:fgClr>
            <a:bgClr>
              <a:srgbClr val="FF33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/>
          </a:p>
        </p:txBody>
      </p:sp>
      <p:sp>
        <p:nvSpPr>
          <p:cNvPr id="10" name="Rectangle 11" descr="60%"/>
          <p:cNvSpPr>
            <a:spLocks noChangeArrowheads="1"/>
          </p:cNvSpPr>
          <p:nvPr/>
        </p:nvSpPr>
        <p:spPr bwMode="auto">
          <a:xfrm>
            <a:off x="6629400" y="1295400"/>
            <a:ext cx="457200" cy="533400"/>
          </a:xfrm>
          <a:prstGeom prst="rect">
            <a:avLst/>
          </a:prstGeom>
          <a:pattFill prst="pct60">
            <a:fgClr>
              <a:srgbClr val="FFCCCC"/>
            </a:fgClr>
            <a:bgClr>
              <a:srgbClr val="FF33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/>
          </a:p>
        </p:txBody>
      </p:sp>
      <p:sp>
        <p:nvSpPr>
          <p:cNvPr id="11" name="Rectangle 13" descr="60%"/>
          <p:cNvSpPr>
            <a:spLocks noChangeArrowheads="1"/>
          </p:cNvSpPr>
          <p:nvPr/>
        </p:nvSpPr>
        <p:spPr bwMode="auto">
          <a:xfrm>
            <a:off x="3886200" y="1295400"/>
            <a:ext cx="457200" cy="533400"/>
          </a:xfrm>
          <a:prstGeom prst="rect">
            <a:avLst/>
          </a:prstGeom>
          <a:pattFill prst="pct60">
            <a:fgClr>
              <a:srgbClr val="FFCCCC"/>
            </a:fgClr>
            <a:bgClr>
              <a:srgbClr val="FF33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/>
          </a:p>
        </p:txBody>
      </p:sp>
      <p:sp>
        <p:nvSpPr>
          <p:cNvPr id="12" name="Rectangle 14" descr="80%"/>
          <p:cNvSpPr>
            <a:spLocks noChangeArrowheads="1"/>
          </p:cNvSpPr>
          <p:nvPr/>
        </p:nvSpPr>
        <p:spPr bwMode="auto">
          <a:xfrm>
            <a:off x="4343400" y="1295400"/>
            <a:ext cx="457200" cy="533400"/>
          </a:xfrm>
          <a:prstGeom prst="rect">
            <a:avLst/>
          </a:prstGeom>
          <a:pattFill prst="pct80">
            <a:fgClr>
              <a:srgbClr val="FFCCCC"/>
            </a:fgClr>
            <a:bgClr>
              <a:schemeClr val="accent1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/>
          </a:p>
        </p:txBody>
      </p:sp>
      <p:sp>
        <p:nvSpPr>
          <p:cNvPr id="13" name="Rectangle 15" descr="60%"/>
          <p:cNvSpPr>
            <a:spLocks noChangeArrowheads="1"/>
          </p:cNvSpPr>
          <p:nvPr/>
        </p:nvSpPr>
        <p:spPr bwMode="auto">
          <a:xfrm>
            <a:off x="4800600" y="1295400"/>
            <a:ext cx="457200" cy="533400"/>
          </a:xfrm>
          <a:prstGeom prst="rect">
            <a:avLst/>
          </a:prstGeom>
          <a:pattFill prst="pct60">
            <a:fgClr>
              <a:srgbClr val="FFCCCC"/>
            </a:fgClr>
            <a:bgClr>
              <a:srgbClr val="FF33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/>
          </a:p>
        </p:txBody>
      </p:sp>
      <p:sp>
        <p:nvSpPr>
          <p:cNvPr id="30" name="Oval 56" descr="40%"/>
          <p:cNvSpPr>
            <a:spLocks noChangeArrowheads="1"/>
          </p:cNvSpPr>
          <p:nvPr/>
        </p:nvSpPr>
        <p:spPr bwMode="auto">
          <a:xfrm>
            <a:off x="762000" y="1295400"/>
            <a:ext cx="685800" cy="533400"/>
          </a:xfrm>
          <a:prstGeom prst="ellipse">
            <a:avLst/>
          </a:prstGeom>
          <a:pattFill prst="pct40">
            <a:fgClr>
              <a:schemeClr val="folHlink"/>
            </a:fgClr>
            <a:bgClr>
              <a:srgbClr val="FF3300"/>
            </a:bgClr>
          </a:patt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b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2</a:t>
            </a:r>
          </a:p>
        </p:txBody>
      </p:sp>
      <p:sp>
        <p:nvSpPr>
          <p:cNvPr id="31" name="Oval 57" descr="40%"/>
          <p:cNvSpPr>
            <a:spLocks noChangeArrowheads="1"/>
          </p:cNvSpPr>
          <p:nvPr/>
        </p:nvSpPr>
        <p:spPr bwMode="auto">
          <a:xfrm>
            <a:off x="762000" y="1828800"/>
            <a:ext cx="685800" cy="533400"/>
          </a:xfrm>
          <a:prstGeom prst="ellipse">
            <a:avLst/>
          </a:prstGeom>
          <a:pattFill prst="pct40">
            <a:fgClr>
              <a:schemeClr val="folHlink"/>
            </a:fgClr>
            <a:bgClr>
              <a:srgbClr val="FF3300"/>
            </a:bgClr>
          </a:patt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b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3</a:t>
            </a:r>
          </a:p>
        </p:txBody>
      </p:sp>
      <p:sp>
        <p:nvSpPr>
          <p:cNvPr id="32" name="Oval 58" descr="40%"/>
          <p:cNvSpPr>
            <a:spLocks noChangeArrowheads="1"/>
          </p:cNvSpPr>
          <p:nvPr/>
        </p:nvSpPr>
        <p:spPr bwMode="auto">
          <a:xfrm>
            <a:off x="762000" y="2362200"/>
            <a:ext cx="685800" cy="533400"/>
          </a:xfrm>
          <a:prstGeom prst="ellipse">
            <a:avLst/>
          </a:prstGeom>
          <a:pattFill prst="pct40">
            <a:fgClr>
              <a:schemeClr val="folHlink"/>
            </a:fgClr>
            <a:bgClr>
              <a:srgbClr val="FF3300"/>
            </a:bgClr>
          </a:patt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b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4</a:t>
            </a:r>
          </a:p>
        </p:txBody>
      </p:sp>
      <p:sp>
        <p:nvSpPr>
          <p:cNvPr id="33" name="Oval 59" descr="40%"/>
          <p:cNvSpPr>
            <a:spLocks noChangeArrowheads="1"/>
          </p:cNvSpPr>
          <p:nvPr/>
        </p:nvSpPr>
        <p:spPr bwMode="auto">
          <a:xfrm>
            <a:off x="762000" y="2895600"/>
            <a:ext cx="685800" cy="533400"/>
          </a:xfrm>
          <a:prstGeom prst="ellipse">
            <a:avLst/>
          </a:prstGeom>
          <a:pattFill prst="pct40">
            <a:fgClr>
              <a:schemeClr val="folHlink"/>
            </a:fgClr>
            <a:bgClr>
              <a:srgbClr val="FF3300"/>
            </a:bgClr>
          </a:patt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b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5</a:t>
            </a:r>
          </a:p>
        </p:txBody>
      </p:sp>
      <p:sp>
        <p:nvSpPr>
          <p:cNvPr id="34" name="Oval 60" descr="40%"/>
          <p:cNvSpPr>
            <a:spLocks noChangeArrowheads="1"/>
          </p:cNvSpPr>
          <p:nvPr/>
        </p:nvSpPr>
        <p:spPr bwMode="auto">
          <a:xfrm>
            <a:off x="762000" y="762000"/>
            <a:ext cx="685800" cy="533400"/>
          </a:xfrm>
          <a:prstGeom prst="ellipse">
            <a:avLst/>
          </a:prstGeom>
          <a:pattFill prst="pct40">
            <a:fgClr>
              <a:schemeClr val="folHlink"/>
            </a:fgClr>
            <a:bgClr>
              <a:srgbClr val="FF3300"/>
            </a:bgClr>
          </a:patt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b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1</a:t>
            </a:r>
          </a:p>
        </p:txBody>
      </p:sp>
      <p:grpSp>
        <p:nvGrpSpPr>
          <p:cNvPr id="41" name="Group 67"/>
          <p:cNvGrpSpPr>
            <a:grpSpLocks/>
          </p:cNvGrpSpPr>
          <p:nvPr/>
        </p:nvGrpSpPr>
        <p:grpSpPr bwMode="auto">
          <a:xfrm>
            <a:off x="0" y="5562600"/>
            <a:ext cx="9144000" cy="1295400"/>
            <a:chOff x="0" y="3456"/>
            <a:chExt cx="5760" cy="816"/>
          </a:xfrm>
        </p:grpSpPr>
        <p:sp>
          <p:nvSpPr>
            <p:cNvPr id="42" name="AutoShape 68" descr="40%"/>
            <p:cNvSpPr>
              <a:spLocks noChangeArrowheads="1"/>
            </p:cNvSpPr>
            <p:nvPr/>
          </p:nvSpPr>
          <p:spPr bwMode="auto">
            <a:xfrm>
              <a:off x="1632" y="3456"/>
              <a:ext cx="4128" cy="816"/>
            </a:xfrm>
            <a:prstGeom prst="roundRect">
              <a:avLst>
                <a:gd name="adj" fmla="val 16667"/>
              </a:avLst>
            </a:prstGeom>
            <a:solidFill>
              <a:srgbClr val="92D050"/>
            </a:solidFill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3200" smtClean="0">
                  <a:solidFill>
                    <a:schemeClr val="accent2"/>
                  </a:solidFill>
                  <a:latin typeface=".VnAristote" pitchFamily="34" charset="0"/>
                </a:rPr>
                <a:t>Con vËt nµy ®¸nh dÊu mèc ®Çu tiªn </a:t>
              </a:r>
            </a:p>
            <a:p>
              <a:pPr algn="ctr"/>
              <a:r>
                <a:rPr lang="en-US" sz="3200" smtClean="0">
                  <a:solidFill>
                    <a:schemeClr val="accent2"/>
                  </a:solidFill>
                  <a:latin typeface=".VnAristote" pitchFamily="34" charset="0"/>
                </a:rPr>
                <a:t>cña </a:t>
              </a:r>
              <a:r>
                <a:rPr lang="en-US" sz="3200" b="0" smtClean="0">
                  <a:solidFill>
                    <a:schemeClr val="accent2"/>
                  </a:solidFill>
                  <a:latin typeface=".VnAristote" pitchFamily="34" charset="0"/>
                </a:rPr>
                <a:t>nh©n b¶n v« tÝnh? </a:t>
              </a:r>
              <a:endParaRPr lang="en-US" sz="3200" b="0">
                <a:solidFill>
                  <a:schemeClr val="accent2"/>
                </a:solidFill>
                <a:latin typeface=".VnAristote" pitchFamily="34" charset="0"/>
              </a:endParaRPr>
            </a:p>
          </p:txBody>
        </p:sp>
        <p:sp>
          <p:nvSpPr>
            <p:cNvPr id="43" name="AutoShape 69" descr="Recycled paper"/>
            <p:cNvSpPr>
              <a:spLocks noChangeArrowheads="1"/>
            </p:cNvSpPr>
            <p:nvPr/>
          </p:nvSpPr>
          <p:spPr bwMode="auto">
            <a:xfrm>
              <a:off x="0" y="3648"/>
              <a:ext cx="1680" cy="336"/>
            </a:xfrm>
            <a:prstGeom prst="flowChartAlternateProcess">
              <a:avLst/>
            </a:prstGeom>
            <a:blipFill dpi="0" rotWithShape="1">
              <a:blip r:embed="rId2" cstate="print"/>
              <a:srcRect/>
              <a:tile tx="0" ty="0" sx="100000" sy="100000" flip="none" algn="tl"/>
            </a:blipFill>
            <a:ln w="28575">
              <a:solidFill>
                <a:srgbClr val="FF33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3200" b="0">
                  <a:latin typeface=".VnAristote" pitchFamily="34" charset="0"/>
                </a:rPr>
                <a:t>C©u 1: </a:t>
              </a:r>
              <a:r>
                <a:rPr lang="en-US" sz="3200" b="0" smtClean="0">
                  <a:latin typeface=".VnAristote" pitchFamily="34" charset="0"/>
                </a:rPr>
                <a:t>7 </a:t>
              </a:r>
              <a:r>
                <a:rPr lang="en-US" sz="3200" b="0">
                  <a:latin typeface=".VnAristote" pitchFamily="34" charset="0"/>
                </a:rPr>
                <a:t>ch÷ c¸i</a:t>
              </a:r>
            </a:p>
          </p:txBody>
        </p:sp>
      </p:grpSp>
      <p:sp>
        <p:nvSpPr>
          <p:cNvPr id="50" name="AutoShape 76"/>
          <p:cNvSpPr>
            <a:spLocks noChangeArrowheads="1"/>
          </p:cNvSpPr>
          <p:nvPr/>
        </p:nvSpPr>
        <p:spPr bwMode="auto">
          <a:xfrm>
            <a:off x="7086600" y="4038600"/>
            <a:ext cx="2057400" cy="762000"/>
          </a:xfrm>
          <a:prstGeom prst="bevel">
            <a:avLst>
              <a:gd name="adj" fmla="val 12500"/>
            </a:avLst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FF33CC"/>
                </a:solidFill>
                <a:latin typeface=".VnAristote" pitchFamily="34" charset="0"/>
              </a:rPr>
              <a:t>§¸p ¸n hµng däc</a:t>
            </a:r>
          </a:p>
        </p:txBody>
      </p:sp>
      <p:sp>
        <p:nvSpPr>
          <p:cNvPr id="58" name="Text Box 84"/>
          <p:cNvSpPr txBox="1">
            <a:spLocks noChangeArrowheads="1"/>
          </p:cNvSpPr>
          <p:nvPr/>
        </p:nvSpPr>
        <p:spPr bwMode="auto">
          <a:xfrm>
            <a:off x="2209800" y="30163"/>
            <a:ext cx="60198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chemeClr val="accent2"/>
                </a:solidFill>
              </a:rPr>
              <a:t>GIẢI ĐÁP TRÒ CHƠI Ô CHỮ</a:t>
            </a:r>
          </a:p>
        </p:txBody>
      </p:sp>
      <p:sp>
        <p:nvSpPr>
          <p:cNvPr id="68" name="Rectangle 42" descr="60%"/>
          <p:cNvSpPr>
            <a:spLocks noChangeArrowheads="1"/>
          </p:cNvSpPr>
          <p:nvPr/>
        </p:nvSpPr>
        <p:spPr bwMode="auto">
          <a:xfrm>
            <a:off x="4800600" y="3429000"/>
            <a:ext cx="457200" cy="533400"/>
          </a:xfrm>
          <a:prstGeom prst="rect">
            <a:avLst/>
          </a:prstGeom>
          <a:pattFill prst="pct60">
            <a:fgClr>
              <a:srgbClr val="FFCCCC"/>
            </a:fgClr>
            <a:bgClr>
              <a:srgbClr val="FF33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/>
          </a:p>
        </p:txBody>
      </p:sp>
      <p:sp>
        <p:nvSpPr>
          <p:cNvPr id="69" name="Rectangle 43" descr="60%"/>
          <p:cNvSpPr>
            <a:spLocks noChangeArrowheads="1"/>
          </p:cNvSpPr>
          <p:nvPr/>
        </p:nvSpPr>
        <p:spPr bwMode="auto">
          <a:xfrm>
            <a:off x="5257800" y="3429000"/>
            <a:ext cx="457200" cy="533400"/>
          </a:xfrm>
          <a:prstGeom prst="rect">
            <a:avLst/>
          </a:prstGeom>
          <a:pattFill prst="pct60">
            <a:fgClr>
              <a:srgbClr val="FFCCCC"/>
            </a:fgClr>
            <a:bgClr>
              <a:srgbClr val="FF33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/>
          </a:p>
        </p:txBody>
      </p:sp>
      <p:sp>
        <p:nvSpPr>
          <p:cNvPr id="70" name="Rectangle 44" descr="60%"/>
          <p:cNvSpPr>
            <a:spLocks noChangeArrowheads="1"/>
          </p:cNvSpPr>
          <p:nvPr/>
        </p:nvSpPr>
        <p:spPr bwMode="auto">
          <a:xfrm>
            <a:off x="5715000" y="3429000"/>
            <a:ext cx="457200" cy="533400"/>
          </a:xfrm>
          <a:prstGeom prst="rect">
            <a:avLst/>
          </a:prstGeom>
          <a:pattFill prst="pct60">
            <a:fgClr>
              <a:srgbClr val="FFCCCC"/>
            </a:fgClr>
            <a:bgClr>
              <a:srgbClr val="FF33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/>
          </a:p>
        </p:txBody>
      </p:sp>
      <p:sp>
        <p:nvSpPr>
          <p:cNvPr id="73" name="Rectangle 53" descr="80%"/>
          <p:cNvSpPr>
            <a:spLocks noChangeArrowheads="1"/>
          </p:cNvSpPr>
          <p:nvPr/>
        </p:nvSpPr>
        <p:spPr bwMode="auto">
          <a:xfrm>
            <a:off x="4343400" y="3429000"/>
            <a:ext cx="457200" cy="533400"/>
          </a:xfrm>
          <a:prstGeom prst="rect">
            <a:avLst/>
          </a:prstGeom>
          <a:pattFill prst="pct80">
            <a:fgClr>
              <a:srgbClr val="FFCCCC"/>
            </a:fgClr>
            <a:bgClr>
              <a:schemeClr val="accent1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/>
          </a:p>
        </p:txBody>
      </p:sp>
      <p:sp>
        <p:nvSpPr>
          <p:cNvPr id="74" name="Oval 59" descr="40%"/>
          <p:cNvSpPr>
            <a:spLocks noChangeArrowheads="1"/>
          </p:cNvSpPr>
          <p:nvPr/>
        </p:nvSpPr>
        <p:spPr bwMode="auto">
          <a:xfrm>
            <a:off x="762000" y="3429000"/>
            <a:ext cx="685800" cy="533400"/>
          </a:xfrm>
          <a:prstGeom prst="ellipse">
            <a:avLst/>
          </a:prstGeom>
          <a:pattFill prst="pct40">
            <a:fgClr>
              <a:schemeClr val="folHlink"/>
            </a:fgClr>
            <a:bgClr>
              <a:srgbClr val="FF3300"/>
            </a:bgClr>
          </a:patt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b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6</a:t>
            </a:r>
            <a:endParaRPr lang="en-US" sz="1800" b="0"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</a:endParaRPr>
          </a:p>
        </p:txBody>
      </p:sp>
      <p:sp>
        <p:nvSpPr>
          <p:cNvPr id="78" name="Rectangle 44" descr="60%"/>
          <p:cNvSpPr>
            <a:spLocks noChangeArrowheads="1"/>
          </p:cNvSpPr>
          <p:nvPr/>
        </p:nvSpPr>
        <p:spPr bwMode="auto">
          <a:xfrm>
            <a:off x="2971800" y="3962400"/>
            <a:ext cx="457200" cy="533400"/>
          </a:xfrm>
          <a:prstGeom prst="rect">
            <a:avLst/>
          </a:prstGeom>
          <a:pattFill prst="pct60">
            <a:fgClr>
              <a:srgbClr val="FFCCCC"/>
            </a:fgClr>
            <a:bgClr>
              <a:srgbClr val="FF33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/>
          </a:p>
        </p:txBody>
      </p:sp>
      <p:sp>
        <p:nvSpPr>
          <p:cNvPr id="79" name="Rectangle 45" descr="60%"/>
          <p:cNvSpPr>
            <a:spLocks noChangeArrowheads="1"/>
          </p:cNvSpPr>
          <p:nvPr/>
        </p:nvSpPr>
        <p:spPr bwMode="auto">
          <a:xfrm>
            <a:off x="3429000" y="3962400"/>
            <a:ext cx="457200" cy="533400"/>
          </a:xfrm>
          <a:prstGeom prst="rect">
            <a:avLst/>
          </a:prstGeom>
          <a:pattFill prst="pct60">
            <a:fgClr>
              <a:srgbClr val="FFCCCC"/>
            </a:fgClr>
            <a:bgClr>
              <a:srgbClr val="FF33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/>
          </a:p>
        </p:txBody>
      </p:sp>
      <p:sp>
        <p:nvSpPr>
          <p:cNvPr id="80" name="Rectangle 46" descr="60%"/>
          <p:cNvSpPr>
            <a:spLocks noChangeArrowheads="1"/>
          </p:cNvSpPr>
          <p:nvPr/>
        </p:nvSpPr>
        <p:spPr bwMode="auto">
          <a:xfrm>
            <a:off x="3886200" y="3962400"/>
            <a:ext cx="457200" cy="533400"/>
          </a:xfrm>
          <a:prstGeom prst="rect">
            <a:avLst/>
          </a:prstGeom>
          <a:pattFill prst="pct60">
            <a:fgClr>
              <a:srgbClr val="FFCCCC"/>
            </a:fgClr>
            <a:bgClr>
              <a:srgbClr val="FF33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/>
          </a:p>
        </p:txBody>
      </p:sp>
      <p:sp>
        <p:nvSpPr>
          <p:cNvPr id="81" name="Rectangle 53" descr="80%"/>
          <p:cNvSpPr>
            <a:spLocks noChangeArrowheads="1"/>
          </p:cNvSpPr>
          <p:nvPr/>
        </p:nvSpPr>
        <p:spPr bwMode="auto">
          <a:xfrm>
            <a:off x="4343400" y="3962400"/>
            <a:ext cx="457200" cy="533400"/>
          </a:xfrm>
          <a:prstGeom prst="rect">
            <a:avLst/>
          </a:prstGeom>
          <a:pattFill prst="pct80">
            <a:fgClr>
              <a:srgbClr val="FFCCCC"/>
            </a:fgClr>
            <a:bgClr>
              <a:schemeClr val="accent1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/>
          </a:p>
        </p:txBody>
      </p:sp>
      <p:sp>
        <p:nvSpPr>
          <p:cNvPr id="82" name="Oval 59" descr="40%"/>
          <p:cNvSpPr>
            <a:spLocks noChangeArrowheads="1"/>
          </p:cNvSpPr>
          <p:nvPr/>
        </p:nvSpPr>
        <p:spPr bwMode="auto">
          <a:xfrm>
            <a:off x="762000" y="3962400"/>
            <a:ext cx="685800" cy="533400"/>
          </a:xfrm>
          <a:prstGeom prst="ellipse">
            <a:avLst/>
          </a:prstGeom>
          <a:pattFill prst="pct40">
            <a:fgClr>
              <a:schemeClr val="folHlink"/>
            </a:fgClr>
            <a:bgClr>
              <a:srgbClr val="FF3300"/>
            </a:bgClr>
          </a:patt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b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7</a:t>
            </a:r>
            <a:endParaRPr lang="en-US" sz="1800" b="0"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</a:endParaRPr>
          </a:p>
        </p:txBody>
      </p:sp>
      <p:sp>
        <p:nvSpPr>
          <p:cNvPr id="90" name="Oval 59" descr="40%"/>
          <p:cNvSpPr>
            <a:spLocks noChangeArrowheads="1"/>
          </p:cNvSpPr>
          <p:nvPr/>
        </p:nvSpPr>
        <p:spPr bwMode="auto">
          <a:xfrm>
            <a:off x="762000" y="4495800"/>
            <a:ext cx="685800" cy="533400"/>
          </a:xfrm>
          <a:prstGeom prst="ellipse">
            <a:avLst/>
          </a:prstGeom>
          <a:pattFill prst="pct40">
            <a:fgClr>
              <a:schemeClr val="folHlink"/>
            </a:fgClr>
            <a:bgClr>
              <a:srgbClr val="FF3300"/>
            </a:bgClr>
          </a:patt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b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8</a:t>
            </a:r>
            <a:endParaRPr lang="en-US" sz="1800" b="0"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</a:endParaRPr>
          </a:p>
        </p:txBody>
      </p:sp>
      <p:sp>
        <p:nvSpPr>
          <p:cNvPr id="5" name="Rectangle 3" descr="80%"/>
          <p:cNvSpPr>
            <a:spLocks noChangeArrowheads="1"/>
          </p:cNvSpPr>
          <p:nvPr/>
        </p:nvSpPr>
        <p:spPr bwMode="auto">
          <a:xfrm>
            <a:off x="4343400" y="762000"/>
            <a:ext cx="457200" cy="533400"/>
          </a:xfrm>
          <a:prstGeom prst="rect">
            <a:avLst/>
          </a:prstGeom>
          <a:pattFill prst="pct80">
            <a:fgClr>
              <a:srgbClr val="FFCCCC"/>
            </a:fgClr>
            <a:bgClr>
              <a:schemeClr val="accent1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/>
          </a:p>
        </p:txBody>
      </p:sp>
      <p:sp>
        <p:nvSpPr>
          <p:cNvPr id="6" name="Rectangle 4" descr="60%"/>
          <p:cNvSpPr>
            <a:spLocks noChangeArrowheads="1"/>
          </p:cNvSpPr>
          <p:nvPr/>
        </p:nvSpPr>
        <p:spPr bwMode="auto">
          <a:xfrm>
            <a:off x="5715000" y="762000"/>
            <a:ext cx="457200" cy="533400"/>
          </a:xfrm>
          <a:prstGeom prst="rect">
            <a:avLst/>
          </a:prstGeom>
          <a:pattFill prst="pct60">
            <a:fgClr>
              <a:srgbClr val="FFCCCC"/>
            </a:fgClr>
            <a:bgClr>
              <a:srgbClr val="FF33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/>
          </a:p>
        </p:txBody>
      </p:sp>
      <p:sp>
        <p:nvSpPr>
          <p:cNvPr id="60" name="Rectangle 87" descr="60%"/>
          <p:cNvSpPr>
            <a:spLocks noChangeArrowheads="1"/>
          </p:cNvSpPr>
          <p:nvPr/>
        </p:nvSpPr>
        <p:spPr bwMode="auto">
          <a:xfrm>
            <a:off x="6172200" y="762000"/>
            <a:ext cx="457200" cy="533400"/>
          </a:xfrm>
          <a:prstGeom prst="rect">
            <a:avLst/>
          </a:prstGeom>
          <a:pattFill prst="pct60">
            <a:fgClr>
              <a:srgbClr val="FFCCCC"/>
            </a:fgClr>
            <a:bgClr>
              <a:srgbClr val="FF33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/>
          </a:p>
        </p:txBody>
      </p:sp>
      <p:sp>
        <p:nvSpPr>
          <p:cNvPr id="92" name="Rectangle 4" descr="60%"/>
          <p:cNvSpPr>
            <a:spLocks noChangeArrowheads="1"/>
          </p:cNvSpPr>
          <p:nvPr/>
        </p:nvSpPr>
        <p:spPr bwMode="auto">
          <a:xfrm>
            <a:off x="4800600" y="762000"/>
            <a:ext cx="457200" cy="533400"/>
          </a:xfrm>
          <a:prstGeom prst="rect">
            <a:avLst/>
          </a:prstGeom>
          <a:pattFill prst="pct60">
            <a:fgClr>
              <a:srgbClr val="FFCCCC"/>
            </a:fgClr>
            <a:bgClr>
              <a:srgbClr val="FF33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/>
          </a:p>
        </p:txBody>
      </p:sp>
      <p:sp>
        <p:nvSpPr>
          <p:cNvPr id="93" name="Rectangle 87" descr="60%"/>
          <p:cNvSpPr>
            <a:spLocks noChangeArrowheads="1"/>
          </p:cNvSpPr>
          <p:nvPr/>
        </p:nvSpPr>
        <p:spPr bwMode="auto">
          <a:xfrm>
            <a:off x="5257800" y="762000"/>
            <a:ext cx="457200" cy="533400"/>
          </a:xfrm>
          <a:prstGeom prst="rect">
            <a:avLst/>
          </a:prstGeom>
          <a:pattFill prst="pct60">
            <a:fgClr>
              <a:srgbClr val="FFCCCC"/>
            </a:fgClr>
            <a:bgClr>
              <a:srgbClr val="FF33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/>
          </a:p>
        </p:txBody>
      </p:sp>
      <p:sp>
        <p:nvSpPr>
          <p:cNvPr id="94" name="Rectangle 4" descr="60%"/>
          <p:cNvSpPr>
            <a:spLocks noChangeArrowheads="1"/>
          </p:cNvSpPr>
          <p:nvPr/>
        </p:nvSpPr>
        <p:spPr bwMode="auto">
          <a:xfrm>
            <a:off x="6629400" y="762000"/>
            <a:ext cx="457200" cy="533400"/>
          </a:xfrm>
          <a:prstGeom prst="rect">
            <a:avLst/>
          </a:prstGeom>
          <a:pattFill prst="pct60">
            <a:fgClr>
              <a:srgbClr val="FFCCCC"/>
            </a:fgClr>
            <a:bgClr>
              <a:srgbClr val="FF33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/>
          </a:p>
        </p:txBody>
      </p:sp>
      <p:sp>
        <p:nvSpPr>
          <p:cNvPr id="95" name="Rectangle 87" descr="60%"/>
          <p:cNvSpPr>
            <a:spLocks noChangeArrowheads="1"/>
          </p:cNvSpPr>
          <p:nvPr/>
        </p:nvSpPr>
        <p:spPr bwMode="auto">
          <a:xfrm>
            <a:off x="7086600" y="762000"/>
            <a:ext cx="457200" cy="533400"/>
          </a:xfrm>
          <a:prstGeom prst="rect">
            <a:avLst/>
          </a:prstGeom>
          <a:pattFill prst="pct60">
            <a:fgClr>
              <a:srgbClr val="FFCCCC"/>
            </a:fgClr>
            <a:bgClr>
              <a:srgbClr val="FF33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/>
          </a:p>
        </p:txBody>
      </p:sp>
      <p:sp>
        <p:nvSpPr>
          <p:cNvPr id="14" name="Rectangle 19" descr="60%"/>
          <p:cNvSpPr>
            <a:spLocks noChangeArrowheads="1"/>
          </p:cNvSpPr>
          <p:nvPr/>
        </p:nvSpPr>
        <p:spPr bwMode="auto">
          <a:xfrm>
            <a:off x="3429000" y="1828800"/>
            <a:ext cx="457200" cy="533400"/>
          </a:xfrm>
          <a:prstGeom prst="rect">
            <a:avLst/>
          </a:prstGeom>
          <a:pattFill prst="pct60">
            <a:fgClr>
              <a:srgbClr val="FFCCCC"/>
            </a:fgClr>
            <a:bgClr>
              <a:srgbClr val="FF33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/>
          </a:p>
        </p:txBody>
      </p:sp>
      <p:sp>
        <p:nvSpPr>
          <p:cNvPr id="15" name="Rectangle 20" descr="60%"/>
          <p:cNvSpPr>
            <a:spLocks noChangeArrowheads="1"/>
          </p:cNvSpPr>
          <p:nvPr/>
        </p:nvSpPr>
        <p:spPr bwMode="auto">
          <a:xfrm>
            <a:off x="3886200" y="1828800"/>
            <a:ext cx="457200" cy="533400"/>
          </a:xfrm>
          <a:prstGeom prst="rect">
            <a:avLst/>
          </a:prstGeom>
          <a:pattFill prst="pct60">
            <a:fgClr>
              <a:srgbClr val="FFCCCC"/>
            </a:fgClr>
            <a:bgClr>
              <a:srgbClr val="FF33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/>
          </a:p>
        </p:txBody>
      </p:sp>
      <p:sp>
        <p:nvSpPr>
          <p:cNvPr id="16" name="Rectangle 21" descr="80%"/>
          <p:cNvSpPr>
            <a:spLocks noChangeArrowheads="1"/>
          </p:cNvSpPr>
          <p:nvPr/>
        </p:nvSpPr>
        <p:spPr bwMode="auto">
          <a:xfrm>
            <a:off x="4343400" y="1828800"/>
            <a:ext cx="457200" cy="533400"/>
          </a:xfrm>
          <a:prstGeom prst="rect">
            <a:avLst/>
          </a:prstGeom>
          <a:pattFill prst="pct80">
            <a:fgClr>
              <a:srgbClr val="FFCCCC"/>
            </a:fgClr>
            <a:bgClr>
              <a:schemeClr val="accent1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/>
          </a:p>
        </p:txBody>
      </p:sp>
      <p:sp>
        <p:nvSpPr>
          <p:cNvPr id="17" name="Rectangle 22" descr="60%"/>
          <p:cNvSpPr>
            <a:spLocks noChangeArrowheads="1"/>
          </p:cNvSpPr>
          <p:nvPr/>
        </p:nvSpPr>
        <p:spPr bwMode="auto">
          <a:xfrm>
            <a:off x="4800600" y="1828800"/>
            <a:ext cx="457200" cy="533400"/>
          </a:xfrm>
          <a:prstGeom prst="rect">
            <a:avLst/>
          </a:prstGeom>
          <a:pattFill prst="pct60">
            <a:fgClr>
              <a:srgbClr val="FFCCCC"/>
            </a:fgClr>
            <a:bgClr>
              <a:srgbClr val="FF33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/>
          </a:p>
        </p:txBody>
      </p:sp>
      <p:sp>
        <p:nvSpPr>
          <p:cNvPr id="18" name="Rectangle 23" descr="60%"/>
          <p:cNvSpPr>
            <a:spLocks noChangeArrowheads="1"/>
          </p:cNvSpPr>
          <p:nvPr/>
        </p:nvSpPr>
        <p:spPr bwMode="auto">
          <a:xfrm>
            <a:off x="5257800" y="1828800"/>
            <a:ext cx="457200" cy="533400"/>
          </a:xfrm>
          <a:prstGeom prst="rect">
            <a:avLst/>
          </a:prstGeom>
          <a:pattFill prst="pct60">
            <a:fgClr>
              <a:srgbClr val="FFCCCC"/>
            </a:fgClr>
            <a:bgClr>
              <a:srgbClr val="FF33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/>
          </a:p>
        </p:txBody>
      </p:sp>
      <p:sp>
        <p:nvSpPr>
          <p:cNvPr id="19" name="Rectangle 24" descr="60%"/>
          <p:cNvSpPr>
            <a:spLocks noChangeArrowheads="1"/>
          </p:cNvSpPr>
          <p:nvPr/>
        </p:nvSpPr>
        <p:spPr bwMode="auto">
          <a:xfrm>
            <a:off x="5715000" y="1828800"/>
            <a:ext cx="457200" cy="533400"/>
          </a:xfrm>
          <a:prstGeom prst="rect">
            <a:avLst/>
          </a:prstGeom>
          <a:pattFill prst="pct60">
            <a:fgClr>
              <a:srgbClr val="FFCCCC"/>
            </a:fgClr>
            <a:bgClr>
              <a:srgbClr val="FF33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/>
          </a:p>
        </p:txBody>
      </p:sp>
      <p:sp>
        <p:nvSpPr>
          <p:cNvPr id="96" name="Rectangle 19" descr="60%"/>
          <p:cNvSpPr>
            <a:spLocks noChangeArrowheads="1"/>
          </p:cNvSpPr>
          <p:nvPr/>
        </p:nvSpPr>
        <p:spPr bwMode="auto">
          <a:xfrm>
            <a:off x="2971800" y="1828800"/>
            <a:ext cx="457200" cy="533400"/>
          </a:xfrm>
          <a:prstGeom prst="rect">
            <a:avLst/>
          </a:prstGeom>
          <a:pattFill prst="pct60">
            <a:fgClr>
              <a:srgbClr val="FFCCCC"/>
            </a:fgClr>
            <a:bgClr>
              <a:srgbClr val="FF33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/>
          </a:p>
        </p:txBody>
      </p:sp>
      <p:sp>
        <p:nvSpPr>
          <p:cNvPr id="97" name="Rectangle 23" descr="60%"/>
          <p:cNvSpPr>
            <a:spLocks noChangeArrowheads="1"/>
          </p:cNvSpPr>
          <p:nvPr/>
        </p:nvSpPr>
        <p:spPr bwMode="auto">
          <a:xfrm>
            <a:off x="6172200" y="1828800"/>
            <a:ext cx="457200" cy="533400"/>
          </a:xfrm>
          <a:prstGeom prst="rect">
            <a:avLst/>
          </a:prstGeom>
          <a:pattFill prst="pct60">
            <a:fgClr>
              <a:srgbClr val="FFCCCC"/>
            </a:fgClr>
            <a:bgClr>
              <a:srgbClr val="FF33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/>
          </a:p>
        </p:txBody>
      </p:sp>
      <p:sp>
        <p:nvSpPr>
          <p:cNvPr id="98" name="Rectangle 24" descr="60%"/>
          <p:cNvSpPr>
            <a:spLocks noChangeArrowheads="1"/>
          </p:cNvSpPr>
          <p:nvPr/>
        </p:nvSpPr>
        <p:spPr bwMode="auto">
          <a:xfrm>
            <a:off x="6629400" y="1828800"/>
            <a:ext cx="457200" cy="533400"/>
          </a:xfrm>
          <a:prstGeom prst="rect">
            <a:avLst/>
          </a:prstGeom>
          <a:pattFill prst="pct60">
            <a:fgClr>
              <a:srgbClr val="FFCCCC"/>
            </a:fgClr>
            <a:bgClr>
              <a:srgbClr val="FF33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/>
          </a:p>
        </p:txBody>
      </p:sp>
      <p:sp>
        <p:nvSpPr>
          <p:cNvPr id="20" name="Rectangle 34" descr="60%"/>
          <p:cNvSpPr>
            <a:spLocks noChangeArrowheads="1"/>
          </p:cNvSpPr>
          <p:nvPr/>
        </p:nvSpPr>
        <p:spPr bwMode="auto">
          <a:xfrm>
            <a:off x="3429000" y="2362200"/>
            <a:ext cx="457200" cy="533400"/>
          </a:xfrm>
          <a:prstGeom prst="rect">
            <a:avLst/>
          </a:prstGeom>
          <a:pattFill prst="pct60">
            <a:fgClr>
              <a:srgbClr val="FFCCCC"/>
            </a:fgClr>
            <a:bgClr>
              <a:srgbClr val="FF33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/>
          </a:p>
        </p:txBody>
      </p:sp>
      <p:sp>
        <p:nvSpPr>
          <p:cNvPr id="21" name="Rectangle 35" descr="60%"/>
          <p:cNvSpPr>
            <a:spLocks noChangeArrowheads="1"/>
          </p:cNvSpPr>
          <p:nvPr/>
        </p:nvSpPr>
        <p:spPr bwMode="auto">
          <a:xfrm>
            <a:off x="3886200" y="2362200"/>
            <a:ext cx="457200" cy="533400"/>
          </a:xfrm>
          <a:prstGeom prst="rect">
            <a:avLst/>
          </a:prstGeom>
          <a:pattFill prst="pct60">
            <a:fgClr>
              <a:srgbClr val="FFCCCC"/>
            </a:fgClr>
            <a:bgClr>
              <a:srgbClr val="FF33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/>
          </a:p>
        </p:txBody>
      </p:sp>
      <p:sp>
        <p:nvSpPr>
          <p:cNvPr id="22" name="Rectangle 36" descr="80%"/>
          <p:cNvSpPr>
            <a:spLocks noChangeArrowheads="1"/>
          </p:cNvSpPr>
          <p:nvPr/>
        </p:nvSpPr>
        <p:spPr bwMode="auto">
          <a:xfrm>
            <a:off x="4343400" y="2362200"/>
            <a:ext cx="457200" cy="533400"/>
          </a:xfrm>
          <a:prstGeom prst="rect">
            <a:avLst/>
          </a:prstGeom>
          <a:pattFill prst="pct80">
            <a:fgClr>
              <a:srgbClr val="FFCCCC"/>
            </a:fgClr>
            <a:bgClr>
              <a:schemeClr val="accent1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/>
          </a:p>
        </p:txBody>
      </p:sp>
      <p:sp>
        <p:nvSpPr>
          <p:cNvPr id="23" name="Rectangle 37" descr="60%"/>
          <p:cNvSpPr>
            <a:spLocks noChangeArrowheads="1"/>
          </p:cNvSpPr>
          <p:nvPr/>
        </p:nvSpPr>
        <p:spPr bwMode="auto">
          <a:xfrm>
            <a:off x="4800600" y="2362200"/>
            <a:ext cx="457200" cy="533400"/>
          </a:xfrm>
          <a:prstGeom prst="rect">
            <a:avLst/>
          </a:prstGeom>
          <a:pattFill prst="pct60">
            <a:fgClr>
              <a:srgbClr val="FFCCCC"/>
            </a:fgClr>
            <a:bgClr>
              <a:srgbClr val="FF33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/>
          </a:p>
        </p:txBody>
      </p:sp>
      <p:sp>
        <p:nvSpPr>
          <p:cNvPr id="99" name="Rectangle 37" descr="60%"/>
          <p:cNvSpPr>
            <a:spLocks noChangeArrowheads="1"/>
          </p:cNvSpPr>
          <p:nvPr/>
        </p:nvSpPr>
        <p:spPr bwMode="auto">
          <a:xfrm>
            <a:off x="5257800" y="2362200"/>
            <a:ext cx="457200" cy="533400"/>
          </a:xfrm>
          <a:prstGeom prst="rect">
            <a:avLst/>
          </a:prstGeom>
          <a:pattFill prst="pct60">
            <a:fgClr>
              <a:srgbClr val="FFCCCC"/>
            </a:fgClr>
            <a:bgClr>
              <a:srgbClr val="FF33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/>
          </a:p>
        </p:txBody>
      </p:sp>
      <p:sp>
        <p:nvSpPr>
          <p:cNvPr id="100" name="Rectangle 37" descr="60%"/>
          <p:cNvSpPr>
            <a:spLocks noChangeArrowheads="1"/>
          </p:cNvSpPr>
          <p:nvPr/>
        </p:nvSpPr>
        <p:spPr bwMode="auto">
          <a:xfrm>
            <a:off x="5715000" y="2362200"/>
            <a:ext cx="457200" cy="533400"/>
          </a:xfrm>
          <a:prstGeom prst="rect">
            <a:avLst/>
          </a:prstGeom>
          <a:pattFill prst="pct60">
            <a:fgClr>
              <a:srgbClr val="FFCCCC"/>
            </a:fgClr>
            <a:bgClr>
              <a:srgbClr val="FF33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/>
          </a:p>
        </p:txBody>
      </p:sp>
      <p:sp>
        <p:nvSpPr>
          <p:cNvPr id="101" name="Rectangle 37" descr="60%"/>
          <p:cNvSpPr>
            <a:spLocks noChangeArrowheads="1"/>
          </p:cNvSpPr>
          <p:nvPr/>
        </p:nvSpPr>
        <p:spPr bwMode="auto">
          <a:xfrm>
            <a:off x="6172200" y="2362200"/>
            <a:ext cx="457200" cy="533400"/>
          </a:xfrm>
          <a:prstGeom prst="rect">
            <a:avLst/>
          </a:prstGeom>
          <a:pattFill prst="pct60">
            <a:fgClr>
              <a:srgbClr val="FFCCCC"/>
            </a:fgClr>
            <a:bgClr>
              <a:srgbClr val="FF33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/>
          </a:p>
        </p:txBody>
      </p:sp>
      <p:sp>
        <p:nvSpPr>
          <p:cNvPr id="102" name="Rectangle 37" descr="60%"/>
          <p:cNvSpPr>
            <a:spLocks noChangeArrowheads="1"/>
          </p:cNvSpPr>
          <p:nvPr/>
        </p:nvSpPr>
        <p:spPr bwMode="auto">
          <a:xfrm>
            <a:off x="6629400" y="2362200"/>
            <a:ext cx="457200" cy="533400"/>
          </a:xfrm>
          <a:prstGeom prst="rect">
            <a:avLst/>
          </a:prstGeom>
          <a:pattFill prst="pct60">
            <a:fgClr>
              <a:srgbClr val="FFCCCC"/>
            </a:fgClr>
            <a:bgClr>
              <a:srgbClr val="FF33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/>
          </a:p>
        </p:txBody>
      </p:sp>
      <p:sp>
        <p:nvSpPr>
          <p:cNvPr id="103" name="Rectangle 37" descr="60%"/>
          <p:cNvSpPr>
            <a:spLocks noChangeArrowheads="1"/>
          </p:cNvSpPr>
          <p:nvPr/>
        </p:nvSpPr>
        <p:spPr bwMode="auto">
          <a:xfrm>
            <a:off x="7086600" y="2362200"/>
            <a:ext cx="457200" cy="533400"/>
          </a:xfrm>
          <a:prstGeom prst="rect">
            <a:avLst/>
          </a:prstGeom>
          <a:pattFill prst="pct60">
            <a:fgClr>
              <a:srgbClr val="FFCCCC"/>
            </a:fgClr>
            <a:bgClr>
              <a:srgbClr val="FF33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/>
          </a:p>
        </p:txBody>
      </p:sp>
      <p:sp>
        <p:nvSpPr>
          <p:cNvPr id="24" name="Rectangle 42" descr="60%"/>
          <p:cNvSpPr>
            <a:spLocks noChangeArrowheads="1"/>
          </p:cNvSpPr>
          <p:nvPr/>
        </p:nvSpPr>
        <p:spPr bwMode="auto">
          <a:xfrm>
            <a:off x="4800600" y="2895600"/>
            <a:ext cx="457200" cy="533400"/>
          </a:xfrm>
          <a:prstGeom prst="rect">
            <a:avLst/>
          </a:prstGeom>
          <a:pattFill prst="pct60">
            <a:fgClr>
              <a:srgbClr val="FFCCCC"/>
            </a:fgClr>
            <a:bgClr>
              <a:srgbClr val="FF33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/>
          </a:p>
        </p:txBody>
      </p:sp>
      <p:sp>
        <p:nvSpPr>
          <p:cNvPr id="25" name="Rectangle 43" descr="60%"/>
          <p:cNvSpPr>
            <a:spLocks noChangeArrowheads="1"/>
          </p:cNvSpPr>
          <p:nvPr/>
        </p:nvSpPr>
        <p:spPr bwMode="auto">
          <a:xfrm>
            <a:off x="5257800" y="2895600"/>
            <a:ext cx="457200" cy="533400"/>
          </a:xfrm>
          <a:prstGeom prst="rect">
            <a:avLst/>
          </a:prstGeom>
          <a:pattFill prst="pct60">
            <a:fgClr>
              <a:srgbClr val="FFCCCC"/>
            </a:fgClr>
            <a:bgClr>
              <a:srgbClr val="FF33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/>
          </a:p>
        </p:txBody>
      </p:sp>
      <p:sp>
        <p:nvSpPr>
          <p:cNvPr id="26" name="Rectangle 44" descr="60%"/>
          <p:cNvSpPr>
            <a:spLocks noChangeArrowheads="1"/>
          </p:cNvSpPr>
          <p:nvPr/>
        </p:nvSpPr>
        <p:spPr bwMode="auto">
          <a:xfrm>
            <a:off x="2971800" y="2895600"/>
            <a:ext cx="457200" cy="533400"/>
          </a:xfrm>
          <a:prstGeom prst="rect">
            <a:avLst/>
          </a:prstGeom>
          <a:pattFill prst="pct60">
            <a:fgClr>
              <a:srgbClr val="FFCCCC"/>
            </a:fgClr>
            <a:bgClr>
              <a:srgbClr val="FF33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/>
          </a:p>
        </p:txBody>
      </p:sp>
      <p:sp>
        <p:nvSpPr>
          <p:cNvPr id="27" name="Rectangle 45" descr="60%"/>
          <p:cNvSpPr>
            <a:spLocks noChangeArrowheads="1"/>
          </p:cNvSpPr>
          <p:nvPr/>
        </p:nvSpPr>
        <p:spPr bwMode="auto">
          <a:xfrm>
            <a:off x="3429000" y="2895600"/>
            <a:ext cx="457200" cy="533400"/>
          </a:xfrm>
          <a:prstGeom prst="rect">
            <a:avLst/>
          </a:prstGeom>
          <a:pattFill prst="pct60">
            <a:fgClr>
              <a:srgbClr val="FFCCCC"/>
            </a:fgClr>
            <a:bgClr>
              <a:srgbClr val="FF33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/>
          </a:p>
        </p:txBody>
      </p:sp>
      <p:sp>
        <p:nvSpPr>
          <p:cNvPr id="28" name="Rectangle 46" descr="60%"/>
          <p:cNvSpPr>
            <a:spLocks noChangeArrowheads="1"/>
          </p:cNvSpPr>
          <p:nvPr/>
        </p:nvSpPr>
        <p:spPr bwMode="auto">
          <a:xfrm>
            <a:off x="3886200" y="2895600"/>
            <a:ext cx="457200" cy="533400"/>
          </a:xfrm>
          <a:prstGeom prst="rect">
            <a:avLst/>
          </a:prstGeom>
          <a:pattFill prst="pct60">
            <a:fgClr>
              <a:srgbClr val="FFCCCC"/>
            </a:fgClr>
            <a:bgClr>
              <a:srgbClr val="FF33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/>
          </a:p>
        </p:txBody>
      </p:sp>
      <p:sp>
        <p:nvSpPr>
          <p:cNvPr id="29" name="Rectangle 53" descr="80%"/>
          <p:cNvSpPr>
            <a:spLocks noChangeArrowheads="1"/>
          </p:cNvSpPr>
          <p:nvPr/>
        </p:nvSpPr>
        <p:spPr bwMode="auto">
          <a:xfrm>
            <a:off x="4343400" y="2895600"/>
            <a:ext cx="457200" cy="533400"/>
          </a:xfrm>
          <a:prstGeom prst="rect">
            <a:avLst/>
          </a:prstGeom>
          <a:pattFill prst="pct80">
            <a:fgClr>
              <a:srgbClr val="FFCCCC"/>
            </a:fgClr>
            <a:bgClr>
              <a:schemeClr val="accent1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/>
          </a:p>
        </p:txBody>
      </p:sp>
      <p:sp>
        <p:nvSpPr>
          <p:cNvPr id="104" name="Rectangle 42" descr="60%"/>
          <p:cNvSpPr>
            <a:spLocks noChangeArrowheads="1"/>
          </p:cNvSpPr>
          <p:nvPr/>
        </p:nvSpPr>
        <p:spPr bwMode="auto">
          <a:xfrm>
            <a:off x="5715000" y="2895600"/>
            <a:ext cx="457200" cy="533400"/>
          </a:xfrm>
          <a:prstGeom prst="rect">
            <a:avLst/>
          </a:prstGeom>
          <a:pattFill prst="pct60">
            <a:fgClr>
              <a:srgbClr val="FFCCCC"/>
            </a:fgClr>
            <a:bgClr>
              <a:srgbClr val="FF33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/>
          </a:p>
        </p:txBody>
      </p:sp>
      <p:sp>
        <p:nvSpPr>
          <p:cNvPr id="105" name="Rectangle 43" descr="60%"/>
          <p:cNvSpPr>
            <a:spLocks noChangeArrowheads="1"/>
          </p:cNvSpPr>
          <p:nvPr/>
        </p:nvSpPr>
        <p:spPr bwMode="auto">
          <a:xfrm>
            <a:off x="6172200" y="2895600"/>
            <a:ext cx="457200" cy="533400"/>
          </a:xfrm>
          <a:prstGeom prst="rect">
            <a:avLst/>
          </a:prstGeom>
          <a:pattFill prst="pct60">
            <a:fgClr>
              <a:srgbClr val="FFCCCC"/>
            </a:fgClr>
            <a:bgClr>
              <a:srgbClr val="FF33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/>
          </a:p>
        </p:txBody>
      </p:sp>
      <p:sp>
        <p:nvSpPr>
          <p:cNvPr id="106" name="Rectangle 43" descr="60%"/>
          <p:cNvSpPr>
            <a:spLocks noChangeArrowheads="1"/>
          </p:cNvSpPr>
          <p:nvPr/>
        </p:nvSpPr>
        <p:spPr bwMode="auto">
          <a:xfrm>
            <a:off x="6629400" y="2895600"/>
            <a:ext cx="457200" cy="533400"/>
          </a:xfrm>
          <a:prstGeom prst="rect">
            <a:avLst/>
          </a:prstGeom>
          <a:pattFill prst="pct60">
            <a:fgClr>
              <a:srgbClr val="FFCCCC"/>
            </a:fgClr>
            <a:bgClr>
              <a:srgbClr val="FF33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/>
          </a:p>
        </p:txBody>
      </p:sp>
      <p:sp>
        <p:nvSpPr>
          <p:cNvPr id="84" name="Rectangle 42" descr="60%"/>
          <p:cNvSpPr>
            <a:spLocks noChangeArrowheads="1"/>
          </p:cNvSpPr>
          <p:nvPr/>
        </p:nvSpPr>
        <p:spPr bwMode="auto">
          <a:xfrm>
            <a:off x="2057400" y="4495800"/>
            <a:ext cx="457200" cy="533400"/>
          </a:xfrm>
          <a:prstGeom prst="rect">
            <a:avLst/>
          </a:prstGeom>
          <a:pattFill prst="pct60">
            <a:fgClr>
              <a:srgbClr val="FFCCCC"/>
            </a:fgClr>
            <a:bgClr>
              <a:srgbClr val="FF33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/>
          </a:p>
        </p:txBody>
      </p:sp>
      <p:sp>
        <p:nvSpPr>
          <p:cNvPr id="85" name="Rectangle 43" descr="60%"/>
          <p:cNvSpPr>
            <a:spLocks noChangeArrowheads="1"/>
          </p:cNvSpPr>
          <p:nvPr/>
        </p:nvSpPr>
        <p:spPr bwMode="auto">
          <a:xfrm>
            <a:off x="2514600" y="4495800"/>
            <a:ext cx="457200" cy="533400"/>
          </a:xfrm>
          <a:prstGeom prst="rect">
            <a:avLst/>
          </a:prstGeom>
          <a:pattFill prst="pct60">
            <a:fgClr>
              <a:srgbClr val="FFCCCC"/>
            </a:fgClr>
            <a:bgClr>
              <a:srgbClr val="FF33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/>
          </a:p>
        </p:txBody>
      </p:sp>
      <p:sp>
        <p:nvSpPr>
          <p:cNvPr id="86" name="Rectangle 44" descr="60%"/>
          <p:cNvSpPr>
            <a:spLocks noChangeArrowheads="1"/>
          </p:cNvSpPr>
          <p:nvPr/>
        </p:nvSpPr>
        <p:spPr bwMode="auto">
          <a:xfrm>
            <a:off x="2971800" y="4495800"/>
            <a:ext cx="457200" cy="533400"/>
          </a:xfrm>
          <a:prstGeom prst="rect">
            <a:avLst/>
          </a:prstGeom>
          <a:pattFill prst="pct60">
            <a:fgClr>
              <a:srgbClr val="FFCCCC"/>
            </a:fgClr>
            <a:bgClr>
              <a:srgbClr val="FF33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/>
          </a:p>
        </p:txBody>
      </p:sp>
      <p:sp>
        <p:nvSpPr>
          <p:cNvPr id="87" name="Rectangle 45" descr="60%"/>
          <p:cNvSpPr>
            <a:spLocks noChangeArrowheads="1"/>
          </p:cNvSpPr>
          <p:nvPr/>
        </p:nvSpPr>
        <p:spPr bwMode="auto">
          <a:xfrm>
            <a:off x="3429000" y="4495800"/>
            <a:ext cx="457200" cy="533400"/>
          </a:xfrm>
          <a:prstGeom prst="rect">
            <a:avLst/>
          </a:prstGeom>
          <a:pattFill prst="pct60">
            <a:fgClr>
              <a:srgbClr val="FFCCCC"/>
            </a:fgClr>
            <a:bgClr>
              <a:srgbClr val="FF33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/>
          </a:p>
        </p:txBody>
      </p:sp>
      <p:sp>
        <p:nvSpPr>
          <p:cNvPr id="88" name="Rectangle 46" descr="60%"/>
          <p:cNvSpPr>
            <a:spLocks noChangeArrowheads="1"/>
          </p:cNvSpPr>
          <p:nvPr/>
        </p:nvSpPr>
        <p:spPr bwMode="auto">
          <a:xfrm>
            <a:off x="3886200" y="4495800"/>
            <a:ext cx="457200" cy="533400"/>
          </a:xfrm>
          <a:prstGeom prst="rect">
            <a:avLst/>
          </a:prstGeom>
          <a:pattFill prst="pct60">
            <a:fgClr>
              <a:srgbClr val="FFCCCC"/>
            </a:fgClr>
            <a:bgClr>
              <a:srgbClr val="FF33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/>
          </a:p>
        </p:txBody>
      </p:sp>
      <p:sp>
        <p:nvSpPr>
          <p:cNvPr id="89" name="Rectangle 53" descr="80%"/>
          <p:cNvSpPr>
            <a:spLocks noChangeArrowheads="1"/>
          </p:cNvSpPr>
          <p:nvPr/>
        </p:nvSpPr>
        <p:spPr bwMode="auto">
          <a:xfrm>
            <a:off x="4343400" y="4495800"/>
            <a:ext cx="457200" cy="533400"/>
          </a:xfrm>
          <a:prstGeom prst="rect">
            <a:avLst/>
          </a:prstGeom>
          <a:pattFill prst="pct80">
            <a:fgClr>
              <a:srgbClr val="FFCCCC"/>
            </a:fgClr>
            <a:bgClr>
              <a:schemeClr val="accent1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/>
          </a:p>
        </p:txBody>
      </p:sp>
      <p:sp>
        <p:nvSpPr>
          <p:cNvPr id="107" name="Rectangle 42" descr="60%"/>
          <p:cNvSpPr>
            <a:spLocks noChangeArrowheads="1"/>
          </p:cNvSpPr>
          <p:nvPr/>
        </p:nvSpPr>
        <p:spPr bwMode="auto">
          <a:xfrm>
            <a:off x="4800600" y="4495800"/>
            <a:ext cx="457200" cy="533400"/>
          </a:xfrm>
          <a:prstGeom prst="rect">
            <a:avLst/>
          </a:prstGeom>
          <a:pattFill prst="pct60">
            <a:fgClr>
              <a:srgbClr val="FFCCCC"/>
            </a:fgClr>
            <a:bgClr>
              <a:srgbClr val="FF33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/>
          </a:p>
        </p:txBody>
      </p:sp>
      <p:sp>
        <p:nvSpPr>
          <p:cNvPr id="108" name="Rectangle 43" descr="60%"/>
          <p:cNvSpPr>
            <a:spLocks noChangeArrowheads="1"/>
          </p:cNvSpPr>
          <p:nvPr/>
        </p:nvSpPr>
        <p:spPr bwMode="auto">
          <a:xfrm>
            <a:off x="5257800" y="4495800"/>
            <a:ext cx="457200" cy="533400"/>
          </a:xfrm>
          <a:prstGeom prst="rect">
            <a:avLst/>
          </a:prstGeom>
          <a:pattFill prst="pct60">
            <a:fgClr>
              <a:srgbClr val="FFCCCC"/>
            </a:fgClr>
            <a:bgClr>
              <a:srgbClr val="FF33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/>
          </a:p>
        </p:txBody>
      </p:sp>
      <p:sp>
        <p:nvSpPr>
          <p:cNvPr id="109" name="Rectangle 44" descr="60%"/>
          <p:cNvSpPr>
            <a:spLocks noChangeArrowheads="1"/>
          </p:cNvSpPr>
          <p:nvPr/>
        </p:nvSpPr>
        <p:spPr bwMode="auto">
          <a:xfrm>
            <a:off x="5715000" y="4495800"/>
            <a:ext cx="457200" cy="533400"/>
          </a:xfrm>
          <a:prstGeom prst="rect">
            <a:avLst/>
          </a:prstGeom>
          <a:pattFill prst="pct60">
            <a:fgClr>
              <a:srgbClr val="FFCCCC"/>
            </a:fgClr>
            <a:bgClr>
              <a:srgbClr val="FF33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/>
          </a:p>
        </p:txBody>
      </p:sp>
      <p:sp>
        <p:nvSpPr>
          <p:cNvPr id="110" name="TextBox 109"/>
          <p:cNvSpPr txBox="1"/>
          <p:nvPr/>
        </p:nvSpPr>
        <p:spPr>
          <a:xfrm>
            <a:off x="4375356" y="806244"/>
            <a:ext cx="411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smtClean="0">
                <a:solidFill>
                  <a:srgbClr val="0070C0"/>
                </a:solidFill>
              </a:rPr>
              <a:t>C</a:t>
            </a:r>
            <a:r>
              <a:rPr lang="en-US" sz="2400" b="1" smtClean="0"/>
              <a:t>   Ư   U   Đ   Ô   L   Y</a:t>
            </a:r>
            <a:endParaRPr lang="en-US" sz="2400" b="1"/>
          </a:p>
        </p:txBody>
      </p:sp>
      <p:sp>
        <p:nvSpPr>
          <p:cNvPr id="111" name="TextBox 110"/>
          <p:cNvSpPr txBox="1"/>
          <p:nvPr/>
        </p:nvSpPr>
        <p:spPr>
          <a:xfrm>
            <a:off x="3841956" y="1337639"/>
            <a:ext cx="411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smtClean="0"/>
              <a:t>Đ    </a:t>
            </a:r>
            <a:r>
              <a:rPr lang="en-US" sz="2400" b="1" smtClean="0">
                <a:solidFill>
                  <a:srgbClr val="0070C0"/>
                </a:solidFill>
              </a:rPr>
              <a:t>Ô</a:t>
            </a:r>
            <a:r>
              <a:rPr lang="en-US" sz="2400" b="1" smtClean="0"/>
              <a:t>   N   G   V   Â   T</a:t>
            </a:r>
            <a:endParaRPr lang="en-US" sz="2400" b="1"/>
          </a:p>
        </p:txBody>
      </p:sp>
      <p:sp>
        <p:nvSpPr>
          <p:cNvPr id="112" name="TextBox 111"/>
          <p:cNvSpPr txBox="1"/>
          <p:nvPr/>
        </p:nvSpPr>
        <p:spPr>
          <a:xfrm>
            <a:off x="3003756" y="1860756"/>
            <a:ext cx="502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smtClean="0"/>
              <a:t>Ô   N   G   </a:t>
            </a:r>
            <a:r>
              <a:rPr lang="en-US" sz="2400" b="1" smtClean="0">
                <a:solidFill>
                  <a:srgbClr val="0070C0"/>
                </a:solidFill>
              </a:rPr>
              <a:t>N</a:t>
            </a:r>
            <a:r>
              <a:rPr lang="en-US" sz="2400" b="1" smtClean="0"/>
              <a:t>   G   H    I    Ê  M</a:t>
            </a:r>
            <a:endParaRPr lang="en-US" sz="2400" b="1"/>
          </a:p>
        </p:txBody>
      </p:sp>
      <p:sp>
        <p:nvSpPr>
          <p:cNvPr id="113" name="TextBox 112"/>
          <p:cNvSpPr txBox="1"/>
          <p:nvPr/>
        </p:nvSpPr>
        <p:spPr>
          <a:xfrm>
            <a:off x="3475704" y="2394156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smtClean="0"/>
              <a:t>V    I    </a:t>
            </a:r>
            <a:r>
              <a:rPr lang="en-US" sz="2400" b="1" smtClean="0">
                <a:solidFill>
                  <a:srgbClr val="0070C0"/>
                </a:solidFill>
              </a:rPr>
              <a:t>S</a:t>
            </a:r>
            <a:r>
              <a:rPr lang="en-US" sz="2400" b="1" smtClean="0"/>
              <a:t>    I    N   H    V   Â  T</a:t>
            </a:r>
            <a:endParaRPr lang="en-US" sz="2400" b="1"/>
          </a:p>
        </p:txBody>
      </p:sp>
      <p:sp>
        <p:nvSpPr>
          <p:cNvPr id="114" name="TextBox 113"/>
          <p:cNvSpPr txBox="1"/>
          <p:nvPr/>
        </p:nvSpPr>
        <p:spPr>
          <a:xfrm>
            <a:off x="3003756" y="2937839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smtClean="0"/>
              <a:t>N   U   Ô    </a:t>
            </a:r>
            <a:r>
              <a:rPr lang="en-US" sz="2400" b="1" smtClean="0">
                <a:solidFill>
                  <a:srgbClr val="0070C0"/>
                </a:solidFill>
              </a:rPr>
              <a:t>I</a:t>
            </a:r>
            <a:r>
              <a:rPr lang="en-US" sz="2400" b="1" smtClean="0"/>
              <a:t>    C   Â   Y   M   Ô</a:t>
            </a:r>
            <a:endParaRPr lang="en-US" sz="2400" b="1"/>
          </a:p>
        </p:txBody>
      </p:sp>
      <p:sp>
        <p:nvSpPr>
          <p:cNvPr id="116" name="TextBox 115"/>
          <p:cNvSpPr txBox="1"/>
          <p:nvPr/>
        </p:nvSpPr>
        <p:spPr>
          <a:xfrm>
            <a:off x="3048000" y="4004639"/>
            <a:ext cx="3505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smtClean="0"/>
              <a:t>P    H  Ô  </a:t>
            </a:r>
            <a:r>
              <a:rPr lang="en-US" sz="2400" b="1" smtClean="0">
                <a:solidFill>
                  <a:srgbClr val="0070C0"/>
                </a:solidFill>
              </a:rPr>
              <a:t>  I</a:t>
            </a:r>
            <a:endParaRPr lang="en-US" sz="2400" b="1">
              <a:solidFill>
                <a:srgbClr val="0070C0"/>
              </a:solidFill>
            </a:endParaRPr>
          </a:p>
        </p:txBody>
      </p:sp>
      <p:sp>
        <p:nvSpPr>
          <p:cNvPr id="117" name="TextBox 116"/>
          <p:cNvSpPr txBox="1"/>
          <p:nvPr/>
        </p:nvSpPr>
        <p:spPr>
          <a:xfrm>
            <a:off x="2072148" y="4523291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smtClean="0"/>
              <a:t>C    Â   Y    Đ  Ơ   </a:t>
            </a:r>
            <a:r>
              <a:rPr lang="en-US" sz="2400" b="1" smtClean="0">
                <a:solidFill>
                  <a:srgbClr val="0070C0"/>
                </a:solidFill>
              </a:rPr>
              <a:t>N</a:t>
            </a:r>
            <a:r>
              <a:rPr lang="en-US" sz="2400" b="1" smtClean="0"/>
              <a:t>   B   Ô   I</a:t>
            </a:r>
            <a:endParaRPr lang="en-US" sz="2400" b="1"/>
          </a:p>
        </p:txBody>
      </p:sp>
      <p:grpSp>
        <p:nvGrpSpPr>
          <p:cNvPr id="140" name="Group 67"/>
          <p:cNvGrpSpPr>
            <a:grpSpLocks/>
          </p:cNvGrpSpPr>
          <p:nvPr/>
        </p:nvGrpSpPr>
        <p:grpSpPr bwMode="auto">
          <a:xfrm>
            <a:off x="0" y="5562600"/>
            <a:ext cx="9144000" cy="1295400"/>
            <a:chOff x="0" y="3456"/>
            <a:chExt cx="5760" cy="816"/>
          </a:xfrm>
        </p:grpSpPr>
        <p:sp>
          <p:nvSpPr>
            <p:cNvPr id="141" name="AutoShape 68" descr="40%"/>
            <p:cNvSpPr>
              <a:spLocks noChangeArrowheads="1"/>
            </p:cNvSpPr>
            <p:nvPr/>
          </p:nvSpPr>
          <p:spPr bwMode="auto">
            <a:xfrm>
              <a:off x="1632" y="3456"/>
              <a:ext cx="4128" cy="816"/>
            </a:xfrm>
            <a:prstGeom prst="roundRect">
              <a:avLst>
                <a:gd name="adj" fmla="val 16667"/>
              </a:avLst>
            </a:prstGeom>
            <a:solidFill>
              <a:srgbClr val="92D050"/>
            </a:solidFill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3200" smtClean="0">
                  <a:solidFill>
                    <a:schemeClr val="accent2"/>
                  </a:solidFill>
                  <a:latin typeface=".VnAristote" pitchFamily="34" charset="0"/>
                </a:rPr>
                <a:t>Sinh vËt nµy th­êng sö dông g©y ®ét</a:t>
              </a:r>
            </a:p>
            <a:p>
              <a:pPr algn="ctr"/>
              <a:r>
                <a:rPr lang="en-US" sz="3200" b="0" smtClean="0">
                  <a:solidFill>
                    <a:schemeClr val="accent2"/>
                  </a:solidFill>
                  <a:latin typeface=".VnAristote" pitchFamily="34" charset="0"/>
                </a:rPr>
                <a:t>biÕn ®em l¹i hiÖu qu¶ cao? </a:t>
              </a:r>
              <a:endParaRPr lang="en-US" sz="3200" b="0">
                <a:solidFill>
                  <a:schemeClr val="accent2"/>
                </a:solidFill>
                <a:latin typeface=".VnAristote" pitchFamily="34" charset="0"/>
              </a:endParaRPr>
            </a:p>
          </p:txBody>
        </p:sp>
        <p:sp>
          <p:nvSpPr>
            <p:cNvPr id="142" name="AutoShape 69" descr="Recycled paper"/>
            <p:cNvSpPr>
              <a:spLocks noChangeArrowheads="1"/>
            </p:cNvSpPr>
            <p:nvPr/>
          </p:nvSpPr>
          <p:spPr bwMode="auto">
            <a:xfrm>
              <a:off x="0" y="3648"/>
              <a:ext cx="1680" cy="336"/>
            </a:xfrm>
            <a:prstGeom prst="flowChartAlternateProcess">
              <a:avLst/>
            </a:prstGeom>
            <a:blipFill dpi="0" rotWithShape="1">
              <a:blip r:embed="rId2" cstate="print"/>
              <a:srcRect/>
              <a:tile tx="0" ty="0" sx="100000" sy="100000" flip="none" algn="tl"/>
            </a:blipFill>
            <a:ln w="28575">
              <a:solidFill>
                <a:srgbClr val="FF33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3200" b="0">
                  <a:latin typeface=".VnAristote" pitchFamily="34" charset="0"/>
                </a:rPr>
                <a:t>C©u </a:t>
              </a:r>
              <a:r>
                <a:rPr lang="en-US" sz="3200" b="0" smtClean="0">
                  <a:latin typeface=".VnAristote" pitchFamily="34" charset="0"/>
                </a:rPr>
                <a:t>4: 9 </a:t>
              </a:r>
              <a:r>
                <a:rPr lang="en-US" sz="3200" b="0">
                  <a:latin typeface=".VnAristote" pitchFamily="34" charset="0"/>
                </a:rPr>
                <a:t>ch÷ c¸i</a:t>
              </a:r>
            </a:p>
          </p:txBody>
        </p:sp>
      </p:grpSp>
      <p:sp>
        <p:nvSpPr>
          <p:cNvPr id="143" name="TextBox 142"/>
          <p:cNvSpPr txBox="1"/>
          <p:nvPr/>
        </p:nvSpPr>
        <p:spPr>
          <a:xfrm>
            <a:off x="4313904" y="3475704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smtClean="0">
                <a:solidFill>
                  <a:srgbClr val="0070C0"/>
                </a:solidFill>
              </a:rPr>
              <a:t> X </a:t>
            </a:r>
            <a:r>
              <a:rPr lang="en-US" sz="2400" b="1" smtClean="0"/>
              <a:t>  Ô   M  A</a:t>
            </a:r>
            <a:endParaRPr lang="en-US" sz="2400" b="1"/>
          </a:p>
        </p:txBody>
      </p:sp>
      <p:grpSp>
        <p:nvGrpSpPr>
          <p:cNvPr id="148" name="Group 67"/>
          <p:cNvGrpSpPr>
            <a:grpSpLocks/>
          </p:cNvGrpSpPr>
          <p:nvPr/>
        </p:nvGrpSpPr>
        <p:grpSpPr bwMode="auto">
          <a:xfrm>
            <a:off x="0" y="5562600"/>
            <a:ext cx="9144000" cy="1295400"/>
            <a:chOff x="0" y="3456"/>
            <a:chExt cx="5760" cy="816"/>
          </a:xfrm>
        </p:grpSpPr>
        <p:sp>
          <p:nvSpPr>
            <p:cNvPr id="149" name="AutoShape 68" descr="40%"/>
            <p:cNvSpPr>
              <a:spLocks noChangeArrowheads="1"/>
            </p:cNvSpPr>
            <p:nvPr/>
          </p:nvSpPr>
          <p:spPr bwMode="auto">
            <a:xfrm>
              <a:off x="1632" y="3456"/>
              <a:ext cx="4128" cy="816"/>
            </a:xfrm>
            <a:prstGeom prst="roundRect">
              <a:avLst>
                <a:gd name="adj" fmla="val 16667"/>
              </a:avLst>
            </a:prstGeom>
            <a:solidFill>
              <a:srgbClr val="92D050"/>
            </a:solidFill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3200" smtClean="0">
                  <a:solidFill>
                    <a:schemeClr val="accent2"/>
                  </a:solidFill>
                  <a:latin typeface=".VnAristote" pitchFamily="34" charset="0"/>
                </a:rPr>
                <a:t>Sinh vËt nµy th­êng kh«ng sö dông</a:t>
              </a:r>
            </a:p>
            <a:p>
              <a:pPr algn="ctr"/>
              <a:r>
                <a:rPr lang="en-US" sz="3200" b="0" smtClean="0">
                  <a:solidFill>
                    <a:schemeClr val="accent2"/>
                  </a:solidFill>
                  <a:latin typeface=".VnAristote" pitchFamily="34" charset="0"/>
                </a:rPr>
                <a:t>ph­¬ng ph¸p g©y ®ét biÕn? </a:t>
              </a:r>
              <a:endParaRPr lang="en-US" sz="3200" b="0">
                <a:solidFill>
                  <a:schemeClr val="accent2"/>
                </a:solidFill>
                <a:latin typeface=".VnAristote" pitchFamily="34" charset="0"/>
              </a:endParaRPr>
            </a:p>
          </p:txBody>
        </p:sp>
        <p:sp>
          <p:nvSpPr>
            <p:cNvPr id="150" name="AutoShape 69" descr="Recycled paper"/>
            <p:cNvSpPr>
              <a:spLocks noChangeArrowheads="1"/>
            </p:cNvSpPr>
            <p:nvPr/>
          </p:nvSpPr>
          <p:spPr bwMode="auto">
            <a:xfrm>
              <a:off x="0" y="3648"/>
              <a:ext cx="1680" cy="336"/>
            </a:xfrm>
            <a:prstGeom prst="flowChartAlternateProcess">
              <a:avLst/>
            </a:prstGeom>
            <a:blipFill dpi="0" rotWithShape="1">
              <a:blip r:embed="rId2" cstate="print"/>
              <a:srcRect/>
              <a:tile tx="0" ty="0" sx="100000" sy="100000" flip="none" algn="tl"/>
            </a:blipFill>
            <a:ln w="28575">
              <a:solidFill>
                <a:srgbClr val="FF33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3200" b="0">
                  <a:latin typeface=".VnAristote" pitchFamily="34" charset="0"/>
                </a:rPr>
                <a:t>C©u </a:t>
              </a:r>
              <a:r>
                <a:rPr lang="en-US" sz="3200" b="0" smtClean="0">
                  <a:latin typeface=".VnAristote" pitchFamily="34" charset="0"/>
                </a:rPr>
                <a:t>2: 9 </a:t>
              </a:r>
              <a:r>
                <a:rPr lang="en-US" sz="3200" b="0">
                  <a:latin typeface=".VnAristote" pitchFamily="34" charset="0"/>
                </a:rPr>
                <a:t>ch÷ c¸i</a:t>
              </a:r>
            </a:p>
          </p:txBody>
        </p:sp>
      </p:grpSp>
      <p:grpSp>
        <p:nvGrpSpPr>
          <p:cNvPr id="152" name="Group 67"/>
          <p:cNvGrpSpPr>
            <a:grpSpLocks/>
          </p:cNvGrpSpPr>
          <p:nvPr/>
        </p:nvGrpSpPr>
        <p:grpSpPr bwMode="auto">
          <a:xfrm>
            <a:off x="0" y="5562600"/>
            <a:ext cx="9144000" cy="1295400"/>
            <a:chOff x="0" y="3456"/>
            <a:chExt cx="5760" cy="816"/>
          </a:xfrm>
        </p:grpSpPr>
        <p:sp>
          <p:nvSpPr>
            <p:cNvPr id="153" name="AutoShape 68" descr="40%"/>
            <p:cNvSpPr>
              <a:spLocks noChangeArrowheads="1"/>
            </p:cNvSpPr>
            <p:nvPr/>
          </p:nvSpPr>
          <p:spPr bwMode="auto">
            <a:xfrm>
              <a:off x="1632" y="3456"/>
              <a:ext cx="4128" cy="816"/>
            </a:xfrm>
            <a:prstGeom prst="roundRect">
              <a:avLst>
                <a:gd name="adj" fmla="val 16667"/>
              </a:avLst>
            </a:prstGeom>
            <a:solidFill>
              <a:srgbClr val="92D050"/>
            </a:solidFill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3200" smtClean="0">
                  <a:solidFill>
                    <a:schemeClr val="accent2"/>
                  </a:solidFill>
                  <a:latin typeface=".VnAristote" pitchFamily="34" charset="0"/>
                </a:rPr>
                <a:t>Lo¹i c©y nµy chØ cã ë ph­¬ng ph¸p n</a:t>
              </a:r>
              <a:r>
                <a:rPr lang="en-US" sz="3200" b="0" smtClean="0">
                  <a:solidFill>
                    <a:schemeClr val="accent2"/>
                  </a:solidFill>
                  <a:latin typeface=".VnAristote" pitchFamily="34" charset="0"/>
                </a:rPr>
                <a:t>u«i</a:t>
              </a:r>
            </a:p>
            <a:p>
              <a:pPr algn="ctr"/>
              <a:r>
                <a:rPr lang="en-US" sz="3200" b="0" smtClean="0">
                  <a:solidFill>
                    <a:schemeClr val="accent2"/>
                  </a:solidFill>
                  <a:latin typeface=".VnAristote" pitchFamily="34" charset="0"/>
                </a:rPr>
                <a:t> cÊy h¹t phÊn hoÆc no·n ch­a thô tinh? </a:t>
              </a:r>
              <a:endParaRPr lang="en-US" sz="3200" b="0">
                <a:solidFill>
                  <a:schemeClr val="accent2"/>
                </a:solidFill>
                <a:latin typeface=".VnAristote" pitchFamily="34" charset="0"/>
              </a:endParaRPr>
            </a:p>
          </p:txBody>
        </p:sp>
        <p:sp>
          <p:nvSpPr>
            <p:cNvPr id="154" name="AutoShape 69" descr="Recycled paper"/>
            <p:cNvSpPr>
              <a:spLocks noChangeArrowheads="1"/>
            </p:cNvSpPr>
            <p:nvPr/>
          </p:nvSpPr>
          <p:spPr bwMode="auto">
            <a:xfrm>
              <a:off x="0" y="3648"/>
              <a:ext cx="1680" cy="336"/>
            </a:xfrm>
            <a:prstGeom prst="flowChartAlternateProcess">
              <a:avLst/>
            </a:prstGeom>
            <a:blipFill dpi="0" rotWithShape="1">
              <a:blip r:embed="rId2" cstate="print"/>
              <a:srcRect/>
              <a:tile tx="0" ty="0" sx="100000" sy="100000" flip="none" algn="tl"/>
            </a:blipFill>
            <a:ln w="28575">
              <a:solidFill>
                <a:srgbClr val="FF33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3200" b="0">
                  <a:latin typeface=".VnAristote" pitchFamily="34" charset="0"/>
                </a:rPr>
                <a:t>C©u </a:t>
              </a:r>
              <a:r>
                <a:rPr lang="en-US" sz="3200" b="0" smtClean="0">
                  <a:latin typeface=".VnAristote" pitchFamily="34" charset="0"/>
                </a:rPr>
                <a:t>8: 9 </a:t>
              </a:r>
              <a:r>
                <a:rPr lang="en-US" sz="3200" b="0">
                  <a:latin typeface=".VnAristote" pitchFamily="34" charset="0"/>
                </a:rPr>
                <a:t>ch÷ c¸i</a:t>
              </a:r>
            </a:p>
          </p:txBody>
        </p:sp>
      </p:grpSp>
      <p:grpSp>
        <p:nvGrpSpPr>
          <p:cNvPr id="156" name="Group 67"/>
          <p:cNvGrpSpPr>
            <a:grpSpLocks/>
          </p:cNvGrpSpPr>
          <p:nvPr/>
        </p:nvGrpSpPr>
        <p:grpSpPr bwMode="auto">
          <a:xfrm>
            <a:off x="0" y="5562600"/>
            <a:ext cx="9144000" cy="1295400"/>
            <a:chOff x="0" y="3456"/>
            <a:chExt cx="5760" cy="816"/>
          </a:xfrm>
        </p:grpSpPr>
        <p:sp>
          <p:nvSpPr>
            <p:cNvPr id="157" name="AutoShape 68" descr="40%"/>
            <p:cNvSpPr>
              <a:spLocks noChangeArrowheads="1"/>
            </p:cNvSpPr>
            <p:nvPr/>
          </p:nvSpPr>
          <p:spPr bwMode="auto">
            <a:xfrm>
              <a:off x="1632" y="3456"/>
              <a:ext cx="4128" cy="816"/>
            </a:xfrm>
            <a:prstGeom prst="roundRect">
              <a:avLst>
                <a:gd name="adj" fmla="val 16667"/>
              </a:avLst>
            </a:prstGeom>
            <a:solidFill>
              <a:srgbClr val="92D050"/>
            </a:solidFill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3200" smtClean="0">
                  <a:solidFill>
                    <a:schemeClr val="accent2"/>
                  </a:solidFill>
                  <a:latin typeface=".VnAristote" pitchFamily="34" charset="0"/>
                </a:rPr>
                <a:t>Khi hîp tö ph©n chia t¹o ra nhiÒu tÕ</a:t>
              </a:r>
            </a:p>
            <a:p>
              <a:pPr algn="ctr"/>
              <a:r>
                <a:rPr lang="en-US" sz="3200" b="0" smtClean="0">
                  <a:solidFill>
                    <a:schemeClr val="accent2"/>
                  </a:solidFill>
                  <a:latin typeface=".VnAristote" pitchFamily="34" charset="0"/>
                </a:rPr>
                <a:t>bµo cã h×nh gièng qu¶ d©u gäi lµ? </a:t>
              </a:r>
              <a:endParaRPr lang="en-US" sz="3200" b="0">
                <a:solidFill>
                  <a:schemeClr val="accent2"/>
                </a:solidFill>
                <a:latin typeface=".VnAristote" pitchFamily="34" charset="0"/>
              </a:endParaRPr>
            </a:p>
          </p:txBody>
        </p:sp>
        <p:sp>
          <p:nvSpPr>
            <p:cNvPr id="158" name="AutoShape 69" descr="Recycled paper"/>
            <p:cNvSpPr>
              <a:spLocks noChangeArrowheads="1"/>
            </p:cNvSpPr>
            <p:nvPr/>
          </p:nvSpPr>
          <p:spPr bwMode="auto">
            <a:xfrm>
              <a:off x="0" y="3648"/>
              <a:ext cx="1680" cy="336"/>
            </a:xfrm>
            <a:prstGeom prst="flowChartAlternateProcess">
              <a:avLst/>
            </a:prstGeom>
            <a:blipFill dpi="0" rotWithShape="1">
              <a:blip r:embed="rId2" cstate="print"/>
              <a:srcRect/>
              <a:tile tx="0" ty="0" sx="100000" sy="100000" flip="none" algn="tl"/>
            </a:blipFill>
            <a:ln w="28575">
              <a:solidFill>
                <a:srgbClr val="FF33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3200" b="0">
                  <a:latin typeface=".VnAristote" pitchFamily="34" charset="0"/>
                </a:rPr>
                <a:t>C©u </a:t>
              </a:r>
              <a:r>
                <a:rPr lang="en-US" sz="3200" b="0" smtClean="0">
                  <a:latin typeface=".VnAristote" pitchFamily="34" charset="0"/>
                </a:rPr>
                <a:t>7: 4 </a:t>
              </a:r>
              <a:r>
                <a:rPr lang="en-US" sz="3200" b="0">
                  <a:latin typeface=".VnAristote" pitchFamily="34" charset="0"/>
                </a:rPr>
                <a:t>ch÷ c¸i</a:t>
              </a:r>
            </a:p>
          </p:txBody>
        </p:sp>
      </p:grpSp>
      <p:grpSp>
        <p:nvGrpSpPr>
          <p:cNvPr id="160" name="Group 67"/>
          <p:cNvGrpSpPr>
            <a:grpSpLocks/>
          </p:cNvGrpSpPr>
          <p:nvPr/>
        </p:nvGrpSpPr>
        <p:grpSpPr bwMode="auto">
          <a:xfrm>
            <a:off x="0" y="5562600"/>
            <a:ext cx="9144000" cy="1295400"/>
            <a:chOff x="0" y="3456"/>
            <a:chExt cx="5760" cy="816"/>
          </a:xfrm>
        </p:grpSpPr>
        <p:sp>
          <p:nvSpPr>
            <p:cNvPr id="161" name="AutoShape 68" descr="40%"/>
            <p:cNvSpPr>
              <a:spLocks noChangeArrowheads="1"/>
            </p:cNvSpPr>
            <p:nvPr/>
          </p:nvSpPr>
          <p:spPr bwMode="auto">
            <a:xfrm>
              <a:off x="1632" y="3456"/>
              <a:ext cx="4128" cy="816"/>
            </a:xfrm>
            <a:prstGeom prst="roundRect">
              <a:avLst>
                <a:gd name="adj" fmla="val 16667"/>
              </a:avLst>
            </a:prstGeom>
            <a:solidFill>
              <a:srgbClr val="92D050"/>
            </a:solidFill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3200" smtClean="0">
                  <a:solidFill>
                    <a:schemeClr val="accent2"/>
                  </a:solidFill>
                  <a:latin typeface=".VnAristote" pitchFamily="34" charset="0"/>
                </a:rPr>
                <a:t>Lo¹i tÕ bµo nµy dïng ®Ó t¹o gièng míi</a:t>
              </a:r>
            </a:p>
            <a:p>
              <a:pPr algn="ctr"/>
              <a:r>
                <a:rPr lang="en-US" sz="3200" smtClean="0">
                  <a:solidFill>
                    <a:schemeClr val="accent2"/>
                  </a:solidFill>
                  <a:latin typeface=".VnAristote" pitchFamily="34" charset="0"/>
                </a:rPr>
                <a:t>m</a:t>
              </a:r>
              <a:r>
                <a:rPr lang="en-US" sz="3200" b="0" smtClean="0">
                  <a:solidFill>
                    <a:schemeClr val="accent2"/>
                  </a:solidFill>
                  <a:latin typeface=".VnAristote" pitchFamily="34" charset="0"/>
                </a:rPr>
                <a:t>ang ®Æc ®iÓm cña c¶ 2 loµi? </a:t>
              </a:r>
              <a:endParaRPr lang="en-US" sz="3200" b="0">
                <a:solidFill>
                  <a:schemeClr val="accent2"/>
                </a:solidFill>
                <a:latin typeface=".VnAristote" pitchFamily="34" charset="0"/>
              </a:endParaRPr>
            </a:p>
          </p:txBody>
        </p:sp>
        <p:sp>
          <p:nvSpPr>
            <p:cNvPr id="162" name="AutoShape 69" descr="Recycled paper"/>
            <p:cNvSpPr>
              <a:spLocks noChangeArrowheads="1"/>
            </p:cNvSpPr>
            <p:nvPr/>
          </p:nvSpPr>
          <p:spPr bwMode="auto">
            <a:xfrm>
              <a:off x="0" y="3648"/>
              <a:ext cx="1680" cy="336"/>
            </a:xfrm>
            <a:prstGeom prst="flowChartAlternateProcess">
              <a:avLst/>
            </a:prstGeom>
            <a:blipFill dpi="0" rotWithShape="1">
              <a:blip r:embed="rId2" cstate="print"/>
              <a:srcRect/>
              <a:tile tx="0" ty="0" sx="100000" sy="100000" flip="none" algn="tl"/>
            </a:blipFill>
            <a:ln w="28575">
              <a:solidFill>
                <a:srgbClr val="FF33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3200" b="0">
                  <a:latin typeface=".VnAristote" pitchFamily="34" charset="0"/>
                </a:rPr>
                <a:t>C©u </a:t>
              </a:r>
              <a:r>
                <a:rPr lang="en-US" sz="3200" b="0" smtClean="0">
                  <a:latin typeface=".VnAristote" pitchFamily="34" charset="0"/>
                </a:rPr>
                <a:t>6: 4 </a:t>
              </a:r>
              <a:r>
                <a:rPr lang="en-US" sz="3200" b="0">
                  <a:latin typeface=".VnAristote" pitchFamily="34" charset="0"/>
                </a:rPr>
                <a:t>ch÷ c¸i</a:t>
              </a:r>
            </a:p>
          </p:txBody>
        </p:sp>
      </p:grpSp>
      <p:grpSp>
        <p:nvGrpSpPr>
          <p:cNvPr id="164" name="Group 67"/>
          <p:cNvGrpSpPr>
            <a:grpSpLocks/>
          </p:cNvGrpSpPr>
          <p:nvPr/>
        </p:nvGrpSpPr>
        <p:grpSpPr bwMode="auto">
          <a:xfrm>
            <a:off x="0" y="5562600"/>
            <a:ext cx="9144000" cy="1295400"/>
            <a:chOff x="0" y="3456"/>
            <a:chExt cx="5760" cy="816"/>
          </a:xfrm>
        </p:grpSpPr>
        <p:sp>
          <p:nvSpPr>
            <p:cNvPr id="165" name="AutoShape 68" descr="40%"/>
            <p:cNvSpPr>
              <a:spLocks noChangeArrowheads="1"/>
            </p:cNvSpPr>
            <p:nvPr/>
          </p:nvSpPr>
          <p:spPr bwMode="auto">
            <a:xfrm>
              <a:off x="1632" y="3456"/>
              <a:ext cx="4128" cy="816"/>
            </a:xfrm>
            <a:prstGeom prst="roundRect">
              <a:avLst>
                <a:gd name="adj" fmla="val 16667"/>
              </a:avLst>
            </a:prstGeom>
            <a:solidFill>
              <a:srgbClr val="92D050"/>
            </a:solidFill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3200" smtClean="0">
                  <a:solidFill>
                    <a:schemeClr val="accent2"/>
                  </a:solidFill>
                  <a:latin typeface=".VnAristote" pitchFamily="34" charset="0"/>
                </a:rPr>
                <a:t>Ph­¬ng ph¸p nµy t¹o ra quÇn thÓ</a:t>
              </a:r>
            </a:p>
            <a:p>
              <a:pPr algn="ctr"/>
              <a:r>
                <a:rPr lang="en-US" sz="3200" b="0" smtClean="0">
                  <a:solidFill>
                    <a:schemeClr val="accent2"/>
                  </a:solidFill>
                  <a:latin typeface=".VnAristote" pitchFamily="34" charset="0"/>
                </a:rPr>
                <a:t>c©y trång ®ång nhÊt vÒ kiÓu gen? </a:t>
              </a:r>
              <a:endParaRPr lang="en-US" sz="3200" b="0">
                <a:solidFill>
                  <a:schemeClr val="accent2"/>
                </a:solidFill>
                <a:latin typeface=".VnAristote" pitchFamily="34" charset="0"/>
              </a:endParaRPr>
            </a:p>
          </p:txBody>
        </p:sp>
        <p:sp>
          <p:nvSpPr>
            <p:cNvPr id="166" name="AutoShape 69" descr="Recycled paper"/>
            <p:cNvSpPr>
              <a:spLocks noChangeArrowheads="1"/>
            </p:cNvSpPr>
            <p:nvPr/>
          </p:nvSpPr>
          <p:spPr bwMode="auto">
            <a:xfrm>
              <a:off x="0" y="3648"/>
              <a:ext cx="1680" cy="336"/>
            </a:xfrm>
            <a:prstGeom prst="flowChartAlternateProcess">
              <a:avLst/>
            </a:prstGeom>
            <a:blipFill dpi="0" rotWithShape="1">
              <a:blip r:embed="rId2" cstate="print"/>
              <a:srcRect/>
              <a:tile tx="0" ty="0" sx="100000" sy="100000" flip="none" algn="tl"/>
            </a:blipFill>
            <a:ln w="28575">
              <a:solidFill>
                <a:srgbClr val="FF33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3200" b="0">
                  <a:latin typeface=".VnAristote" pitchFamily="34" charset="0"/>
                </a:rPr>
                <a:t>C©u </a:t>
              </a:r>
              <a:r>
                <a:rPr lang="en-US" sz="3200" b="0" smtClean="0">
                  <a:latin typeface=".VnAristote" pitchFamily="34" charset="0"/>
                </a:rPr>
                <a:t>5: 9 </a:t>
              </a:r>
              <a:r>
                <a:rPr lang="en-US" sz="3200" b="0">
                  <a:latin typeface=".VnAristote" pitchFamily="34" charset="0"/>
                </a:rPr>
                <a:t>ch÷ c¸i</a:t>
              </a:r>
            </a:p>
          </p:txBody>
        </p:sp>
      </p:grpSp>
      <p:grpSp>
        <p:nvGrpSpPr>
          <p:cNvPr id="167" name="Group 67"/>
          <p:cNvGrpSpPr>
            <a:grpSpLocks/>
          </p:cNvGrpSpPr>
          <p:nvPr/>
        </p:nvGrpSpPr>
        <p:grpSpPr bwMode="auto">
          <a:xfrm>
            <a:off x="0" y="5562600"/>
            <a:ext cx="9144000" cy="1295400"/>
            <a:chOff x="0" y="3456"/>
            <a:chExt cx="5760" cy="816"/>
          </a:xfrm>
        </p:grpSpPr>
        <p:sp>
          <p:nvSpPr>
            <p:cNvPr id="168" name="AutoShape 68" descr="40%"/>
            <p:cNvSpPr>
              <a:spLocks noChangeArrowheads="1"/>
            </p:cNvSpPr>
            <p:nvPr/>
          </p:nvSpPr>
          <p:spPr bwMode="auto">
            <a:xfrm>
              <a:off x="1632" y="3456"/>
              <a:ext cx="4128" cy="816"/>
            </a:xfrm>
            <a:prstGeom prst="roundRect">
              <a:avLst>
                <a:gd name="adj" fmla="val 16667"/>
              </a:avLst>
            </a:prstGeom>
            <a:solidFill>
              <a:srgbClr val="92D050"/>
            </a:solidFill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3200" smtClean="0">
                  <a:solidFill>
                    <a:schemeClr val="accent2"/>
                  </a:solidFill>
                  <a:latin typeface=".VnAristote" pitchFamily="34" charset="0"/>
                </a:rPr>
                <a:t>Dông cô nµy kh«ng thÓ thiÕu trong</a:t>
              </a:r>
            </a:p>
            <a:p>
              <a:pPr algn="ctr"/>
              <a:r>
                <a:rPr lang="en-US" sz="3200" smtClean="0">
                  <a:solidFill>
                    <a:schemeClr val="accent2"/>
                  </a:solidFill>
                  <a:latin typeface=".VnAristote" pitchFamily="34" charset="0"/>
                </a:rPr>
                <a:t>t¹o gièng b»ng c«ng nghÖ tÕ bµo</a:t>
              </a:r>
              <a:r>
                <a:rPr lang="en-US" sz="3200" b="0" smtClean="0">
                  <a:solidFill>
                    <a:schemeClr val="accent2"/>
                  </a:solidFill>
                  <a:latin typeface=".VnAristote" pitchFamily="34" charset="0"/>
                </a:rPr>
                <a:t>? </a:t>
              </a:r>
              <a:endParaRPr lang="en-US" sz="3200" b="0">
                <a:solidFill>
                  <a:schemeClr val="accent2"/>
                </a:solidFill>
                <a:latin typeface=".VnAristote" pitchFamily="34" charset="0"/>
              </a:endParaRPr>
            </a:p>
          </p:txBody>
        </p:sp>
        <p:sp>
          <p:nvSpPr>
            <p:cNvPr id="169" name="AutoShape 69" descr="Recycled paper"/>
            <p:cNvSpPr>
              <a:spLocks noChangeArrowheads="1"/>
            </p:cNvSpPr>
            <p:nvPr/>
          </p:nvSpPr>
          <p:spPr bwMode="auto">
            <a:xfrm>
              <a:off x="0" y="3648"/>
              <a:ext cx="1680" cy="336"/>
            </a:xfrm>
            <a:prstGeom prst="flowChartAlternateProcess">
              <a:avLst/>
            </a:prstGeom>
            <a:blipFill dpi="0" rotWithShape="1">
              <a:blip r:embed="rId2" cstate="print"/>
              <a:srcRect/>
              <a:tile tx="0" ty="0" sx="100000" sy="100000" flip="none" algn="tl"/>
            </a:blipFill>
            <a:ln w="28575">
              <a:solidFill>
                <a:srgbClr val="FF33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3200" b="0">
                  <a:latin typeface=".VnAristote" pitchFamily="34" charset="0"/>
                </a:rPr>
                <a:t>C©u </a:t>
              </a:r>
              <a:r>
                <a:rPr lang="en-US" sz="3200" b="0" smtClean="0">
                  <a:latin typeface=".VnAristote" pitchFamily="34" charset="0"/>
                </a:rPr>
                <a:t>3: 9 </a:t>
              </a:r>
              <a:r>
                <a:rPr lang="en-US" sz="3200" b="0">
                  <a:latin typeface=".VnAristote" pitchFamily="34" charset="0"/>
                </a:rPr>
                <a:t>ch÷ c¸i</a:t>
              </a:r>
            </a:p>
          </p:txBody>
        </p:sp>
      </p:grpSp>
      <p:grpSp>
        <p:nvGrpSpPr>
          <p:cNvPr id="129" name="Group 128"/>
          <p:cNvGrpSpPr/>
          <p:nvPr/>
        </p:nvGrpSpPr>
        <p:grpSpPr>
          <a:xfrm>
            <a:off x="4343400" y="762000"/>
            <a:ext cx="457200" cy="4267200"/>
            <a:chOff x="228600" y="457200"/>
            <a:chExt cx="457200" cy="4267200"/>
          </a:xfrm>
        </p:grpSpPr>
        <p:sp>
          <p:nvSpPr>
            <p:cNvPr id="120" name="Rectangle 3" descr="80%"/>
            <p:cNvSpPr>
              <a:spLocks noChangeArrowheads="1"/>
            </p:cNvSpPr>
            <p:nvPr/>
          </p:nvSpPr>
          <p:spPr bwMode="auto">
            <a:xfrm>
              <a:off x="228600" y="457200"/>
              <a:ext cx="457200" cy="533400"/>
            </a:xfrm>
            <a:prstGeom prst="rect">
              <a:avLst/>
            </a:prstGeom>
            <a:pattFill prst="pct80">
              <a:fgClr>
                <a:srgbClr val="FFCCCC"/>
              </a:fgClr>
              <a:bgClr>
                <a:schemeClr val="accent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400" b="1" smtClean="0">
                  <a:solidFill>
                    <a:srgbClr val="FF0000"/>
                  </a:solidFill>
                </a:rPr>
                <a:t>C</a:t>
              </a:r>
              <a:endParaRPr lang="en-US" sz="2400" b="1">
                <a:solidFill>
                  <a:srgbClr val="FF0000"/>
                </a:solidFill>
              </a:endParaRPr>
            </a:p>
          </p:txBody>
        </p:sp>
        <p:sp>
          <p:nvSpPr>
            <p:cNvPr id="121" name="Rectangle 14" descr="80%"/>
            <p:cNvSpPr>
              <a:spLocks noChangeArrowheads="1"/>
            </p:cNvSpPr>
            <p:nvPr/>
          </p:nvSpPr>
          <p:spPr bwMode="auto">
            <a:xfrm>
              <a:off x="228600" y="990600"/>
              <a:ext cx="457200" cy="533400"/>
            </a:xfrm>
            <a:prstGeom prst="rect">
              <a:avLst/>
            </a:prstGeom>
            <a:pattFill prst="pct80">
              <a:fgClr>
                <a:srgbClr val="FFCCCC"/>
              </a:fgClr>
              <a:bgClr>
                <a:schemeClr val="accent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400" b="1" smtClean="0">
                  <a:solidFill>
                    <a:srgbClr val="FF0000"/>
                  </a:solidFill>
                </a:rPr>
                <a:t>Ô</a:t>
              </a:r>
              <a:endParaRPr lang="en-US" sz="2400" b="1">
                <a:solidFill>
                  <a:srgbClr val="FF0000"/>
                </a:solidFill>
              </a:endParaRPr>
            </a:p>
          </p:txBody>
        </p:sp>
        <p:sp>
          <p:nvSpPr>
            <p:cNvPr id="122" name="Rectangle 21" descr="80%"/>
            <p:cNvSpPr>
              <a:spLocks noChangeArrowheads="1"/>
            </p:cNvSpPr>
            <p:nvPr/>
          </p:nvSpPr>
          <p:spPr bwMode="auto">
            <a:xfrm>
              <a:off x="228600" y="1524000"/>
              <a:ext cx="457200" cy="533400"/>
            </a:xfrm>
            <a:prstGeom prst="rect">
              <a:avLst/>
            </a:prstGeom>
            <a:pattFill prst="pct80">
              <a:fgClr>
                <a:srgbClr val="FFCCCC"/>
              </a:fgClr>
              <a:bgClr>
                <a:schemeClr val="accent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400" b="1" smtClean="0">
                  <a:solidFill>
                    <a:srgbClr val="FF0000"/>
                  </a:solidFill>
                </a:rPr>
                <a:t>N</a:t>
              </a:r>
              <a:endParaRPr lang="en-US" sz="2400" b="1">
                <a:solidFill>
                  <a:srgbClr val="FF0000"/>
                </a:solidFill>
              </a:endParaRPr>
            </a:p>
          </p:txBody>
        </p:sp>
        <p:sp>
          <p:nvSpPr>
            <p:cNvPr id="123" name="Rectangle 36" descr="80%"/>
            <p:cNvSpPr>
              <a:spLocks noChangeArrowheads="1"/>
            </p:cNvSpPr>
            <p:nvPr/>
          </p:nvSpPr>
          <p:spPr bwMode="auto">
            <a:xfrm>
              <a:off x="228600" y="2057400"/>
              <a:ext cx="457200" cy="533400"/>
            </a:xfrm>
            <a:prstGeom prst="rect">
              <a:avLst/>
            </a:prstGeom>
            <a:pattFill prst="pct80">
              <a:fgClr>
                <a:srgbClr val="FFCCCC"/>
              </a:fgClr>
              <a:bgClr>
                <a:schemeClr val="accent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400" b="1" smtClean="0">
                  <a:solidFill>
                    <a:srgbClr val="FF0000"/>
                  </a:solidFill>
                </a:rPr>
                <a:t>S</a:t>
              </a:r>
              <a:endParaRPr lang="en-US" sz="2400" b="1">
                <a:solidFill>
                  <a:srgbClr val="FF0000"/>
                </a:solidFill>
              </a:endParaRPr>
            </a:p>
          </p:txBody>
        </p:sp>
        <p:sp>
          <p:nvSpPr>
            <p:cNvPr id="124" name="Rectangle 53" descr="80%"/>
            <p:cNvSpPr>
              <a:spLocks noChangeArrowheads="1"/>
            </p:cNvSpPr>
            <p:nvPr/>
          </p:nvSpPr>
          <p:spPr bwMode="auto">
            <a:xfrm>
              <a:off x="228600" y="2590800"/>
              <a:ext cx="457200" cy="533400"/>
            </a:xfrm>
            <a:prstGeom prst="rect">
              <a:avLst/>
            </a:prstGeom>
            <a:pattFill prst="pct80">
              <a:fgClr>
                <a:srgbClr val="FFCCCC"/>
              </a:fgClr>
              <a:bgClr>
                <a:schemeClr val="accent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400" b="1" smtClean="0">
                  <a:solidFill>
                    <a:srgbClr val="FF0000"/>
                  </a:solidFill>
                </a:rPr>
                <a:t>I</a:t>
              </a:r>
              <a:endParaRPr lang="en-US" sz="2400" b="1">
                <a:solidFill>
                  <a:srgbClr val="FF0000"/>
                </a:solidFill>
              </a:endParaRPr>
            </a:p>
          </p:txBody>
        </p:sp>
        <p:sp>
          <p:nvSpPr>
            <p:cNvPr id="125" name="Rectangle 53" descr="80%"/>
            <p:cNvSpPr>
              <a:spLocks noChangeArrowheads="1"/>
            </p:cNvSpPr>
            <p:nvPr/>
          </p:nvSpPr>
          <p:spPr bwMode="auto">
            <a:xfrm>
              <a:off x="228600" y="3124200"/>
              <a:ext cx="457200" cy="533400"/>
            </a:xfrm>
            <a:prstGeom prst="rect">
              <a:avLst/>
            </a:prstGeom>
            <a:pattFill prst="pct80">
              <a:fgClr>
                <a:srgbClr val="FFCCCC"/>
              </a:fgClr>
              <a:bgClr>
                <a:schemeClr val="accent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400" b="1" smtClean="0">
                  <a:solidFill>
                    <a:srgbClr val="FF0000"/>
                  </a:solidFill>
                </a:rPr>
                <a:t>X</a:t>
              </a:r>
              <a:endParaRPr lang="en-US" sz="2400" b="1">
                <a:solidFill>
                  <a:srgbClr val="FF0000"/>
                </a:solidFill>
              </a:endParaRPr>
            </a:p>
          </p:txBody>
        </p:sp>
        <p:sp>
          <p:nvSpPr>
            <p:cNvPr id="126" name="Rectangle 53" descr="80%"/>
            <p:cNvSpPr>
              <a:spLocks noChangeArrowheads="1"/>
            </p:cNvSpPr>
            <p:nvPr/>
          </p:nvSpPr>
          <p:spPr bwMode="auto">
            <a:xfrm>
              <a:off x="228600" y="3657600"/>
              <a:ext cx="457200" cy="533400"/>
            </a:xfrm>
            <a:prstGeom prst="rect">
              <a:avLst/>
            </a:prstGeom>
            <a:pattFill prst="pct80">
              <a:fgClr>
                <a:srgbClr val="FFCCCC"/>
              </a:fgClr>
              <a:bgClr>
                <a:schemeClr val="accent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400" b="1" smtClean="0">
                  <a:solidFill>
                    <a:srgbClr val="FF0000"/>
                  </a:solidFill>
                </a:rPr>
                <a:t>I</a:t>
              </a:r>
              <a:endParaRPr lang="en-US" sz="2400" b="1">
                <a:solidFill>
                  <a:srgbClr val="FF0000"/>
                </a:solidFill>
              </a:endParaRPr>
            </a:p>
          </p:txBody>
        </p:sp>
        <p:sp>
          <p:nvSpPr>
            <p:cNvPr id="127" name="Rectangle 53" descr="80%"/>
            <p:cNvSpPr>
              <a:spLocks noChangeArrowheads="1"/>
            </p:cNvSpPr>
            <p:nvPr/>
          </p:nvSpPr>
          <p:spPr bwMode="auto">
            <a:xfrm>
              <a:off x="228600" y="4191000"/>
              <a:ext cx="457200" cy="533400"/>
            </a:xfrm>
            <a:prstGeom prst="rect">
              <a:avLst/>
            </a:prstGeom>
            <a:pattFill prst="pct80">
              <a:fgClr>
                <a:srgbClr val="FFCCCC"/>
              </a:fgClr>
              <a:bgClr>
                <a:schemeClr val="accent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400" b="1" smtClean="0">
                  <a:solidFill>
                    <a:srgbClr val="FF0000"/>
                  </a:solidFill>
                </a:rPr>
                <a:t>N</a:t>
              </a:r>
              <a:endParaRPr lang="en-US" sz="2400" b="1">
                <a:solidFill>
                  <a:srgbClr val="FF0000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1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1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2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3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21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6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7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8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9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21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1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2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3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4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21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6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7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8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9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21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1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2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3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34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6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3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5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5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5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5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23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5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5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5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5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23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6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6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6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23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6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6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6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23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7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7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23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7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7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82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3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6" dur="500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8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92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3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9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10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23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0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10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23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0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11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23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1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1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1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11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23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1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1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1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12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23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22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23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24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125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23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27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28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29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130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23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32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33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34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135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8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2" dur="500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3" dur="500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47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148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9" fill="hold">
                      <p:stCondLst>
                        <p:cond delay="0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23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5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5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5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15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23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5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5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5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16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23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6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6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6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16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6" presetID="23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67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68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69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170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23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72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73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74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175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6" presetID="23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77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78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79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180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" presetID="23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82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83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84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185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6" presetID="23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87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88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89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190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1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3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>
                      <p:stCondLst>
                        <p:cond delay="indefinite"/>
                      </p:stCondLst>
                      <p:childTnLst>
                        <p:par>
                          <p:cTn id="195" fill="hold">
                            <p:stCondLst>
                              <p:cond delay="0"/>
                            </p:stCondLst>
                            <p:childTnLst>
                              <p:par>
                                <p:cTn id="196" presetID="53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7" dur="500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500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9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3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204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5" fill="hold">
                      <p:stCondLst>
                        <p:cond delay="0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23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0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0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1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21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2" presetID="23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1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1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1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21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7" presetID="23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1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1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2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22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2" presetID="23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2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2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2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22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7" presetID="23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2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2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3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23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2" presetID="23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33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34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35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236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7" presetID="23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38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39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40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241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2" presetID="23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43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44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45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246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7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49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0" fill="hold">
                      <p:stCondLst>
                        <p:cond delay="indefinite"/>
                      </p:stCondLst>
                      <p:childTnLst>
                        <p:par>
                          <p:cTn id="251" fill="hold">
                            <p:stCondLst>
                              <p:cond delay="0"/>
                            </p:stCondLst>
                            <p:childTnLst>
                              <p:par>
                                <p:cTn id="252" presetID="53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53" dur="500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4" dur="500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55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7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9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260" restart="whenNotActive" fill="hold" evtFilter="cancelBubble" nodeType="interactiveSeq">
                <p:stCondLst>
                  <p:cond evt="onClick" delay="0">
                    <p:tgtEl>
                      <p:spTgt spid="7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1" fill="hold">
                      <p:stCondLst>
                        <p:cond delay="0"/>
                      </p:stCondLst>
                      <p:childTnLst>
                        <p:par>
                          <p:cTn id="262" fill="hold">
                            <p:stCondLst>
                              <p:cond delay="0"/>
                            </p:stCondLst>
                            <p:childTnLst>
                              <p:par>
                                <p:cTn id="263" presetID="23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64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65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66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267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8" presetID="23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69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70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71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272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3" presetID="23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74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75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76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277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8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0" dur="5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1" dur="5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2" fill="hold">
                      <p:stCondLst>
                        <p:cond delay="indefinite"/>
                      </p:stCondLst>
                      <p:childTnLst>
                        <p:par>
                          <p:cTn id="283" fill="hold">
                            <p:stCondLst>
                              <p:cond delay="0"/>
                            </p:stCondLst>
                            <p:childTnLst>
                              <p:par>
                                <p:cTn id="284" presetID="53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85" dur="500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6" dur="500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7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91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"/>
                  </p:tgtEl>
                </p:cond>
              </p:nextCondLst>
            </p:seq>
            <p:seq concurrent="1" nextAc="seek">
              <p:cTn id="292" restart="whenNotActive" fill="hold" evtFilter="cancelBubble" nodeType="interactiveSeq">
                <p:stCondLst>
                  <p:cond evt="onClick" delay="0">
                    <p:tgtEl>
                      <p:spTgt spid="8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3" fill="hold">
                      <p:stCondLst>
                        <p:cond delay="0"/>
                      </p:stCondLst>
                      <p:childTnLst>
                        <p:par>
                          <p:cTn id="294" fill="hold">
                            <p:stCondLst>
                              <p:cond delay="0"/>
                            </p:stCondLst>
                            <p:childTnLst>
                              <p:par>
                                <p:cTn id="295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96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97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98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99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0" presetID="21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01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02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03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304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5" presetID="21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06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07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08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309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2" dur="10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3" dur="10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14" dur="10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5" fill="hold">
                      <p:stCondLst>
                        <p:cond delay="indefinite"/>
                      </p:stCondLst>
                      <p:childTnLst>
                        <p:par>
                          <p:cTn id="316" fill="hold">
                            <p:stCondLst>
                              <p:cond delay="0"/>
                            </p:stCondLst>
                            <p:childTnLst>
                              <p:par>
                                <p:cTn id="317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18" dur="500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9" dur="500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3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2"/>
                  </p:tgtEl>
                </p:cond>
              </p:nextCondLst>
            </p:seq>
            <p:seq concurrent="1" nextAc="seek">
              <p:cTn id="324" restart="whenNotActive" fill="hold" evtFilter="cancelBubble" nodeType="interactiveSeq">
                <p:stCondLst>
                  <p:cond evt="onClick" delay="0">
                    <p:tgtEl>
                      <p:spTgt spid="9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5" fill="hold">
                      <p:stCondLst>
                        <p:cond delay="0"/>
                      </p:stCondLst>
                      <p:childTnLst>
                        <p:par>
                          <p:cTn id="326" fill="hold">
                            <p:stCondLst>
                              <p:cond delay="0"/>
                            </p:stCondLst>
                            <p:childTnLst>
                              <p:par>
                                <p:cTn id="327" presetID="23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28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29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30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331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2" presetID="23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33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34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35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336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7" presetID="23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38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39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40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341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2" presetID="23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43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44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45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346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7" presetID="23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48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49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50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351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2" presetID="23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53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54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55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356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7" presetID="23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58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59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60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361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2" presetID="23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63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64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65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366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9" dur="5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0" dur="5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1" fill="hold">
                      <p:stCondLst>
                        <p:cond delay="indefinite"/>
                      </p:stCondLst>
                      <p:childTnLst>
                        <p:par>
                          <p:cTn id="372" fill="hold">
                            <p:stCondLst>
                              <p:cond delay="0"/>
                            </p:stCondLst>
                            <p:childTnLst>
                              <p:par>
                                <p:cTn id="373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74" dur="500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5" dur="500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7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9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0"/>
                  </p:tgtEl>
                </p:cond>
              </p:nextCondLst>
            </p:seq>
            <p:seq concurrent="1" nextAc="seek">
              <p:cTn id="380" restart="whenNotActive" fill="hold" evtFilter="cancelBubble" nodeType="interactiveSeq">
                <p:stCondLst>
                  <p:cond evt="onClick" delay="0">
                    <p:tgtEl>
                      <p:spTgt spid="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1" fill="hold">
                      <p:stCondLst>
                        <p:cond delay="0"/>
                      </p:stCondLst>
                      <p:childTnLst>
                        <p:par>
                          <p:cTn id="382" fill="hold">
                            <p:stCondLst>
                              <p:cond delay="0"/>
                            </p:stCondLst>
                            <p:childTnLst>
                              <p:par>
                                <p:cTn id="3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"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3" grpId="0" animBg="1"/>
      <p:bldP spid="68" grpId="0" animBg="1"/>
      <p:bldP spid="69" grpId="0" animBg="1"/>
      <p:bldP spid="70" grpId="0" animBg="1"/>
      <p:bldP spid="78" grpId="0" animBg="1"/>
      <p:bldP spid="79" grpId="0" animBg="1"/>
      <p:bldP spid="80" grpId="0" animBg="1"/>
      <p:bldP spid="6" grpId="0" animBg="1"/>
      <p:bldP spid="60" grpId="0" animBg="1"/>
      <p:bldP spid="92" grpId="0" animBg="1"/>
      <p:bldP spid="93" grpId="0" animBg="1"/>
      <p:bldP spid="94" grpId="0" animBg="1"/>
      <p:bldP spid="95" grpId="0" animBg="1"/>
      <p:bldP spid="14" grpId="0" animBg="1"/>
      <p:bldP spid="15" grpId="0" animBg="1"/>
      <p:bldP spid="17" grpId="0" animBg="1"/>
      <p:bldP spid="18" grpId="0" animBg="1"/>
      <p:bldP spid="19" grpId="0" animBg="1"/>
      <p:bldP spid="96" grpId="0" animBg="1"/>
      <p:bldP spid="97" grpId="0" animBg="1"/>
      <p:bldP spid="98" grpId="0" animBg="1"/>
      <p:bldP spid="20" grpId="0" animBg="1"/>
      <p:bldP spid="21" grpId="0" animBg="1"/>
      <p:bldP spid="23" grpId="0" animBg="1"/>
      <p:bldP spid="99" grpId="0" animBg="1"/>
      <p:bldP spid="100" grpId="0" animBg="1"/>
      <p:bldP spid="101" grpId="0" animBg="1"/>
      <p:bldP spid="102" grpId="0" animBg="1"/>
      <p:bldP spid="10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104" grpId="0" animBg="1"/>
      <p:bldP spid="105" grpId="0" animBg="1"/>
      <p:bldP spid="106" grpId="0" animBg="1"/>
      <p:bldP spid="84" grpId="0" animBg="1"/>
      <p:bldP spid="85" grpId="0" animBg="1"/>
      <p:bldP spid="86" grpId="0" animBg="1"/>
      <p:bldP spid="87" grpId="0" animBg="1"/>
      <p:bldP spid="88" grpId="0" animBg="1"/>
      <p:bldP spid="107" grpId="0" animBg="1"/>
      <p:bldP spid="108" grpId="0" animBg="1"/>
      <p:bldP spid="109" grpId="0" animBg="1"/>
      <p:bldP spid="110" grpId="0"/>
      <p:bldP spid="111" grpId="0"/>
      <p:bldP spid="112" grpId="0"/>
      <p:bldP spid="113" grpId="0"/>
      <p:bldP spid="114" grpId="0"/>
      <p:bldP spid="116" grpId="0"/>
      <p:bldP spid="117" grpId="0"/>
      <p:bldP spid="143" grpId="0"/>
    </p:bldLst>
  </p:timing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624</TotalTime>
  <Words>687</Words>
  <Application>Microsoft Office PowerPoint</Application>
  <PresentationFormat>On-screen Show (4:3)</PresentationFormat>
  <Paragraphs>102</Paragraphs>
  <Slides>9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.VnAristote</vt:lpstr>
      <vt:lpstr>Arial</vt:lpstr>
      <vt:lpstr>Calibri</vt:lpstr>
      <vt:lpstr>Times New Roman</vt:lpstr>
      <vt:lpstr>Blank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 Office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Hungtn</dc:creator>
  <cp:lastModifiedBy>Thu Tho</cp:lastModifiedBy>
  <cp:revision>65</cp:revision>
  <dcterms:created xsi:type="dcterms:W3CDTF">2015-10-23T01:57:09Z</dcterms:created>
  <dcterms:modified xsi:type="dcterms:W3CDTF">2021-09-24T14:54:38Z</dcterms:modified>
</cp:coreProperties>
</file>