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2" r:id="rId3"/>
    <p:sldId id="257" r:id="rId4"/>
    <p:sldId id="258" r:id="rId5"/>
    <p:sldId id="284" r:id="rId6"/>
    <p:sldId id="260" r:id="rId7"/>
    <p:sldId id="261" r:id="rId8"/>
    <p:sldId id="262" r:id="rId9"/>
    <p:sldId id="263" r:id="rId10"/>
    <p:sldId id="264" r:id="rId11"/>
    <p:sldId id="265" r:id="rId12"/>
    <p:sldId id="266" r:id="rId13"/>
    <p:sldId id="285" r:id="rId14"/>
    <p:sldId id="267" r:id="rId15"/>
    <p:sldId id="268" r:id="rId16"/>
    <p:sldId id="270" r:id="rId17"/>
    <p:sldId id="271" r:id="rId18"/>
    <p:sldId id="272" r:id="rId19"/>
    <p:sldId id="269" r:id="rId20"/>
    <p:sldId id="273" r:id="rId21"/>
    <p:sldId id="274" r:id="rId22"/>
    <p:sldId id="286" r:id="rId23"/>
    <p:sldId id="287" r:id="rId24"/>
    <p:sldId id="288" r:id="rId25"/>
    <p:sldId id="289" r:id="rId26"/>
    <p:sldId id="276" r:id="rId27"/>
    <p:sldId id="278" r:id="rId28"/>
    <p:sldId id="291" r:id="rId29"/>
    <p:sldId id="292" r:id="rId30"/>
    <p:sldId id="279" r:id="rId31"/>
    <p:sldId id="290" r:id="rId32"/>
    <p:sldId id="275" r:id="rId33"/>
    <p:sldId id="293" r:id="rId34"/>
    <p:sldId id="294" r:id="rId35"/>
    <p:sldId id="2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36"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09976-514F-423A-BC99-3525812F373A}" type="datetimeFigureOut">
              <a:rPr lang="en-US" smtClean="0"/>
              <a:t>5/7/2022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45967-91C0-4BF2-88F2-4522FF2BC28C}" type="slidenum">
              <a:rPr lang="en-US" smtClean="0"/>
              <a:t>‹#›</a:t>
            </a:fld>
            <a:endParaRPr lang="en-US"/>
          </a:p>
        </p:txBody>
      </p:sp>
    </p:spTree>
    <p:extLst>
      <p:ext uri="{BB962C8B-B14F-4D97-AF65-F5344CB8AC3E}">
        <p14:creationId xmlns:p14="http://schemas.microsoft.com/office/powerpoint/2010/main" val="4656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0EF4CD-FE1C-4351-975A-F995C4505D71}" type="slidenum">
              <a:rPr lang="en-US" altLang="en-US"/>
              <a:pPr/>
              <a:t>15</a:t>
            </a:fld>
            <a:endParaRPr lang="en-US" altLang="en-US"/>
          </a:p>
        </p:txBody>
      </p:sp>
    </p:spTree>
    <p:extLst>
      <p:ext uri="{BB962C8B-B14F-4D97-AF65-F5344CB8AC3E}">
        <p14:creationId xmlns:p14="http://schemas.microsoft.com/office/powerpoint/2010/main" val="387240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91357A-6063-4881-83C2-7E326C256FDD}"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72EF1-BBCE-4159-BAFD-7FAB3305FB48}" type="slidenum">
              <a:rPr lang="en-US" smtClean="0"/>
              <a:t>‹#›</a:t>
            </a:fld>
            <a:endParaRPr lang="en-US"/>
          </a:p>
        </p:txBody>
      </p:sp>
    </p:spTree>
    <p:extLst>
      <p:ext uri="{BB962C8B-B14F-4D97-AF65-F5344CB8AC3E}">
        <p14:creationId xmlns:p14="http://schemas.microsoft.com/office/powerpoint/2010/main" val="276151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1357A-6063-4881-83C2-7E326C256FDD}"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72EF1-BBCE-4159-BAFD-7FAB3305FB48}" type="slidenum">
              <a:rPr lang="en-US" smtClean="0"/>
              <a:t>‹#›</a:t>
            </a:fld>
            <a:endParaRPr lang="en-US"/>
          </a:p>
        </p:txBody>
      </p:sp>
    </p:spTree>
    <p:extLst>
      <p:ext uri="{BB962C8B-B14F-4D97-AF65-F5344CB8AC3E}">
        <p14:creationId xmlns:p14="http://schemas.microsoft.com/office/powerpoint/2010/main" val="64289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1357A-6063-4881-83C2-7E326C256FDD}"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72EF1-BBCE-4159-BAFD-7FAB3305FB48}" type="slidenum">
              <a:rPr lang="en-US" smtClean="0"/>
              <a:t>‹#›</a:t>
            </a:fld>
            <a:endParaRPr lang="en-US"/>
          </a:p>
        </p:txBody>
      </p:sp>
    </p:spTree>
    <p:extLst>
      <p:ext uri="{BB962C8B-B14F-4D97-AF65-F5344CB8AC3E}">
        <p14:creationId xmlns:p14="http://schemas.microsoft.com/office/powerpoint/2010/main" val="1673183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65125"/>
            <a:ext cx="10972800" cy="5761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p>
        </p:txBody>
      </p:sp>
      <p:sp>
        <p:nvSpPr>
          <p:cNvPr id="4" name="Footer Placeholder 3"/>
          <p:cNvSpPr>
            <a:spLocks noGrp="1"/>
          </p:cNvSpPr>
          <p:nvPr>
            <p:ph type="ftr" sz="quarter" idx="11"/>
          </p:nvPr>
        </p:nvSpPr>
        <p:spPr>
          <a:xfrm>
            <a:off x="4165600" y="6245225"/>
            <a:ext cx="38608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5225"/>
            <a:ext cx="2844800" cy="476250"/>
          </a:xfrm>
        </p:spPr>
        <p:txBody>
          <a:bodyPr/>
          <a:lstStyle>
            <a:lvl1pPr>
              <a:defRPr/>
            </a:lvl1pPr>
          </a:lstStyle>
          <a:p>
            <a:fld id="{9CDAB5D0-7DBA-4C8E-8F24-B14759863C61}" type="slidenum">
              <a:rPr lang="en-US"/>
              <a:pPr/>
              <a:t>‹#›</a:t>
            </a:fld>
            <a:endParaRPr lang="en-US"/>
          </a:p>
        </p:txBody>
      </p:sp>
    </p:spTree>
    <p:extLst>
      <p:ext uri="{BB962C8B-B14F-4D97-AF65-F5344CB8AC3E}">
        <p14:creationId xmlns:p14="http://schemas.microsoft.com/office/powerpoint/2010/main" val="422432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91357A-6063-4881-83C2-7E326C256FDD}"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72EF1-BBCE-4159-BAFD-7FAB3305FB48}" type="slidenum">
              <a:rPr lang="en-US" smtClean="0"/>
              <a:t>‹#›</a:t>
            </a:fld>
            <a:endParaRPr lang="en-US"/>
          </a:p>
        </p:txBody>
      </p:sp>
    </p:spTree>
    <p:extLst>
      <p:ext uri="{BB962C8B-B14F-4D97-AF65-F5344CB8AC3E}">
        <p14:creationId xmlns:p14="http://schemas.microsoft.com/office/powerpoint/2010/main" val="90454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1357A-6063-4881-83C2-7E326C256FDD}" type="datetimeFigureOut">
              <a:rPr lang="en-US" smtClean="0"/>
              <a:t>5/7/2022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72EF1-BBCE-4159-BAFD-7FAB3305FB48}" type="slidenum">
              <a:rPr lang="en-US" smtClean="0"/>
              <a:t>‹#›</a:t>
            </a:fld>
            <a:endParaRPr lang="en-US"/>
          </a:p>
        </p:txBody>
      </p:sp>
    </p:spTree>
    <p:extLst>
      <p:ext uri="{BB962C8B-B14F-4D97-AF65-F5344CB8AC3E}">
        <p14:creationId xmlns:p14="http://schemas.microsoft.com/office/powerpoint/2010/main" val="342264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91357A-6063-4881-83C2-7E326C256FDD}"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72EF1-BBCE-4159-BAFD-7FAB3305FB48}" type="slidenum">
              <a:rPr lang="en-US" smtClean="0"/>
              <a:t>‹#›</a:t>
            </a:fld>
            <a:endParaRPr lang="en-US"/>
          </a:p>
        </p:txBody>
      </p:sp>
    </p:spTree>
    <p:extLst>
      <p:ext uri="{BB962C8B-B14F-4D97-AF65-F5344CB8AC3E}">
        <p14:creationId xmlns:p14="http://schemas.microsoft.com/office/powerpoint/2010/main" val="40046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91357A-6063-4881-83C2-7E326C256FDD}" type="datetimeFigureOut">
              <a:rPr lang="en-US" smtClean="0"/>
              <a:t>5/7/2022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72EF1-BBCE-4159-BAFD-7FAB3305FB48}" type="slidenum">
              <a:rPr lang="en-US" smtClean="0"/>
              <a:t>‹#›</a:t>
            </a:fld>
            <a:endParaRPr lang="en-US"/>
          </a:p>
        </p:txBody>
      </p:sp>
    </p:spTree>
    <p:extLst>
      <p:ext uri="{BB962C8B-B14F-4D97-AF65-F5344CB8AC3E}">
        <p14:creationId xmlns:p14="http://schemas.microsoft.com/office/powerpoint/2010/main" val="387269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91357A-6063-4881-83C2-7E326C256FDD}" type="datetimeFigureOut">
              <a:rPr lang="en-US" smtClean="0"/>
              <a:t>5/7/2022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72EF1-BBCE-4159-BAFD-7FAB3305FB48}" type="slidenum">
              <a:rPr lang="en-US" smtClean="0"/>
              <a:t>‹#›</a:t>
            </a:fld>
            <a:endParaRPr lang="en-US"/>
          </a:p>
        </p:txBody>
      </p:sp>
    </p:spTree>
    <p:extLst>
      <p:ext uri="{BB962C8B-B14F-4D97-AF65-F5344CB8AC3E}">
        <p14:creationId xmlns:p14="http://schemas.microsoft.com/office/powerpoint/2010/main" val="2479825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1357A-6063-4881-83C2-7E326C256FDD}" type="datetimeFigureOut">
              <a:rPr lang="en-US" smtClean="0"/>
              <a:t>5/7/2022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72EF1-BBCE-4159-BAFD-7FAB3305FB48}" type="slidenum">
              <a:rPr lang="en-US" smtClean="0"/>
              <a:t>‹#›</a:t>
            </a:fld>
            <a:endParaRPr lang="en-US"/>
          </a:p>
        </p:txBody>
      </p:sp>
    </p:spTree>
    <p:extLst>
      <p:ext uri="{BB962C8B-B14F-4D97-AF65-F5344CB8AC3E}">
        <p14:creationId xmlns:p14="http://schemas.microsoft.com/office/powerpoint/2010/main" val="202608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1357A-6063-4881-83C2-7E326C256FDD}"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72EF1-BBCE-4159-BAFD-7FAB3305FB48}" type="slidenum">
              <a:rPr lang="en-US" smtClean="0"/>
              <a:t>‹#›</a:t>
            </a:fld>
            <a:endParaRPr lang="en-US"/>
          </a:p>
        </p:txBody>
      </p:sp>
    </p:spTree>
    <p:extLst>
      <p:ext uri="{BB962C8B-B14F-4D97-AF65-F5344CB8AC3E}">
        <p14:creationId xmlns:p14="http://schemas.microsoft.com/office/powerpoint/2010/main" val="303519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91357A-6063-4881-83C2-7E326C256FDD}" type="datetimeFigureOut">
              <a:rPr lang="en-US" smtClean="0"/>
              <a:t>5/7/2022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72EF1-BBCE-4159-BAFD-7FAB3305FB48}" type="slidenum">
              <a:rPr lang="en-US" smtClean="0"/>
              <a:t>‹#›</a:t>
            </a:fld>
            <a:endParaRPr lang="en-US"/>
          </a:p>
        </p:txBody>
      </p:sp>
    </p:spTree>
    <p:extLst>
      <p:ext uri="{BB962C8B-B14F-4D97-AF65-F5344CB8AC3E}">
        <p14:creationId xmlns:p14="http://schemas.microsoft.com/office/powerpoint/2010/main" val="32440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1357A-6063-4881-83C2-7E326C256FDD}" type="datetimeFigureOut">
              <a:rPr lang="en-US" smtClean="0"/>
              <a:t>5/7/2022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72EF1-BBCE-4159-BAFD-7FAB3305FB48}" type="slidenum">
              <a:rPr lang="en-US" smtClean="0"/>
              <a:t>‹#›</a:t>
            </a:fld>
            <a:endParaRPr lang="en-US"/>
          </a:p>
        </p:txBody>
      </p:sp>
    </p:spTree>
    <p:extLst>
      <p:ext uri="{BB962C8B-B14F-4D97-AF65-F5344CB8AC3E}">
        <p14:creationId xmlns:p14="http://schemas.microsoft.com/office/powerpoint/2010/main" val="3626303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C:\Documents%20and%20Settings\USER.INTEL\My%20Documents\k.wmv"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C:\Documents%20and%20Settings\USER.INTEL\My%20Documents\k.wmv"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ile:///H:\NHAC\KHO1\TNLK1.ckt"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2" Type="http://schemas.openxmlformats.org/officeDocument/2006/relationships/hyperlink" Target="https://violet.v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C:\Documents%20and%20Settings\USER.INTEL\My%20Documents\k.wmv"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C:\Documents%20and%20Settings\USER.INTEL\My%20Documents\k.wmv" TargetMode="Externa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Ã¡ há»i sá»ng á» ÄÃ¢u? - SÃ i GÃ²n Má»i NgÃ y ThÃ¡ng 04 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26" y="1012545"/>
            <a:ext cx="6230337" cy="41618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37 tuá»i sinh 10 con - áº£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4527" y="1013760"/>
            <a:ext cx="5549153" cy="41618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662" y="918416"/>
            <a:ext cx="6203443" cy="4493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3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038600" y="1047750"/>
            <a:ext cx="8153400" cy="4572000"/>
          </a:xfrm>
          <a:prstGeom prst="cloudCallout">
            <a:avLst>
              <a:gd name="adj1" fmla="val -22297"/>
              <a:gd name="adj2" fmla="val 7001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rgbClr val="FF0000"/>
                </a:solidFill>
                <a:latin typeface="Arial" panose="020B0604020202020204" pitchFamily="34" charset="0"/>
                <a:cs typeface="Arial" panose="020B0604020202020204" pitchFamily="34" charset="0"/>
              </a:rPr>
              <a:t>Điều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gì</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sẽ</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xảy</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ra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khi</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nồng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đồ</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Testosteron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trong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máu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tăng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cao</a:t>
            </a:r>
            <a:r>
              <a:rPr lang="en-US" sz="3600" b="1" dirty="0">
                <a:solidFill>
                  <a:srgbClr val="FF0000"/>
                </a:solidFill>
                <a:latin typeface="Arial" panose="020B0604020202020204" pitchFamily="34" charset="0"/>
                <a:cs typeface="Arial" panose="020B0604020202020204" pitchFamily="34" charset="0"/>
              </a:rPr>
              <a:t>?</a:t>
            </a:r>
          </a:p>
        </p:txBody>
      </p:sp>
      <p:sp>
        <p:nvSpPr>
          <p:cNvPr id="4" name="TextBox 3"/>
          <p:cNvSpPr txBox="1"/>
          <p:nvPr/>
        </p:nvSpPr>
        <p:spPr>
          <a:xfrm>
            <a:off x="171450" y="242007"/>
            <a:ext cx="4365624" cy="523220"/>
          </a:xfrm>
          <a:prstGeom prst="rect">
            <a:avLst/>
          </a:prstGeom>
          <a:noFill/>
        </p:spPr>
        <p:txBody>
          <a:bodyPr wrap="square" rtlCol="0">
            <a:spAutoFit/>
          </a:bodyPr>
          <a:lstStyle/>
          <a:p>
            <a:r>
              <a:rPr lang="en-US" sz="2800" b="1" dirty="0" smtClean="0">
                <a:solidFill>
                  <a:srgbClr val="0070C0"/>
                </a:solidFill>
              </a:rPr>
              <a:t>1. </a:t>
            </a:r>
            <a:r>
              <a:rPr lang="en-US" sz="2800" b="1" dirty="0" err="1" smtClean="0">
                <a:solidFill>
                  <a:srgbClr val="0070C0"/>
                </a:solidFill>
              </a:rPr>
              <a:t>Cơ</a:t>
            </a:r>
            <a:r>
              <a:rPr lang="en-US" sz="2800" b="1" dirty="0" smtClean="0">
                <a:solidFill>
                  <a:srgbClr val="0070C0"/>
                </a:solidFill>
              </a:rPr>
              <a:t> </a:t>
            </a:r>
            <a:r>
              <a:rPr lang="en-US" sz="2800" b="1" dirty="0" err="1" smtClean="0">
                <a:solidFill>
                  <a:srgbClr val="0070C0"/>
                </a:solidFill>
              </a:rPr>
              <a:t>chế</a:t>
            </a:r>
            <a:r>
              <a:rPr lang="en-US" sz="2800" b="1" dirty="0" smtClean="0">
                <a:solidFill>
                  <a:srgbClr val="0070C0"/>
                </a:solidFill>
              </a:rPr>
              <a:t> </a:t>
            </a:r>
            <a:r>
              <a:rPr lang="en-US" sz="2800" b="1" dirty="0" err="1" smtClean="0">
                <a:solidFill>
                  <a:srgbClr val="0070C0"/>
                </a:solidFill>
              </a:rPr>
              <a:t>điều</a:t>
            </a:r>
            <a:r>
              <a:rPr lang="en-US" sz="2800" b="1" dirty="0" smtClean="0">
                <a:solidFill>
                  <a:srgbClr val="0070C0"/>
                </a:solidFill>
              </a:rPr>
              <a:t> </a:t>
            </a:r>
            <a:r>
              <a:rPr lang="en-US" sz="2800" b="1" dirty="0" err="1" smtClean="0">
                <a:solidFill>
                  <a:srgbClr val="0070C0"/>
                </a:solidFill>
              </a:rPr>
              <a:t>hòa</a:t>
            </a:r>
            <a:r>
              <a:rPr lang="en-US" sz="2800" b="1" dirty="0" smtClean="0">
                <a:solidFill>
                  <a:srgbClr val="0070C0"/>
                </a:solidFill>
              </a:rPr>
              <a:t> </a:t>
            </a:r>
            <a:r>
              <a:rPr lang="en-US" sz="2800" b="1" dirty="0" err="1" smtClean="0">
                <a:solidFill>
                  <a:srgbClr val="0070C0"/>
                </a:solidFill>
              </a:rPr>
              <a:t>sinh</a:t>
            </a:r>
            <a:r>
              <a:rPr lang="en-US" sz="2800" b="1" dirty="0" smtClean="0">
                <a:solidFill>
                  <a:srgbClr val="0070C0"/>
                </a:solidFill>
              </a:rPr>
              <a:t> </a:t>
            </a:r>
            <a:r>
              <a:rPr lang="en-US" sz="2800" b="1" dirty="0" err="1" smtClean="0">
                <a:solidFill>
                  <a:srgbClr val="0070C0"/>
                </a:solidFill>
              </a:rPr>
              <a:t>tinh</a:t>
            </a:r>
            <a:endParaRPr lang="en-US" sz="2800" b="1" dirty="0">
              <a:solidFill>
                <a:srgbClr val="0070C0"/>
              </a:solidFill>
            </a:endParaRPr>
          </a:p>
        </p:txBody>
      </p:sp>
    </p:spTree>
    <p:extLst>
      <p:ext uri="{BB962C8B-B14F-4D97-AF65-F5344CB8AC3E}">
        <p14:creationId xmlns:p14="http://schemas.microsoft.com/office/powerpoint/2010/main" val="3988594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5257800" y="5029200"/>
            <a:ext cx="12954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F20EC1"/>
                </a:solidFill>
              </a:rPr>
              <a:t>Testoteron</a:t>
            </a:r>
          </a:p>
        </p:txBody>
      </p:sp>
      <p:sp>
        <p:nvSpPr>
          <p:cNvPr id="121861" name="Text Box 5"/>
          <p:cNvSpPr txBox="1">
            <a:spLocks noChangeArrowheads="1"/>
          </p:cNvSpPr>
          <p:nvPr/>
        </p:nvSpPr>
        <p:spPr bwMode="auto">
          <a:xfrm>
            <a:off x="1582738" y="-4763"/>
            <a:ext cx="15351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solidFill>
                  <a:srgbClr val="C00000"/>
                </a:solidFill>
                <a:latin typeface="Times New Roman" panose="02020603050405020304" pitchFamily="18" charset="0"/>
              </a:rPr>
              <a:t>K</a:t>
            </a:r>
            <a:r>
              <a:rPr lang="en-US" altLang="en-US" sz="1600" b="1">
                <a:solidFill>
                  <a:srgbClr val="C00000"/>
                </a:solidFill>
              </a:rPr>
              <a:t>ích thích từ </a:t>
            </a:r>
          </a:p>
          <a:p>
            <a:pPr>
              <a:spcBef>
                <a:spcPct val="50000"/>
              </a:spcBef>
            </a:pPr>
            <a:r>
              <a:rPr lang="en-US" altLang="en-US" sz="1600" b="1">
                <a:solidFill>
                  <a:srgbClr val="C00000"/>
                </a:solidFill>
              </a:rPr>
              <a:t>môi trường ngoài    </a:t>
            </a:r>
          </a:p>
        </p:txBody>
      </p:sp>
      <p:sp>
        <p:nvSpPr>
          <p:cNvPr id="121862" name="Freeform 6"/>
          <p:cNvSpPr>
            <a:spLocks/>
          </p:cNvSpPr>
          <p:nvPr/>
        </p:nvSpPr>
        <p:spPr bwMode="auto">
          <a:xfrm>
            <a:off x="2798764" y="342901"/>
            <a:ext cx="739775" cy="244475"/>
          </a:xfrm>
          <a:custGeom>
            <a:avLst/>
            <a:gdLst>
              <a:gd name="T0" fmla="*/ 0 w 1104"/>
              <a:gd name="T1" fmla="*/ 2147483646 h 264"/>
              <a:gd name="T2" fmla="*/ 2147483646 w 1104"/>
              <a:gd name="T3" fmla="*/ 2147483646 h 264"/>
              <a:gd name="T4" fmla="*/ 2147483646 w 1104"/>
              <a:gd name="T5" fmla="*/ 2147483646 h 264"/>
              <a:gd name="T6" fmla="*/ 2147483646 w 1104"/>
              <a:gd name="T7" fmla="*/ 2147483646 h 264"/>
              <a:gd name="T8" fmla="*/ 2147483646 w 1104"/>
              <a:gd name="T9" fmla="*/ 2147483646 h 264"/>
              <a:gd name="T10" fmla="*/ 2147483646 w 1104"/>
              <a:gd name="T11" fmla="*/ 2147483646 h 264"/>
              <a:gd name="T12" fmla="*/ 2147483646 w 1104"/>
              <a:gd name="T13" fmla="*/ 2147483646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264">
                <a:moveTo>
                  <a:pt x="0" y="160"/>
                </a:moveTo>
                <a:cubicBezTo>
                  <a:pt x="108" y="80"/>
                  <a:pt x="216" y="0"/>
                  <a:pt x="288" y="16"/>
                </a:cubicBezTo>
                <a:cubicBezTo>
                  <a:pt x="360" y="32"/>
                  <a:pt x="376" y="248"/>
                  <a:pt x="432" y="256"/>
                </a:cubicBezTo>
                <a:cubicBezTo>
                  <a:pt x="488" y="264"/>
                  <a:pt x="568" y="64"/>
                  <a:pt x="624" y="64"/>
                </a:cubicBezTo>
                <a:cubicBezTo>
                  <a:pt x="680" y="64"/>
                  <a:pt x="712" y="248"/>
                  <a:pt x="768" y="256"/>
                </a:cubicBezTo>
                <a:cubicBezTo>
                  <a:pt x="824" y="264"/>
                  <a:pt x="904" y="128"/>
                  <a:pt x="960" y="112"/>
                </a:cubicBezTo>
                <a:cubicBezTo>
                  <a:pt x="1016" y="96"/>
                  <a:pt x="1080" y="152"/>
                  <a:pt x="1104" y="16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63" name="Text Box 7"/>
          <p:cNvSpPr txBox="1">
            <a:spLocks noChangeArrowheads="1"/>
          </p:cNvSpPr>
          <p:nvPr/>
        </p:nvSpPr>
        <p:spPr bwMode="auto">
          <a:xfrm>
            <a:off x="5454651" y="6350"/>
            <a:ext cx="1946275" cy="368300"/>
          </a:xfrm>
          <a:prstGeom prst="rect">
            <a:avLst/>
          </a:prstGeom>
          <a:solidFill>
            <a:srgbClr val="FFFF00"/>
          </a:solidFill>
          <a:ln w="9525">
            <a:solidFill>
              <a:schemeClr val="accent4">
                <a:lumMod val="20000"/>
                <a:lumOff val="80000"/>
              </a:schemeClr>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a:solidFill>
                  <a:srgbClr val="C00000"/>
                </a:solidFill>
              </a:rPr>
              <a:t>Vùng dưới đồi</a:t>
            </a:r>
          </a:p>
        </p:txBody>
      </p:sp>
      <p:grpSp>
        <p:nvGrpSpPr>
          <p:cNvPr id="121864" name="Group 8"/>
          <p:cNvGrpSpPr>
            <a:grpSpLocks/>
          </p:cNvGrpSpPr>
          <p:nvPr/>
        </p:nvGrpSpPr>
        <p:grpSpPr bwMode="auto">
          <a:xfrm>
            <a:off x="5713413" y="693739"/>
            <a:ext cx="1687512" cy="1798185"/>
            <a:chOff x="2928" y="864"/>
            <a:chExt cx="1304" cy="1584"/>
          </a:xfrm>
        </p:grpSpPr>
        <p:grpSp>
          <p:nvGrpSpPr>
            <p:cNvPr id="13356" name="Group 9"/>
            <p:cNvGrpSpPr>
              <a:grpSpLocks/>
            </p:cNvGrpSpPr>
            <p:nvPr/>
          </p:nvGrpSpPr>
          <p:grpSpPr bwMode="auto">
            <a:xfrm>
              <a:off x="2928" y="864"/>
              <a:ext cx="1304" cy="1584"/>
              <a:chOff x="2736" y="720"/>
              <a:chExt cx="1304" cy="1584"/>
            </a:xfrm>
          </p:grpSpPr>
          <p:sp>
            <p:nvSpPr>
              <p:cNvPr id="13358" name="Text Box 10"/>
              <p:cNvSpPr txBox="1">
                <a:spLocks noChangeArrowheads="1"/>
              </p:cNvSpPr>
              <p:nvPr/>
            </p:nvSpPr>
            <p:spPr bwMode="auto">
              <a:xfrm>
                <a:off x="2856" y="2006"/>
                <a:ext cx="143"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1600"/>
              </a:p>
            </p:txBody>
          </p:sp>
          <p:sp>
            <p:nvSpPr>
              <p:cNvPr id="13359" name="Freeform 11"/>
              <p:cNvSpPr>
                <a:spLocks/>
              </p:cNvSpPr>
              <p:nvPr/>
            </p:nvSpPr>
            <p:spPr bwMode="auto">
              <a:xfrm>
                <a:off x="2736" y="1008"/>
                <a:ext cx="792" cy="1232"/>
              </a:xfrm>
              <a:custGeom>
                <a:avLst/>
                <a:gdLst>
                  <a:gd name="T0" fmla="*/ 0 w 792"/>
                  <a:gd name="T1" fmla="*/ 0 h 1232"/>
                  <a:gd name="T2" fmla="*/ 432 w 792"/>
                  <a:gd name="T3" fmla="*/ 96 h 1232"/>
                  <a:gd name="T4" fmla="*/ 384 w 792"/>
                  <a:gd name="T5" fmla="*/ 432 h 1232"/>
                  <a:gd name="T6" fmla="*/ 96 w 792"/>
                  <a:gd name="T7" fmla="*/ 864 h 1232"/>
                  <a:gd name="T8" fmla="*/ 240 w 792"/>
                  <a:gd name="T9" fmla="*/ 1152 h 1232"/>
                  <a:gd name="T10" fmla="*/ 624 w 792"/>
                  <a:gd name="T11" fmla="*/ 1200 h 1232"/>
                  <a:gd name="T12" fmla="*/ 768 w 792"/>
                  <a:gd name="T13" fmla="*/ 960 h 1232"/>
                  <a:gd name="T14" fmla="*/ 768 w 792"/>
                  <a:gd name="T15" fmla="*/ 720 h 1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2" h="1232">
                    <a:moveTo>
                      <a:pt x="0" y="0"/>
                    </a:moveTo>
                    <a:cubicBezTo>
                      <a:pt x="184" y="12"/>
                      <a:pt x="368" y="24"/>
                      <a:pt x="432" y="96"/>
                    </a:cubicBezTo>
                    <a:cubicBezTo>
                      <a:pt x="496" y="168"/>
                      <a:pt x="440" y="304"/>
                      <a:pt x="384" y="432"/>
                    </a:cubicBezTo>
                    <a:cubicBezTo>
                      <a:pt x="328" y="560"/>
                      <a:pt x="120" y="744"/>
                      <a:pt x="96" y="864"/>
                    </a:cubicBezTo>
                    <a:cubicBezTo>
                      <a:pt x="72" y="984"/>
                      <a:pt x="152" y="1096"/>
                      <a:pt x="240" y="1152"/>
                    </a:cubicBezTo>
                    <a:cubicBezTo>
                      <a:pt x="328" y="1208"/>
                      <a:pt x="536" y="1232"/>
                      <a:pt x="624" y="1200"/>
                    </a:cubicBezTo>
                    <a:cubicBezTo>
                      <a:pt x="712" y="1168"/>
                      <a:pt x="744" y="1040"/>
                      <a:pt x="768" y="960"/>
                    </a:cubicBezTo>
                    <a:cubicBezTo>
                      <a:pt x="792" y="880"/>
                      <a:pt x="780" y="800"/>
                      <a:pt x="768" y="7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0" name="Freeform 12"/>
              <p:cNvSpPr>
                <a:spLocks/>
              </p:cNvSpPr>
              <p:nvPr/>
            </p:nvSpPr>
            <p:spPr bwMode="auto">
              <a:xfrm>
                <a:off x="3456" y="720"/>
                <a:ext cx="584" cy="1296"/>
              </a:xfrm>
              <a:custGeom>
                <a:avLst/>
                <a:gdLst>
                  <a:gd name="T0" fmla="*/ 28 w 632"/>
                  <a:gd name="T1" fmla="*/ 637 h 1408"/>
                  <a:gd name="T2" fmla="*/ 74 w 632"/>
                  <a:gd name="T3" fmla="*/ 661 h 1408"/>
                  <a:gd name="T4" fmla="*/ 169 w 632"/>
                  <a:gd name="T5" fmla="*/ 661 h 1408"/>
                  <a:gd name="T6" fmla="*/ 240 w 632"/>
                  <a:gd name="T7" fmla="*/ 615 h 1408"/>
                  <a:gd name="T8" fmla="*/ 286 w 632"/>
                  <a:gd name="T9" fmla="*/ 477 h 1408"/>
                  <a:gd name="T10" fmla="*/ 99 w 632"/>
                  <a:gd name="T11" fmla="*/ 250 h 1408"/>
                  <a:gd name="T12" fmla="*/ 28 w 632"/>
                  <a:gd name="T13" fmla="*/ 112 h 1408"/>
                  <a:gd name="T14" fmla="*/ 263 w 632"/>
                  <a:gd name="T15" fmla="*/ 0 h 1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1408">
                    <a:moveTo>
                      <a:pt x="56" y="1344"/>
                    </a:moveTo>
                    <a:cubicBezTo>
                      <a:pt x="80" y="1364"/>
                      <a:pt x="104" y="1384"/>
                      <a:pt x="152" y="1392"/>
                    </a:cubicBezTo>
                    <a:cubicBezTo>
                      <a:pt x="200" y="1400"/>
                      <a:pt x="288" y="1408"/>
                      <a:pt x="344" y="1392"/>
                    </a:cubicBezTo>
                    <a:cubicBezTo>
                      <a:pt x="400" y="1376"/>
                      <a:pt x="448" y="1360"/>
                      <a:pt x="488" y="1296"/>
                    </a:cubicBezTo>
                    <a:cubicBezTo>
                      <a:pt x="528" y="1232"/>
                      <a:pt x="632" y="1136"/>
                      <a:pt x="584" y="1008"/>
                    </a:cubicBezTo>
                    <a:cubicBezTo>
                      <a:pt x="536" y="880"/>
                      <a:pt x="288" y="656"/>
                      <a:pt x="200" y="528"/>
                    </a:cubicBezTo>
                    <a:cubicBezTo>
                      <a:pt x="112" y="400"/>
                      <a:pt x="0" y="328"/>
                      <a:pt x="56" y="240"/>
                    </a:cubicBezTo>
                    <a:cubicBezTo>
                      <a:pt x="112" y="152"/>
                      <a:pt x="456" y="40"/>
                      <a:pt x="53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57" name="Text Box 13"/>
            <p:cNvSpPr txBox="1">
              <a:spLocks noChangeArrowheads="1"/>
            </p:cNvSpPr>
            <p:nvPr/>
          </p:nvSpPr>
          <p:spPr bwMode="auto">
            <a:xfrm>
              <a:off x="3168" y="1590"/>
              <a:ext cx="960" cy="29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C00000"/>
                  </a:solidFill>
                </a:rPr>
                <a:t>Tuyến yên</a:t>
              </a:r>
            </a:p>
          </p:txBody>
        </p:sp>
      </p:grpSp>
      <p:sp>
        <p:nvSpPr>
          <p:cNvPr id="121870" name="Line 14"/>
          <p:cNvSpPr>
            <a:spLocks noChangeShapeType="1"/>
          </p:cNvSpPr>
          <p:nvPr/>
        </p:nvSpPr>
        <p:spPr bwMode="auto">
          <a:xfrm>
            <a:off x="6427788" y="23622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1" name="Line 15"/>
          <p:cNvSpPr>
            <a:spLocks noChangeShapeType="1"/>
          </p:cNvSpPr>
          <p:nvPr/>
        </p:nvSpPr>
        <p:spPr bwMode="auto">
          <a:xfrm flipH="1">
            <a:off x="5562600" y="2133600"/>
            <a:ext cx="533400" cy="1023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2" name="Text Box 16"/>
          <p:cNvSpPr txBox="1">
            <a:spLocks noChangeArrowheads="1"/>
          </p:cNvSpPr>
          <p:nvPr/>
        </p:nvSpPr>
        <p:spPr bwMode="auto">
          <a:xfrm>
            <a:off x="6134100" y="344805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F20EC1"/>
                </a:solidFill>
              </a:rPr>
              <a:t>LH</a:t>
            </a:r>
          </a:p>
        </p:txBody>
      </p:sp>
      <p:sp>
        <p:nvSpPr>
          <p:cNvPr id="121873" name="Text Box 17"/>
          <p:cNvSpPr txBox="1">
            <a:spLocks noChangeArrowheads="1"/>
          </p:cNvSpPr>
          <p:nvPr/>
        </p:nvSpPr>
        <p:spPr bwMode="auto">
          <a:xfrm>
            <a:off x="5029201" y="3276600"/>
            <a:ext cx="1006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solidFill>
                  <a:srgbClr val="F20EC1"/>
                </a:solidFill>
              </a:rPr>
              <a:t>FSH</a:t>
            </a:r>
          </a:p>
        </p:txBody>
      </p:sp>
      <p:sp>
        <p:nvSpPr>
          <p:cNvPr id="121874" name="Line 18"/>
          <p:cNvSpPr>
            <a:spLocks noChangeShapeType="1"/>
          </p:cNvSpPr>
          <p:nvPr/>
        </p:nvSpPr>
        <p:spPr bwMode="auto">
          <a:xfrm>
            <a:off x="6400800" y="382905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5" name="Line 19"/>
          <p:cNvSpPr>
            <a:spLocks noChangeShapeType="1"/>
          </p:cNvSpPr>
          <p:nvPr/>
        </p:nvSpPr>
        <p:spPr bwMode="auto">
          <a:xfrm flipH="1">
            <a:off x="4267200" y="3581400"/>
            <a:ext cx="10668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6" name="Line 20"/>
          <p:cNvSpPr>
            <a:spLocks noChangeShapeType="1"/>
          </p:cNvSpPr>
          <p:nvPr/>
        </p:nvSpPr>
        <p:spPr bwMode="auto">
          <a:xfrm flipH="1">
            <a:off x="4724400" y="5486400"/>
            <a:ext cx="762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7" name="Oval 21"/>
          <p:cNvSpPr>
            <a:spLocks noChangeArrowheads="1"/>
          </p:cNvSpPr>
          <p:nvPr/>
        </p:nvSpPr>
        <p:spPr bwMode="auto">
          <a:xfrm>
            <a:off x="4114800" y="4953000"/>
            <a:ext cx="304800"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121878" name="Oval 22"/>
          <p:cNvSpPr>
            <a:spLocks noChangeArrowheads="1"/>
          </p:cNvSpPr>
          <p:nvPr/>
        </p:nvSpPr>
        <p:spPr bwMode="auto">
          <a:xfrm>
            <a:off x="4953000" y="5867400"/>
            <a:ext cx="304800"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121879" name="Text Box 23"/>
          <p:cNvSpPr txBox="1">
            <a:spLocks noChangeArrowheads="1"/>
          </p:cNvSpPr>
          <p:nvPr/>
        </p:nvSpPr>
        <p:spPr bwMode="auto">
          <a:xfrm>
            <a:off x="1524000" y="5715001"/>
            <a:ext cx="1752600" cy="923925"/>
          </a:xfrm>
          <a:prstGeom prst="rect">
            <a:avLst/>
          </a:prstGeom>
          <a:solidFill>
            <a:srgbClr val="92D050"/>
          </a:solid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a:solidFill>
                  <a:srgbClr val="C00000"/>
                </a:solidFill>
              </a:rPr>
              <a:t>Ống sinh tinh sản sinh ra tinh trùng</a:t>
            </a:r>
          </a:p>
        </p:txBody>
      </p:sp>
      <p:sp>
        <p:nvSpPr>
          <p:cNvPr id="121880" name="Line 24"/>
          <p:cNvSpPr>
            <a:spLocks noChangeShapeType="1"/>
          </p:cNvSpPr>
          <p:nvPr/>
        </p:nvSpPr>
        <p:spPr bwMode="auto">
          <a:xfrm>
            <a:off x="6472238" y="5334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81" name="AutoShape 25"/>
          <p:cNvSpPr>
            <a:spLocks noChangeArrowheads="1"/>
          </p:cNvSpPr>
          <p:nvPr/>
        </p:nvSpPr>
        <p:spPr bwMode="auto">
          <a:xfrm flipH="1">
            <a:off x="7431089" y="344489"/>
            <a:ext cx="2947987" cy="1311275"/>
          </a:xfrm>
          <a:prstGeom prst="homePlate">
            <a:avLst>
              <a:gd name="adj" fmla="val 66233"/>
            </a:avLst>
          </a:prstGeom>
          <a:solidFill>
            <a:schemeClr val="accent5">
              <a:lumMod val="20000"/>
              <a:lumOff val="80000"/>
            </a:schemeClr>
          </a:solidFill>
          <a:ln w="9525">
            <a:solidFill>
              <a:schemeClr val="tx1"/>
            </a:solidFill>
            <a:miter lim="800000"/>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dirty="0" err="1">
                <a:solidFill>
                  <a:schemeClr val="accent5">
                    <a:lumMod val="50000"/>
                  </a:schemeClr>
                </a:solidFill>
                <a:latin typeface="Arial" panose="020B0604020202020204" pitchFamily="34" charset="0"/>
              </a:rPr>
              <a:t>Vùng</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dưới</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đồi</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tiết</a:t>
            </a:r>
            <a:r>
              <a:rPr lang="en-US" altLang="en-US" sz="1600" b="1" dirty="0">
                <a:solidFill>
                  <a:schemeClr val="accent5">
                    <a:lumMod val="50000"/>
                  </a:schemeClr>
                </a:solidFill>
                <a:latin typeface="Arial" panose="020B0604020202020204" pitchFamily="34" charset="0"/>
              </a:rPr>
              <a:t> </a:t>
            </a:r>
          </a:p>
          <a:p>
            <a:pPr algn="ctr">
              <a:spcBef>
                <a:spcPct val="0"/>
              </a:spcBef>
              <a:buClrTx/>
              <a:buSzTx/>
              <a:buFontTx/>
              <a:buNone/>
              <a:defRPr/>
            </a:pPr>
            <a:r>
              <a:rPr lang="en-US" altLang="en-US" sz="1600" b="1" dirty="0" err="1">
                <a:solidFill>
                  <a:schemeClr val="accent5">
                    <a:lumMod val="50000"/>
                  </a:schemeClr>
                </a:solidFill>
                <a:latin typeface="Arial" panose="020B0604020202020204" pitchFamily="34" charset="0"/>
              </a:rPr>
              <a:t>ra</a:t>
            </a:r>
            <a:r>
              <a:rPr lang="en-US" altLang="en-US" sz="1600" b="1" dirty="0">
                <a:solidFill>
                  <a:schemeClr val="accent5">
                    <a:lumMod val="50000"/>
                  </a:schemeClr>
                </a:solidFill>
                <a:latin typeface="Arial" panose="020B0604020202020204" pitchFamily="34" charset="0"/>
              </a:rPr>
              <a:t> </a:t>
            </a:r>
            <a:r>
              <a:rPr lang="en-US" altLang="en-US" sz="1600" b="1" dirty="0" err="1">
                <a:solidFill>
                  <a:srgbClr val="F20EC1"/>
                </a:solidFill>
                <a:latin typeface="Arial" panose="020B0604020202020204" pitchFamily="34" charset="0"/>
              </a:rPr>
              <a:t>GnRH</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kích</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thích</a:t>
            </a:r>
            <a:r>
              <a:rPr lang="en-US" altLang="en-US" sz="1600" b="1" dirty="0">
                <a:solidFill>
                  <a:schemeClr val="accent5">
                    <a:lumMod val="50000"/>
                  </a:schemeClr>
                </a:solidFill>
                <a:latin typeface="Arial" panose="020B0604020202020204" pitchFamily="34" charset="0"/>
              </a:rPr>
              <a:t> </a:t>
            </a:r>
          </a:p>
          <a:p>
            <a:pPr algn="ctr">
              <a:spcBef>
                <a:spcPct val="0"/>
              </a:spcBef>
              <a:buClrTx/>
              <a:buSzTx/>
              <a:buFontTx/>
              <a:buNone/>
              <a:defRPr/>
            </a:pPr>
            <a:r>
              <a:rPr lang="en-US" altLang="en-US" sz="1600" b="1" dirty="0" err="1">
                <a:solidFill>
                  <a:schemeClr val="accent5">
                    <a:lumMod val="50000"/>
                  </a:schemeClr>
                </a:solidFill>
                <a:latin typeface="Arial" panose="020B0604020202020204" pitchFamily="34" charset="0"/>
              </a:rPr>
              <a:t>tuyến</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yên</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tiết</a:t>
            </a:r>
            <a:r>
              <a:rPr lang="en-US" altLang="en-US" sz="1600" b="1" dirty="0">
                <a:solidFill>
                  <a:schemeClr val="accent5">
                    <a:lumMod val="50000"/>
                  </a:schemeClr>
                </a:solidFill>
                <a:latin typeface="Arial" panose="020B0604020202020204" pitchFamily="34" charset="0"/>
              </a:rPr>
              <a:t> FSH </a:t>
            </a:r>
            <a:r>
              <a:rPr lang="en-US" altLang="en-US" sz="1600" b="1" dirty="0" err="1">
                <a:solidFill>
                  <a:schemeClr val="accent5">
                    <a:lumMod val="50000"/>
                  </a:schemeClr>
                </a:solidFill>
                <a:latin typeface="Arial" panose="020B0604020202020204" pitchFamily="34" charset="0"/>
              </a:rPr>
              <a:t>và</a:t>
            </a:r>
            <a:r>
              <a:rPr lang="en-US" altLang="en-US" sz="1600" b="1" dirty="0">
                <a:solidFill>
                  <a:schemeClr val="accent5">
                    <a:lumMod val="50000"/>
                  </a:schemeClr>
                </a:solidFill>
                <a:latin typeface="Arial" panose="020B0604020202020204" pitchFamily="34" charset="0"/>
              </a:rPr>
              <a:t> LH</a:t>
            </a:r>
          </a:p>
        </p:txBody>
      </p:sp>
      <p:sp>
        <p:nvSpPr>
          <p:cNvPr id="121882" name="Line 26"/>
          <p:cNvSpPr>
            <a:spLocks noChangeShapeType="1"/>
          </p:cNvSpPr>
          <p:nvPr/>
        </p:nvSpPr>
        <p:spPr bwMode="auto">
          <a:xfrm>
            <a:off x="6472239" y="982664"/>
            <a:ext cx="928687" cy="28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83" name="Line 27"/>
          <p:cNvSpPr>
            <a:spLocks noChangeShapeType="1"/>
          </p:cNvSpPr>
          <p:nvPr/>
        </p:nvSpPr>
        <p:spPr bwMode="auto">
          <a:xfrm flipH="1">
            <a:off x="5829300" y="4724400"/>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1894" name="k.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348039" y="5715000"/>
            <a:ext cx="13811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95" name="Picture 39" descr="tinh ho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2213" y="3376614"/>
            <a:ext cx="109061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6"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1" y="4210050"/>
            <a:ext cx="4730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97" name="Line 41"/>
          <p:cNvSpPr>
            <a:spLocks noChangeShapeType="1"/>
          </p:cNvSpPr>
          <p:nvPr/>
        </p:nvSpPr>
        <p:spPr bwMode="auto">
          <a:xfrm flipH="1">
            <a:off x="6553200" y="3976689"/>
            <a:ext cx="2927350" cy="427037"/>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7" name="Rectangle 44"/>
          <p:cNvSpPr>
            <a:spLocks noChangeArrowheads="1"/>
          </p:cNvSpPr>
          <p:nvPr/>
        </p:nvSpPr>
        <p:spPr bwMode="auto">
          <a:xfrm>
            <a:off x="6762751" y="4402138"/>
            <a:ext cx="1660525" cy="3857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solidFill>
                  <a:srgbClr val="C00000"/>
                </a:solidFill>
              </a:rPr>
              <a:t>Tế bào kẽ</a:t>
            </a:r>
          </a:p>
        </p:txBody>
      </p:sp>
      <p:pic>
        <p:nvPicPr>
          <p:cNvPr id="13338"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
            <a:ext cx="15319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4114801" y="228601"/>
            <a:ext cx="1547813" cy="663575"/>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3357" idx="1"/>
          </p:cNvCxnSpPr>
          <p:nvPr/>
        </p:nvCxnSpPr>
        <p:spPr>
          <a:xfrm>
            <a:off x="4114801" y="762001"/>
            <a:ext cx="1909763" cy="92551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6" name="Line 47"/>
          <p:cNvSpPr>
            <a:spLocks noChangeShapeType="1"/>
          </p:cNvSpPr>
          <p:nvPr/>
        </p:nvSpPr>
        <p:spPr bwMode="auto">
          <a:xfrm>
            <a:off x="6705601" y="5257800"/>
            <a:ext cx="3863975" cy="0"/>
          </a:xfrm>
          <a:prstGeom prst="line">
            <a:avLst/>
          </a:prstGeom>
          <a:noFill/>
          <a:ln w="47625">
            <a:solidFill>
              <a:schemeClr val="accent1">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7" name="Line 48"/>
          <p:cNvSpPr>
            <a:spLocks noChangeShapeType="1"/>
          </p:cNvSpPr>
          <p:nvPr/>
        </p:nvSpPr>
        <p:spPr bwMode="auto">
          <a:xfrm flipH="1">
            <a:off x="7391401" y="128588"/>
            <a:ext cx="3178175" cy="100012"/>
          </a:xfrm>
          <a:prstGeom prst="line">
            <a:avLst/>
          </a:prstGeom>
          <a:noFill/>
          <a:ln w="47625">
            <a:solidFill>
              <a:schemeClr val="accent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8" name="Line 49"/>
          <p:cNvSpPr>
            <a:spLocks noChangeShapeType="1"/>
          </p:cNvSpPr>
          <p:nvPr/>
        </p:nvSpPr>
        <p:spPr bwMode="auto">
          <a:xfrm flipH="1">
            <a:off x="10569576" y="107951"/>
            <a:ext cx="9525" cy="1681163"/>
          </a:xfrm>
          <a:prstGeom prst="line">
            <a:avLst/>
          </a:prstGeom>
          <a:noFill/>
          <a:ln w="47625">
            <a:solidFill>
              <a:schemeClr val="accent1">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39" name="Line 50"/>
          <p:cNvSpPr>
            <a:spLocks noChangeShapeType="1"/>
          </p:cNvSpPr>
          <p:nvPr/>
        </p:nvSpPr>
        <p:spPr bwMode="auto">
          <a:xfrm flipH="1">
            <a:off x="7467601" y="1855789"/>
            <a:ext cx="3101975" cy="71437"/>
          </a:xfrm>
          <a:prstGeom prst="line">
            <a:avLst/>
          </a:prstGeom>
          <a:noFill/>
          <a:ln w="47625">
            <a:solidFill>
              <a:schemeClr val="accent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40" name="Line 51"/>
          <p:cNvSpPr>
            <a:spLocks noChangeShapeType="1"/>
          </p:cNvSpPr>
          <p:nvPr/>
        </p:nvSpPr>
        <p:spPr bwMode="auto">
          <a:xfrm flipV="1">
            <a:off x="10574339" y="1951038"/>
            <a:ext cx="15875" cy="3306762"/>
          </a:xfrm>
          <a:prstGeom prst="line">
            <a:avLst/>
          </a:prstGeom>
          <a:noFill/>
          <a:ln w="47625">
            <a:solidFill>
              <a:schemeClr val="accent1">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41" name="Oval 53"/>
          <p:cNvSpPr>
            <a:spLocks noChangeArrowheads="1"/>
          </p:cNvSpPr>
          <p:nvPr/>
        </p:nvSpPr>
        <p:spPr bwMode="auto">
          <a:xfrm>
            <a:off x="7696200" y="2022475"/>
            <a:ext cx="304800"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42" name="Oval 54"/>
          <p:cNvSpPr>
            <a:spLocks noChangeArrowheads="1"/>
          </p:cNvSpPr>
          <p:nvPr/>
        </p:nvSpPr>
        <p:spPr bwMode="auto">
          <a:xfrm>
            <a:off x="7543800" y="422275"/>
            <a:ext cx="304800"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43" name="Oval 53"/>
          <p:cNvSpPr>
            <a:spLocks noChangeArrowheads="1"/>
          </p:cNvSpPr>
          <p:nvPr/>
        </p:nvSpPr>
        <p:spPr bwMode="auto">
          <a:xfrm>
            <a:off x="7391400" y="5329238"/>
            <a:ext cx="304800"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44" name="Oval 53"/>
          <p:cNvSpPr>
            <a:spLocks noChangeArrowheads="1"/>
          </p:cNvSpPr>
          <p:nvPr/>
        </p:nvSpPr>
        <p:spPr bwMode="auto">
          <a:xfrm>
            <a:off x="1582738" y="2185988"/>
            <a:ext cx="304800"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45" name="Line 47"/>
          <p:cNvSpPr>
            <a:spLocks noChangeShapeType="1"/>
          </p:cNvSpPr>
          <p:nvPr/>
        </p:nvSpPr>
        <p:spPr bwMode="auto">
          <a:xfrm flipV="1">
            <a:off x="2038350" y="2384425"/>
            <a:ext cx="1238250" cy="0"/>
          </a:xfrm>
          <a:prstGeom prst="line">
            <a:avLst/>
          </a:prstGeom>
          <a:noFill/>
          <a:ln w="44450">
            <a:solidFill>
              <a:schemeClr val="accent1">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46" name="Line 27"/>
          <p:cNvSpPr>
            <a:spLocks noChangeShapeType="1"/>
          </p:cNvSpPr>
          <p:nvPr/>
        </p:nvSpPr>
        <p:spPr bwMode="auto">
          <a:xfrm>
            <a:off x="1930400" y="2955925"/>
            <a:ext cx="12382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Oval 22"/>
          <p:cNvSpPr>
            <a:spLocks noChangeArrowheads="1"/>
          </p:cNvSpPr>
          <p:nvPr/>
        </p:nvSpPr>
        <p:spPr bwMode="auto">
          <a:xfrm>
            <a:off x="1582738" y="2803525"/>
            <a:ext cx="304800"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50" name="TextBox 49"/>
          <p:cNvSpPr txBox="1">
            <a:spLocks noChangeArrowheads="1"/>
          </p:cNvSpPr>
          <p:nvPr/>
        </p:nvSpPr>
        <p:spPr bwMode="auto">
          <a:xfrm>
            <a:off x="3224213" y="2181225"/>
            <a:ext cx="1497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rPr>
              <a:t>Ức chế</a:t>
            </a:r>
          </a:p>
        </p:txBody>
      </p:sp>
      <p:sp>
        <p:nvSpPr>
          <p:cNvPr id="51" name="TextBox 50"/>
          <p:cNvSpPr txBox="1">
            <a:spLocks noChangeArrowheads="1"/>
          </p:cNvSpPr>
          <p:nvPr/>
        </p:nvSpPr>
        <p:spPr bwMode="auto">
          <a:xfrm>
            <a:off x="3151188" y="2765425"/>
            <a:ext cx="14970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rPr>
              <a:t>Kích thích</a:t>
            </a:r>
          </a:p>
        </p:txBody>
      </p:sp>
      <p:sp>
        <p:nvSpPr>
          <p:cNvPr id="2" name="TextBox 1"/>
          <p:cNvSpPr txBox="1">
            <a:spLocks noChangeArrowheads="1"/>
          </p:cNvSpPr>
          <p:nvPr/>
        </p:nvSpPr>
        <p:spPr bwMode="auto">
          <a:xfrm>
            <a:off x="8991600" y="4953000"/>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FF0000"/>
                </a:solidFill>
              </a:rPr>
              <a:t>Ức chế</a:t>
            </a:r>
          </a:p>
        </p:txBody>
      </p:sp>
      <p:sp>
        <p:nvSpPr>
          <p:cNvPr id="49" name="Rounded Rectangle 48"/>
          <p:cNvSpPr/>
          <p:nvPr/>
        </p:nvSpPr>
        <p:spPr>
          <a:xfrm>
            <a:off x="5650765" y="6316664"/>
            <a:ext cx="5977127" cy="5032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C00000"/>
                </a:solidFill>
              </a:rPr>
              <a:t>SƠ ĐỒ CƠ CHẾ ĐIỀU HÒA SINH TINH</a:t>
            </a:r>
            <a:endParaRPr lang="en-US" sz="2400" b="1" dirty="0">
              <a:solidFill>
                <a:srgbClr val="C00000"/>
              </a:solidFill>
            </a:endParaRPr>
          </a:p>
        </p:txBody>
      </p:sp>
    </p:spTree>
    <p:extLst>
      <p:ext uri="{BB962C8B-B14F-4D97-AF65-F5344CB8AC3E}">
        <p14:creationId xmlns:p14="http://schemas.microsoft.com/office/powerpoint/2010/main" val="326807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blinds(horizontal)">
                                      <p:cBhvr>
                                        <p:cTn id="7" dur="500"/>
                                        <p:tgtEl>
                                          <p:spTgt spid="121861"/>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1862"/>
                                        </p:tgtEl>
                                        <p:attrNameLst>
                                          <p:attrName>style.visibility</p:attrName>
                                        </p:attrNameLst>
                                      </p:cBhvr>
                                      <p:to>
                                        <p:strVal val="visible"/>
                                      </p:to>
                                    </p:set>
                                    <p:animEffect transition="in" filter="checkerboard(across)">
                                      <p:cBhvr>
                                        <p:cTn id="11" dur="500"/>
                                        <p:tgtEl>
                                          <p:spTgt spid="121862"/>
                                        </p:tgtEl>
                                      </p:cBhvr>
                                    </p:animEffect>
                                  </p:childTnLst>
                                </p:cTn>
                              </p:par>
                            </p:childTnLst>
                          </p:cTn>
                        </p:par>
                        <p:par>
                          <p:cTn id="12" fill="hold" nodeType="afterGroup">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21863"/>
                                        </p:tgtEl>
                                        <p:attrNameLst>
                                          <p:attrName>style.visibility</p:attrName>
                                        </p:attrNameLst>
                                      </p:cBhvr>
                                      <p:to>
                                        <p:strVal val="visible"/>
                                      </p:to>
                                    </p:set>
                                    <p:anim by="(-#ppt_w*2)" calcmode="lin" valueType="num">
                                      <p:cBhvr rctx="PPT">
                                        <p:cTn id="15" dur="500" autoRev="1" fill="hold">
                                          <p:stCondLst>
                                            <p:cond delay="0"/>
                                          </p:stCondLst>
                                        </p:cTn>
                                        <p:tgtEl>
                                          <p:spTgt spid="121863"/>
                                        </p:tgtEl>
                                        <p:attrNameLst>
                                          <p:attrName>ppt_w</p:attrName>
                                        </p:attrNameLst>
                                      </p:cBhvr>
                                    </p:anim>
                                    <p:anim by="(#ppt_w*0.50)" calcmode="lin" valueType="num">
                                      <p:cBhvr>
                                        <p:cTn id="16" dur="500" decel="50000" autoRev="1" fill="hold">
                                          <p:stCondLst>
                                            <p:cond delay="0"/>
                                          </p:stCondLst>
                                        </p:cTn>
                                        <p:tgtEl>
                                          <p:spTgt spid="121863"/>
                                        </p:tgtEl>
                                        <p:attrNameLst>
                                          <p:attrName>ppt_x</p:attrName>
                                        </p:attrNameLst>
                                      </p:cBhvr>
                                    </p:anim>
                                    <p:anim from="(-#ppt_h/2)" to="(#ppt_y)" calcmode="lin" valueType="num">
                                      <p:cBhvr>
                                        <p:cTn id="17" dur="1000" fill="hold">
                                          <p:stCondLst>
                                            <p:cond delay="0"/>
                                          </p:stCondLst>
                                        </p:cTn>
                                        <p:tgtEl>
                                          <p:spTgt spid="121863"/>
                                        </p:tgtEl>
                                        <p:attrNameLst>
                                          <p:attrName>ppt_y</p:attrName>
                                        </p:attrNameLst>
                                      </p:cBhvr>
                                    </p:anim>
                                    <p:animRot by="21600000">
                                      <p:cBhvr>
                                        <p:cTn id="18" dur="1000" fill="hold">
                                          <p:stCondLst>
                                            <p:cond delay="0"/>
                                          </p:stCondLst>
                                        </p:cTn>
                                        <p:tgtEl>
                                          <p:spTgt spid="121863"/>
                                        </p:tgtEl>
                                        <p:attrNameLst>
                                          <p:attrName>r</p:attrName>
                                        </p:attrNameLst>
                                      </p:cBhvr>
                                    </p:animRot>
                                  </p:childTnLst>
                                </p:cTn>
                              </p:par>
                            </p:childTnLst>
                          </p:cTn>
                        </p:par>
                        <p:par>
                          <p:cTn id="19" fill="hold" nodeType="afterGroup">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121880"/>
                                        </p:tgtEl>
                                        <p:attrNameLst>
                                          <p:attrName>style.visibility</p:attrName>
                                        </p:attrNameLst>
                                      </p:cBhvr>
                                      <p:to>
                                        <p:strVal val="visible"/>
                                      </p:to>
                                    </p:set>
                                    <p:animEffect transition="in" filter="box(in)">
                                      <p:cBhvr>
                                        <p:cTn id="22" dur="500"/>
                                        <p:tgtEl>
                                          <p:spTgt spid="121880"/>
                                        </p:tgtEl>
                                      </p:cBhvr>
                                    </p:animEffect>
                                  </p:childTnLst>
                                </p:cTn>
                              </p:par>
                            </p:childTnLst>
                          </p:cTn>
                        </p:par>
                        <p:par>
                          <p:cTn id="23" fill="hold" nodeType="afterGroup">
                            <p:stCondLst>
                              <p:cond delay="3500"/>
                            </p:stCondLst>
                            <p:childTnLst>
                              <p:par>
                                <p:cTn id="24" presetID="4" presetClass="entr" presetSubtype="16" fill="hold" grpId="0" nodeType="afterEffect">
                                  <p:stCondLst>
                                    <p:cond delay="0"/>
                                  </p:stCondLst>
                                  <p:childTnLst>
                                    <p:set>
                                      <p:cBhvr>
                                        <p:cTn id="25" dur="1" fill="hold">
                                          <p:stCondLst>
                                            <p:cond delay="0"/>
                                          </p:stCondLst>
                                        </p:cTn>
                                        <p:tgtEl>
                                          <p:spTgt spid="121881"/>
                                        </p:tgtEl>
                                        <p:attrNameLst>
                                          <p:attrName>style.visibility</p:attrName>
                                        </p:attrNameLst>
                                      </p:cBhvr>
                                      <p:to>
                                        <p:strVal val="visible"/>
                                      </p:to>
                                    </p:set>
                                    <p:animEffect transition="in" filter="box(in)">
                                      <p:cBhvr>
                                        <p:cTn id="26" dur="2000"/>
                                        <p:tgtEl>
                                          <p:spTgt spid="121881"/>
                                        </p:tgtEl>
                                      </p:cBhvr>
                                    </p:animEffect>
                                  </p:childTnLst>
                                </p:cTn>
                              </p:par>
                            </p:childTnLst>
                          </p:cTn>
                        </p:par>
                        <p:par>
                          <p:cTn id="27" fill="hold" nodeType="afterGroup">
                            <p:stCondLst>
                              <p:cond delay="5500"/>
                            </p:stCondLst>
                            <p:childTnLst>
                              <p:par>
                                <p:cTn id="28" presetID="8" presetClass="entr" presetSubtype="16" fill="hold" grpId="0" nodeType="afterEffect">
                                  <p:stCondLst>
                                    <p:cond delay="0"/>
                                  </p:stCondLst>
                                  <p:childTnLst>
                                    <p:set>
                                      <p:cBhvr>
                                        <p:cTn id="29" dur="1" fill="hold">
                                          <p:stCondLst>
                                            <p:cond delay="0"/>
                                          </p:stCondLst>
                                        </p:cTn>
                                        <p:tgtEl>
                                          <p:spTgt spid="121882"/>
                                        </p:tgtEl>
                                        <p:attrNameLst>
                                          <p:attrName>style.visibility</p:attrName>
                                        </p:attrNameLst>
                                      </p:cBhvr>
                                      <p:to>
                                        <p:strVal val="visible"/>
                                      </p:to>
                                    </p:set>
                                    <p:animEffect transition="in" filter="diamond(in)">
                                      <p:cBhvr>
                                        <p:cTn id="30" dur="2000"/>
                                        <p:tgtEl>
                                          <p:spTgt spid="121882"/>
                                        </p:tgtEl>
                                      </p:cBhvr>
                                    </p:animEffect>
                                  </p:childTnLst>
                                </p:cTn>
                              </p:par>
                            </p:childTnLst>
                          </p:cTn>
                        </p:par>
                        <p:par>
                          <p:cTn id="31" fill="hold" nodeType="afterGroup">
                            <p:stCondLst>
                              <p:cond delay="7500"/>
                            </p:stCondLst>
                            <p:childTnLst>
                              <p:par>
                                <p:cTn id="32" presetID="5" presetClass="entr" presetSubtype="10" fill="hold" nodeType="afterEffect">
                                  <p:stCondLst>
                                    <p:cond delay="0"/>
                                  </p:stCondLst>
                                  <p:childTnLst>
                                    <p:set>
                                      <p:cBhvr>
                                        <p:cTn id="33" dur="1" fill="hold">
                                          <p:stCondLst>
                                            <p:cond delay="0"/>
                                          </p:stCondLst>
                                        </p:cTn>
                                        <p:tgtEl>
                                          <p:spTgt spid="121864"/>
                                        </p:tgtEl>
                                        <p:attrNameLst>
                                          <p:attrName>style.visibility</p:attrName>
                                        </p:attrNameLst>
                                      </p:cBhvr>
                                      <p:to>
                                        <p:strVal val="visible"/>
                                      </p:to>
                                    </p:set>
                                    <p:animEffect transition="in" filter="checkerboard(across)">
                                      <p:cBhvr>
                                        <p:cTn id="34" dur="500"/>
                                        <p:tgtEl>
                                          <p:spTgt spid="121864"/>
                                        </p:tgtEl>
                                      </p:cBhvr>
                                    </p:animEffect>
                                  </p:childTnLst>
                                </p:cTn>
                              </p:par>
                            </p:childTnLst>
                          </p:cTn>
                        </p:par>
                        <p:par>
                          <p:cTn id="35" fill="hold" nodeType="afterGroup">
                            <p:stCondLst>
                              <p:cond delay="8000"/>
                            </p:stCondLst>
                            <p:childTnLst>
                              <p:par>
                                <p:cTn id="36" presetID="5" presetClass="entr" presetSubtype="10" fill="hold" grpId="0" nodeType="afterEffect">
                                  <p:stCondLst>
                                    <p:cond delay="0"/>
                                  </p:stCondLst>
                                  <p:childTnLst>
                                    <p:set>
                                      <p:cBhvr>
                                        <p:cTn id="37" dur="1" fill="hold">
                                          <p:stCondLst>
                                            <p:cond delay="0"/>
                                          </p:stCondLst>
                                        </p:cTn>
                                        <p:tgtEl>
                                          <p:spTgt spid="121871"/>
                                        </p:tgtEl>
                                        <p:attrNameLst>
                                          <p:attrName>style.visibility</p:attrName>
                                        </p:attrNameLst>
                                      </p:cBhvr>
                                      <p:to>
                                        <p:strVal val="visible"/>
                                      </p:to>
                                    </p:set>
                                    <p:animEffect transition="in" filter="checkerboard(across)">
                                      <p:cBhvr>
                                        <p:cTn id="38" dur="500"/>
                                        <p:tgtEl>
                                          <p:spTgt spid="121871"/>
                                        </p:tgtEl>
                                      </p:cBhvr>
                                    </p:animEffect>
                                  </p:childTnLst>
                                </p:cTn>
                              </p:par>
                            </p:childTnLst>
                          </p:cTn>
                        </p:par>
                        <p:par>
                          <p:cTn id="39" fill="hold" nodeType="afterGroup">
                            <p:stCondLst>
                              <p:cond delay="8500"/>
                            </p:stCondLst>
                            <p:childTnLst>
                              <p:par>
                                <p:cTn id="40" presetID="5" presetClass="entr" presetSubtype="10" fill="hold" grpId="0" nodeType="afterEffect">
                                  <p:stCondLst>
                                    <p:cond delay="0"/>
                                  </p:stCondLst>
                                  <p:childTnLst>
                                    <p:set>
                                      <p:cBhvr>
                                        <p:cTn id="41" dur="1" fill="hold">
                                          <p:stCondLst>
                                            <p:cond delay="0"/>
                                          </p:stCondLst>
                                        </p:cTn>
                                        <p:tgtEl>
                                          <p:spTgt spid="121870"/>
                                        </p:tgtEl>
                                        <p:attrNameLst>
                                          <p:attrName>style.visibility</p:attrName>
                                        </p:attrNameLst>
                                      </p:cBhvr>
                                      <p:to>
                                        <p:strVal val="visible"/>
                                      </p:to>
                                    </p:set>
                                    <p:animEffect transition="in" filter="checkerboard(across)">
                                      <p:cBhvr>
                                        <p:cTn id="42" dur="500"/>
                                        <p:tgtEl>
                                          <p:spTgt spid="121870"/>
                                        </p:tgtEl>
                                      </p:cBhvr>
                                    </p:animEffect>
                                  </p:childTnLst>
                                </p:cTn>
                              </p:par>
                            </p:childTnLst>
                          </p:cTn>
                        </p:par>
                        <p:par>
                          <p:cTn id="43" fill="hold" nodeType="afterGroup">
                            <p:stCondLst>
                              <p:cond delay="9000"/>
                            </p:stCondLst>
                            <p:childTnLst>
                              <p:par>
                                <p:cTn id="44" presetID="56" presetClass="entr" presetSubtype="0" fill="hold" grpId="0" nodeType="afterEffect">
                                  <p:stCondLst>
                                    <p:cond delay="0"/>
                                  </p:stCondLst>
                                  <p:iterate type="lt">
                                    <p:tmPct val="10000"/>
                                  </p:iterate>
                                  <p:childTnLst>
                                    <p:set>
                                      <p:cBhvr>
                                        <p:cTn id="45" dur="1" fill="hold">
                                          <p:stCondLst>
                                            <p:cond delay="0"/>
                                          </p:stCondLst>
                                        </p:cTn>
                                        <p:tgtEl>
                                          <p:spTgt spid="121873"/>
                                        </p:tgtEl>
                                        <p:attrNameLst>
                                          <p:attrName>style.visibility</p:attrName>
                                        </p:attrNameLst>
                                      </p:cBhvr>
                                      <p:to>
                                        <p:strVal val="visible"/>
                                      </p:to>
                                    </p:set>
                                    <p:anim by="(-#ppt_w*2)" calcmode="lin" valueType="num">
                                      <p:cBhvr rctx="PPT">
                                        <p:cTn id="46" dur="500" autoRev="1" fill="hold">
                                          <p:stCondLst>
                                            <p:cond delay="0"/>
                                          </p:stCondLst>
                                        </p:cTn>
                                        <p:tgtEl>
                                          <p:spTgt spid="121873"/>
                                        </p:tgtEl>
                                        <p:attrNameLst>
                                          <p:attrName>ppt_w</p:attrName>
                                        </p:attrNameLst>
                                      </p:cBhvr>
                                    </p:anim>
                                    <p:anim by="(#ppt_w*0.50)" calcmode="lin" valueType="num">
                                      <p:cBhvr>
                                        <p:cTn id="47" dur="500" decel="50000" autoRev="1" fill="hold">
                                          <p:stCondLst>
                                            <p:cond delay="0"/>
                                          </p:stCondLst>
                                        </p:cTn>
                                        <p:tgtEl>
                                          <p:spTgt spid="121873"/>
                                        </p:tgtEl>
                                        <p:attrNameLst>
                                          <p:attrName>ppt_x</p:attrName>
                                        </p:attrNameLst>
                                      </p:cBhvr>
                                    </p:anim>
                                    <p:anim from="(-#ppt_h/2)" to="(#ppt_y)" calcmode="lin" valueType="num">
                                      <p:cBhvr>
                                        <p:cTn id="48" dur="1000" fill="hold">
                                          <p:stCondLst>
                                            <p:cond delay="0"/>
                                          </p:stCondLst>
                                        </p:cTn>
                                        <p:tgtEl>
                                          <p:spTgt spid="121873"/>
                                        </p:tgtEl>
                                        <p:attrNameLst>
                                          <p:attrName>ppt_y</p:attrName>
                                        </p:attrNameLst>
                                      </p:cBhvr>
                                    </p:anim>
                                    <p:animRot by="21600000">
                                      <p:cBhvr>
                                        <p:cTn id="49" dur="1000" fill="hold">
                                          <p:stCondLst>
                                            <p:cond delay="0"/>
                                          </p:stCondLst>
                                        </p:cTn>
                                        <p:tgtEl>
                                          <p:spTgt spid="121873"/>
                                        </p:tgtEl>
                                        <p:attrNameLst>
                                          <p:attrName>r</p:attrName>
                                        </p:attrNameLst>
                                      </p:cBhvr>
                                    </p:animRot>
                                  </p:childTnLst>
                                </p:cTn>
                              </p:par>
                              <p:par>
                                <p:cTn id="50" presetID="56" presetClass="entr" presetSubtype="0" fill="hold" grpId="0" nodeType="withEffect">
                                  <p:stCondLst>
                                    <p:cond delay="0"/>
                                  </p:stCondLst>
                                  <p:iterate type="lt">
                                    <p:tmPct val="10000"/>
                                  </p:iterate>
                                  <p:childTnLst>
                                    <p:set>
                                      <p:cBhvr>
                                        <p:cTn id="51" dur="1" fill="hold">
                                          <p:stCondLst>
                                            <p:cond delay="0"/>
                                          </p:stCondLst>
                                        </p:cTn>
                                        <p:tgtEl>
                                          <p:spTgt spid="121872"/>
                                        </p:tgtEl>
                                        <p:attrNameLst>
                                          <p:attrName>style.visibility</p:attrName>
                                        </p:attrNameLst>
                                      </p:cBhvr>
                                      <p:to>
                                        <p:strVal val="visible"/>
                                      </p:to>
                                    </p:set>
                                    <p:anim by="(-#ppt_w*2)" calcmode="lin" valueType="num">
                                      <p:cBhvr rctx="PPT">
                                        <p:cTn id="52" dur="500" autoRev="1" fill="hold">
                                          <p:stCondLst>
                                            <p:cond delay="0"/>
                                          </p:stCondLst>
                                        </p:cTn>
                                        <p:tgtEl>
                                          <p:spTgt spid="121872"/>
                                        </p:tgtEl>
                                        <p:attrNameLst>
                                          <p:attrName>ppt_w</p:attrName>
                                        </p:attrNameLst>
                                      </p:cBhvr>
                                    </p:anim>
                                    <p:anim by="(#ppt_w*0.50)" calcmode="lin" valueType="num">
                                      <p:cBhvr>
                                        <p:cTn id="53" dur="500" decel="50000" autoRev="1" fill="hold">
                                          <p:stCondLst>
                                            <p:cond delay="0"/>
                                          </p:stCondLst>
                                        </p:cTn>
                                        <p:tgtEl>
                                          <p:spTgt spid="121872"/>
                                        </p:tgtEl>
                                        <p:attrNameLst>
                                          <p:attrName>ppt_x</p:attrName>
                                        </p:attrNameLst>
                                      </p:cBhvr>
                                    </p:anim>
                                    <p:anim from="(-#ppt_h/2)" to="(#ppt_y)" calcmode="lin" valueType="num">
                                      <p:cBhvr>
                                        <p:cTn id="54" dur="1000" fill="hold">
                                          <p:stCondLst>
                                            <p:cond delay="0"/>
                                          </p:stCondLst>
                                        </p:cTn>
                                        <p:tgtEl>
                                          <p:spTgt spid="121872"/>
                                        </p:tgtEl>
                                        <p:attrNameLst>
                                          <p:attrName>ppt_y</p:attrName>
                                        </p:attrNameLst>
                                      </p:cBhvr>
                                    </p:anim>
                                    <p:animRot by="21600000">
                                      <p:cBhvr>
                                        <p:cTn id="55" dur="1000" fill="hold">
                                          <p:stCondLst>
                                            <p:cond delay="0"/>
                                          </p:stCondLst>
                                        </p:cTn>
                                        <p:tgtEl>
                                          <p:spTgt spid="121872"/>
                                        </p:tgtEl>
                                        <p:attrNameLst>
                                          <p:attrName>r</p:attrName>
                                        </p:attrNameLst>
                                      </p:cBhvr>
                                    </p:animRot>
                                  </p:childTnLst>
                                </p:cTn>
                              </p:par>
                            </p:childTnLst>
                          </p:cTn>
                        </p:par>
                        <p:par>
                          <p:cTn id="56" fill="hold" nodeType="afterGroup">
                            <p:stCondLst>
                              <p:cond delay="10200"/>
                            </p:stCondLst>
                            <p:childTnLst>
                              <p:par>
                                <p:cTn id="57" presetID="4" presetClass="entr" presetSubtype="16" fill="hold" grpId="0" nodeType="afterEffect">
                                  <p:stCondLst>
                                    <p:cond delay="0"/>
                                  </p:stCondLst>
                                  <p:childTnLst>
                                    <p:set>
                                      <p:cBhvr>
                                        <p:cTn id="58" dur="1" fill="hold">
                                          <p:stCondLst>
                                            <p:cond delay="0"/>
                                          </p:stCondLst>
                                        </p:cTn>
                                        <p:tgtEl>
                                          <p:spTgt spid="121874"/>
                                        </p:tgtEl>
                                        <p:attrNameLst>
                                          <p:attrName>style.visibility</p:attrName>
                                        </p:attrNameLst>
                                      </p:cBhvr>
                                      <p:to>
                                        <p:strVal val="visible"/>
                                      </p:to>
                                    </p:set>
                                    <p:animEffect transition="in" filter="box(in)">
                                      <p:cBhvr>
                                        <p:cTn id="59" dur="500"/>
                                        <p:tgtEl>
                                          <p:spTgt spid="121874"/>
                                        </p:tgtEl>
                                      </p:cBhvr>
                                    </p:animEffect>
                                  </p:childTnLst>
                                </p:cTn>
                              </p:par>
                            </p:childTnLst>
                          </p:cTn>
                        </p:par>
                        <p:par>
                          <p:cTn id="60" fill="hold" nodeType="afterGroup">
                            <p:stCondLst>
                              <p:cond delay="10700"/>
                            </p:stCondLst>
                            <p:childTnLst>
                              <p:par>
                                <p:cTn id="61" presetID="4" presetClass="entr" presetSubtype="16" fill="hold" nodeType="afterEffect">
                                  <p:stCondLst>
                                    <p:cond delay="0"/>
                                  </p:stCondLst>
                                  <p:childTnLst>
                                    <p:set>
                                      <p:cBhvr>
                                        <p:cTn id="62" dur="1" fill="hold">
                                          <p:stCondLst>
                                            <p:cond delay="0"/>
                                          </p:stCondLst>
                                        </p:cTn>
                                        <p:tgtEl>
                                          <p:spTgt spid="121895"/>
                                        </p:tgtEl>
                                        <p:attrNameLst>
                                          <p:attrName>style.visibility</p:attrName>
                                        </p:attrNameLst>
                                      </p:cBhvr>
                                      <p:to>
                                        <p:strVal val="visible"/>
                                      </p:to>
                                    </p:set>
                                    <p:animEffect transition="in" filter="box(in)">
                                      <p:cBhvr>
                                        <p:cTn id="63" dur="500"/>
                                        <p:tgtEl>
                                          <p:spTgt spid="121895"/>
                                        </p:tgtEl>
                                      </p:cBhvr>
                                    </p:animEffect>
                                  </p:childTnLst>
                                </p:cTn>
                              </p:par>
                            </p:childTnLst>
                          </p:cTn>
                        </p:par>
                        <p:par>
                          <p:cTn id="64" fill="hold" nodeType="afterGroup">
                            <p:stCondLst>
                              <p:cond delay="11200"/>
                            </p:stCondLst>
                            <p:childTnLst>
                              <p:par>
                                <p:cTn id="65" presetID="4" presetClass="entr" presetSubtype="16" fill="hold" grpId="0" nodeType="afterEffect">
                                  <p:stCondLst>
                                    <p:cond delay="0"/>
                                  </p:stCondLst>
                                  <p:childTnLst>
                                    <p:set>
                                      <p:cBhvr>
                                        <p:cTn id="66" dur="1" fill="hold">
                                          <p:stCondLst>
                                            <p:cond delay="0"/>
                                          </p:stCondLst>
                                        </p:cTn>
                                        <p:tgtEl>
                                          <p:spTgt spid="121897"/>
                                        </p:tgtEl>
                                        <p:attrNameLst>
                                          <p:attrName>style.visibility</p:attrName>
                                        </p:attrNameLst>
                                      </p:cBhvr>
                                      <p:to>
                                        <p:strVal val="visible"/>
                                      </p:to>
                                    </p:set>
                                    <p:animEffect transition="in" filter="box(in)">
                                      <p:cBhvr>
                                        <p:cTn id="67" dur="500"/>
                                        <p:tgtEl>
                                          <p:spTgt spid="121897"/>
                                        </p:tgtEl>
                                      </p:cBhvr>
                                    </p:animEffect>
                                  </p:childTnLst>
                                </p:cTn>
                              </p:par>
                            </p:childTnLst>
                          </p:cTn>
                        </p:par>
                        <p:par>
                          <p:cTn id="68" fill="hold" nodeType="afterGroup">
                            <p:stCondLst>
                              <p:cond delay="11700"/>
                            </p:stCondLst>
                            <p:childTnLst>
                              <p:par>
                                <p:cTn id="69" presetID="3" presetClass="entr" presetSubtype="10" fill="hold" nodeType="afterEffect">
                                  <p:stCondLst>
                                    <p:cond delay="0"/>
                                  </p:stCondLst>
                                  <p:childTnLst>
                                    <p:set>
                                      <p:cBhvr>
                                        <p:cTn id="70" dur="1" fill="hold">
                                          <p:stCondLst>
                                            <p:cond delay="0"/>
                                          </p:stCondLst>
                                        </p:cTn>
                                        <p:tgtEl>
                                          <p:spTgt spid="121896"/>
                                        </p:tgtEl>
                                        <p:attrNameLst>
                                          <p:attrName>style.visibility</p:attrName>
                                        </p:attrNameLst>
                                      </p:cBhvr>
                                      <p:to>
                                        <p:strVal val="visible"/>
                                      </p:to>
                                    </p:set>
                                    <p:animEffect transition="in" filter="blinds(horizontal)">
                                      <p:cBhvr>
                                        <p:cTn id="71" dur="500"/>
                                        <p:tgtEl>
                                          <p:spTgt spid="121896"/>
                                        </p:tgtEl>
                                      </p:cBhvr>
                                    </p:animEffect>
                                  </p:childTnLst>
                                </p:cTn>
                              </p:par>
                            </p:childTnLst>
                          </p:cTn>
                        </p:par>
                        <p:par>
                          <p:cTn id="72" fill="hold" nodeType="afterGroup">
                            <p:stCondLst>
                              <p:cond delay="12200"/>
                            </p:stCondLst>
                            <p:childTnLst>
                              <p:par>
                                <p:cTn id="73" presetID="5" presetClass="entr" presetSubtype="10" fill="hold" grpId="0" nodeType="afterEffect">
                                  <p:stCondLst>
                                    <p:cond delay="0"/>
                                  </p:stCondLst>
                                  <p:childTnLst>
                                    <p:set>
                                      <p:cBhvr>
                                        <p:cTn id="74" dur="1" fill="hold">
                                          <p:stCondLst>
                                            <p:cond delay="0"/>
                                          </p:stCondLst>
                                        </p:cTn>
                                        <p:tgtEl>
                                          <p:spTgt spid="121883"/>
                                        </p:tgtEl>
                                        <p:attrNameLst>
                                          <p:attrName>style.visibility</p:attrName>
                                        </p:attrNameLst>
                                      </p:cBhvr>
                                      <p:to>
                                        <p:strVal val="visible"/>
                                      </p:to>
                                    </p:set>
                                    <p:animEffect transition="in" filter="checkerboard(across)">
                                      <p:cBhvr>
                                        <p:cTn id="75" dur="500"/>
                                        <p:tgtEl>
                                          <p:spTgt spid="121883"/>
                                        </p:tgtEl>
                                      </p:cBhvr>
                                    </p:animEffect>
                                  </p:childTnLst>
                                </p:cTn>
                              </p:par>
                            </p:childTnLst>
                          </p:cTn>
                        </p:par>
                        <p:par>
                          <p:cTn id="76" fill="hold" nodeType="afterGroup">
                            <p:stCondLst>
                              <p:cond delay="12700"/>
                            </p:stCondLst>
                            <p:childTnLst>
                              <p:par>
                                <p:cTn id="77" presetID="51" presetClass="entr" presetSubtype="0" fill="hold" grpId="0" nodeType="afterEffect">
                                  <p:stCondLst>
                                    <p:cond delay="0"/>
                                  </p:stCondLst>
                                  <p:childTnLst>
                                    <p:set>
                                      <p:cBhvr>
                                        <p:cTn id="78" dur="1" fill="hold">
                                          <p:stCondLst>
                                            <p:cond delay="0"/>
                                          </p:stCondLst>
                                        </p:cTn>
                                        <p:tgtEl>
                                          <p:spTgt spid="121860"/>
                                        </p:tgtEl>
                                        <p:attrNameLst>
                                          <p:attrName>style.visibility</p:attrName>
                                        </p:attrNameLst>
                                      </p:cBhvr>
                                      <p:to>
                                        <p:strVal val="visible"/>
                                      </p:to>
                                    </p:set>
                                    <p:animEffect transition="in" filter="fade">
                                      <p:cBhvr>
                                        <p:cTn id="79" dur="770" decel="100000"/>
                                        <p:tgtEl>
                                          <p:spTgt spid="121860"/>
                                        </p:tgtEl>
                                      </p:cBhvr>
                                    </p:animEffect>
                                    <p:animScale>
                                      <p:cBhvr>
                                        <p:cTn id="80" dur="770" decel="100000"/>
                                        <p:tgtEl>
                                          <p:spTgt spid="121860"/>
                                        </p:tgtEl>
                                      </p:cBhvr>
                                      <p:from x="10000" y="10000"/>
                                      <p:to x="200000" y="450000"/>
                                    </p:animScale>
                                    <p:animScale>
                                      <p:cBhvr>
                                        <p:cTn id="81" dur="1230" accel="100000" fill="hold">
                                          <p:stCondLst>
                                            <p:cond delay="770"/>
                                          </p:stCondLst>
                                        </p:cTn>
                                        <p:tgtEl>
                                          <p:spTgt spid="121860"/>
                                        </p:tgtEl>
                                      </p:cBhvr>
                                      <p:from x="200000" y="450000"/>
                                      <p:to x="100000" y="100000"/>
                                    </p:animScale>
                                    <p:set>
                                      <p:cBhvr>
                                        <p:cTn id="82" dur="770" fill="hold"/>
                                        <p:tgtEl>
                                          <p:spTgt spid="121860"/>
                                        </p:tgtEl>
                                        <p:attrNameLst>
                                          <p:attrName>ppt_x</p:attrName>
                                        </p:attrNameLst>
                                      </p:cBhvr>
                                      <p:to>
                                        <p:strVal val="(0.5)"/>
                                      </p:to>
                                    </p:set>
                                    <p:anim from="(0.5)" to="(#ppt_x)" calcmode="lin" valueType="num">
                                      <p:cBhvr>
                                        <p:cTn id="83" dur="1230" accel="100000" fill="hold">
                                          <p:stCondLst>
                                            <p:cond delay="770"/>
                                          </p:stCondLst>
                                        </p:cTn>
                                        <p:tgtEl>
                                          <p:spTgt spid="121860"/>
                                        </p:tgtEl>
                                        <p:attrNameLst>
                                          <p:attrName>ppt_x</p:attrName>
                                        </p:attrNameLst>
                                      </p:cBhvr>
                                    </p:anim>
                                    <p:set>
                                      <p:cBhvr>
                                        <p:cTn id="84" dur="770" fill="hold"/>
                                        <p:tgtEl>
                                          <p:spTgt spid="121860"/>
                                        </p:tgtEl>
                                        <p:attrNameLst>
                                          <p:attrName>ppt_y</p:attrName>
                                        </p:attrNameLst>
                                      </p:cBhvr>
                                      <p:to>
                                        <p:strVal val="(#ppt_y+0.4)"/>
                                      </p:to>
                                    </p:set>
                                    <p:anim from="(#ppt_y+0.4)" to="(#ppt_y)" calcmode="lin" valueType="num">
                                      <p:cBhvr>
                                        <p:cTn id="85" dur="1230" accel="100000" fill="hold">
                                          <p:stCondLst>
                                            <p:cond delay="770"/>
                                          </p:stCondLst>
                                        </p:cTn>
                                        <p:tgtEl>
                                          <p:spTgt spid="121860"/>
                                        </p:tgtEl>
                                        <p:attrNameLst>
                                          <p:attrName>ppt_y</p:attrName>
                                        </p:attrNameLst>
                                      </p:cBhvr>
                                    </p:anim>
                                  </p:childTnLst>
                                </p:cTn>
                              </p:par>
                            </p:childTnLst>
                          </p:cTn>
                        </p:par>
                        <p:par>
                          <p:cTn id="86" fill="hold" nodeType="afterGroup">
                            <p:stCondLst>
                              <p:cond delay="14700"/>
                            </p:stCondLst>
                            <p:childTnLst>
                              <p:par>
                                <p:cTn id="87" presetID="8" presetClass="entr" presetSubtype="16" fill="hold" grpId="0" nodeType="afterEffect">
                                  <p:stCondLst>
                                    <p:cond delay="0"/>
                                  </p:stCondLst>
                                  <p:childTnLst>
                                    <p:set>
                                      <p:cBhvr>
                                        <p:cTn id="88" dur="1" fill="hold">
                                          <p:stCondLst>
                                            <p:cond delay="0"/>
                                          </p:stCondLst>
                                        </p:cTn>
                                        <p:tgtEl>
                                          <p:spTgt spid="121876"/>
                                        </p:tgtEl>
                                        <p:attrNameLst>
                                          <p:attrName>style.visibility</p:attrName>
                                        </p:attrNameLst>
                                      </p:cBhvr>
                                      <p:to>
                                        <p:strVal val="visible"/>
                                      </p:to>
                                    </p:set>
                                    <p:animEffect transition="in" filter="diamond(in)">
                                      <p:cBhvr>
                                        <p:cTn id="89" dur="2000"/>
                                        <p:tgtEl>
                                          <p:spTgt spid="121876"/>
                                        </p:tgtEl>
                                      </p:cBhvr>
                                    </p:animEffect>
                                  </p:childTnLst>
                                </p:cTn>
                              </p:par>
                              <p:par>
                                <p:cTn id="90" presetID="8" presetClass="entr" presetSubtype="16" fill="hold" grpId="0" nodeType="withEffect">
                                  <p:stCondLst>
                                    <p:cond delay="0"/>
                                  </p:stCondLst>
                                  <p:childTnLst>
                                    <p:set>
                                      <p:cBhvr>
                                        <p:cTn id="91" dur="1" fill="hold">
                                          <p:stCondLst>
                                            <p:cond delay="0"/>
                                          </p:stCondLst>
                                        </p:cTn>
                                        <p:tgtEl>
                                          <p:spTgt spid="121875"/>
                                        </p:tgtEl>
                                        <p:attrNameLst>
                                          <p:attrName>style.visibility</p:attrName>
                                        </p:attrNameLst>
                                      </p:cBhvr>
                                      <p:to>
                                        <p:strVal val="visible"/>
                                      </p:to>
                                    </p:set>
                                    <p:animEffect transition="in" filter="diamond(in)">
                                      <p:cBhvr>
                                        <p:cTn id="92" dur="2000"/>
                                        <p:tgtEl>
                                          <p:spTgt spid="121875"/>
                                        </p:tgtEl>
                                      </p:cBhvr>
                                    </p:animEffect>
                                  </p:childTnLst>
                                </p:cTn>
                              </p:par>
                              <p:par>
                                <p:cTn id="93" presetID="8" presetClass="entr" presetSubtype="16" fill="hold" grpId="0" nodeType="withEffect">
                                  <p:stCondLst>
                                    <p:cond delay="0"/>
                                  </p:stCondLst>
                                  <p:childTnLst>
                                    <p:set>
                                      <p:cBhvr>
                                        <p:cTn id="94" dur="1" fill="hold">
                                          <p:stCondLst>
                                            <p:cond delay="0"/>
                                          </p:stCondLst>
                                        </p:cTn>
                                        <p:tgtEl>
                                          <p:spTgt spid="121877"/>
                                        </p:tgtEl>
                                        <p:attrNameLst>
                                          <p:attrName>style.visibility</p:attrName>
                                        </p:attrNameLst>
                                      </p:cBhvr>
                                      <p:to>
                                        <p:strVal val="visible"/>
                                      </p:to>
                                    </p:set>
                                    <p:animEffect transition="in" filter="diamond(in)">
                                      <p:cBhvr>
                                        <p:cTn id="95" dur="2000"/>
                                        <p:tgtEl>
                                          <p:spTgt spid="121877"/>
                                        </p:tgtEl>
                                      </p:cBhvr>
                                    </p:animEffect>
                                  </p:childTnLst>
                                </p:cTn>
                              </p:par>
                              <p:par>
                                <p:cTn id="96" presetID="8" presetClass="entr" presetSubtype="16" fill="hold" grpId="0" nodeType="withEffect">
                                  <p:stCondLst>
                                    <p:cond delay="0"/>
                                  </p:stCondLst>
                                  <p:childTnLst>
                                    <p:set>
                                      <p:cBhvr>
                                        <p:cTn id="97" dur="1" fill="hold">
                                          <p:stCondLst>
                                            <p:cond delay="0"/>
                                          </p:stCondLst>
                                        </p:cTn>
                                        <p:tgtEl>
                                          <p:spTgt spid="121878"/>
                                        </p:tgtEl>
                                        <p:attrNameLst>
                                          <p:attrName>style.visibility</p:attrName>
                                        </p:attrNameLst>
                                      </p:cBhvr>
                                      <p:to>
                                        <p:strVal val="visible"/>
                                      </p:to>
                                    </p:set>
                                    <p:animEffect transition="in" filter="diamond(in)">
                                      <p:cBhvr>
                                        <p:cTn id="98" dur="2000"/>
                                        <p:tgtEl>
                                          <p:spTgt spid="121878"/>
                                        </p:tgtEl>
                                      </p:cBhvr>
                                    </p:animEffect>
                                  </p:childTnLst>
                                </p:cTn>
                              </p:par>
                            </p:childTnLst>
                          </p:cTn>
                        </p:par>
                        <p:par>
                          <p:cTn id="99" fill="hold" nodeType="afterGroup">
                            <p:stCondLst>
                              <p:cond delay="16700"/>
                            </p:stCondLst>
                            <p:childTnLst>
                              <p:par>
                                <p:cTn id="100" presetID="2" presetClass="entr" presetSubtype="4" fill="hold" nodeType="afterEffect">
                                  <p:stCondLst>
                                    <p:cond delay="0"/>
                                  </p:stCondLst>
                                  <p:childTnLst>
                                    <p:set>
                                      <p:cBhvr>
                                        <p:cTn id="101" dur="1" fill="hold">
                                          <p:stCondLst>
                                            <p:cond delay="0"/>
                                          </p:stCondLst>
                                        </p:cTn>
                                        <p:tgtEl>
                                          <p:spTgt spid="121894"/>
                                        </p:tgtEl>
                                        <p:attrNameLst>
                                          <p:attrName>style.visibility</p:attrName>
                                        </p:attrNameLst>
                                      </p:cBhvr>
                                      <p:to>
                                        <p:strVal val="visible"/>
                                      </p:to>
                                    </p:set>
                                    <p:anim calcmode="lin" valueType="num">
                                      <p:cBhvr additive="base">
                                        <p:cTn id="102" dur="500" fill="hold"/>
                                        <p:tgtEl>
                                          <p:spTgt spid="121894"/>
                                        </p:tgtEl>
                                        <p:attrNameLst>
                                          <p:attrName>ppt_x</p:attrName>
                                        </p:attrNameLst>
                                      </p:cBhvr>
                                      <p:tavLst>
                                        <p:tav tm="0">
                                          <p:val>
                                            <p:strVal val="#ppt_x"/>
                                          </p:val>
                                        </p:tav>
                                        <p:tav tm="100000">
                                          <p:val>
                                            <p:strVal val="#ppt_x"/>
                                          </p:val>
                                        </p:tav>
                                      </p:tavLst>
                                    </p:anim>
                                    <p:anim calcmode="lin" valueType="num">
                                      <p:cBhvr additive="base">
                                        <p:cTn id="103" dur="500" fill="hold"/>
                                        <p:tgtEl>
                                          <p:spTgt spid="121894"/>
                                        </p:tgtEl>
                                        <p:attrNameLst>
                                          <p:attrName>ppt_y</p:attrName>
                                        </p:attrNameLst>
                                      </p:cBhvr>
                                      <p:tavLst>
                                        <p:tav tm="0">
                                          <p:val>
                                            <p:strVal val="1+#ppt_h/2"/>
                                          </p:val>
                                        </p:tav>
                                        <p:tav tm="100000">
                                          <p:val>
                                            <p:strVal val="#ppt_y"/>
                                          </p:val>
                                        </p:tav>
                                      </p:tavLst>
                                    </p:anim>
                                  </p:childTnLst>
                                </p:cTn>
                              </p:par>
                            </p:childTnLst>
                          </p:cTn>
                        </p:par>
                        <p:par>
                          <p:cTn id="104" fill="hold" nodeType="afterGroup">
                            <p:stCondLst>
                              <p:cond delay="17200"/>
                            </p:stCondLst>
                            <p:childTnLst>
                              <p:par>
                                <p:cTn id="105" presetID="4" presetClass="entr" presetSubtype="16" fill="hold" grpId="0" nodeType="afterEffect">
                                  <p:stCondLst>
                                    <p:cond delay="0"/>
                                  </p:stCondLst>
                                  <p:childTnLst>
                                    <p:set>
                                      <p:cBhvr>
                                        <p:cTn id="106" dur="1" fill="hold">
                                          <p:stCondLst>
                                            <p:cond delay="0"/>
                                          </p:stCondLst>
                                        </p:cTn>
                                        <p:tgtEl>
                                          <p:spTgt spid="121879"/>
                                        </p:tgtEl>
                                        <p:attrNameLst>
                                          <p:attrName>style.visibility</p:attrName>
                                        </p:attrNameLst>
                                      </p:cBhvr>
                                      <p:to>
                                        <p:strVal val="visible"/>
                                      </p:to>
                                    </p:set>
                                    <p:animEffect transition="in" filter="box(in)">
                                      <p:cBhvr>
                                        <p:cTn id="107" dur="1000"/>
                                        <p:tgtEl>
                                          <p:spTgt spid="12187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6" presetClass="emph" presetSubtype="0" fill="hold" nodeType="clickEffect">
                                  <p:stCondLst>
                                    <p:cond delay="0"/>
                                  </p:stCondLst>
                                  <p:childTnLst>
                                    <p:animEffect transition="out" filter="fade">
                                      <p:cBhvr>
                                        <p:cTn id="111" dur="500" tmFilter="0, 0; .2, .5; .8, .5; 1, 0"/>
                                        <p:tgtEl>
                                          <p:spTgt spid="36"/>
                                        </p:tgtEl>
                                      </p:cBhvr>
                                    </p:animEffect>
                                    <p:animScale>
                                      <p:cBhvr>
                                        <p:cTn id="112" dur="250" autoRev="1" fill="hold"/>
                                        <p:tgtEl>
                                          <p:spTgt spid="36"/>
                                        </p:tgtEl>
                                      </p:cBhvr>
                                      <p:by x="105000" y="105000"/>
                                    </p:animScale>
                                  </p:childTnLst>
                                  <p:subTnLst>
                                    <p:animClr clrSpc="rgb" dir="cw">
                                      <p:cBhvr override="childStyle">
                                        <p:cTn dur="1" fill="hold" display="0" masterRel="nextClick" afterEffect="1"/>
                                        <p:tgtEl>
                                          <p:spTgt spid="36"/>
                                        </p:tgtEl>
                                        <p:attrNameLst>
                                          <p:attrName>ppt_c</p:attrName>
                                        </p:attrNameLst>
                                      </p:cBhvr>
                                      <p:to>
                                        <a:schemeClr val="folHlink"/>
                                      </p:to>
                                    </p:animClr>
                                  </p:subTnLst>
                                </p:cTn>
                              </p:par>
                              <p:par>
                                <p:cTn id="113" presetID="26" presetClass="emph" presetSubtype="0" fill="hold" nodeType="withEffect">
                                  <p:stCondLst>
                                    <p:cond delay="0"/>
                                  </p:stCondLst>
                                  <p:childTnLst>
                                    <p:animEffect transition="out" filter="fade">
                                      <p:cBhvr>
                                        <p:cTn id="114" dur="500" tmFilter="0, 0; .2, .5; .8, .5; 1, 0"/>
                                        <p:tgtEl>
                                          <p:spTgt spid="40"/>
                                        </p:tgtEl>
                                      </p:cBhvr>
                                    </p:animEffect>
                                    <p:animScale>
                                      <p:cBhvr>
                                        <p:cTn id="115" dur="250" autoRev="1" fill="hold"/>
                                        <p:tgtEl>
                                          <p:spTgt spid="40"/>
                                        </p:tgtEl>
                                      </p:cBhvr>
                                      <p:by x="105000" y="105000"/>
                                    </p:animScale>
                                  </p:childTnLst>
                                  <p:subTnLst>
                                    <p:animClr clrSpc="rgb" dir="cw">
                                      <p:cBhvr override="childStyle">
                                        <p:cTn dur="1" fill="hold" display="0" masterRel="nextClick" afterEffect="1"/>
                                        <p:tgtEl>
                                          <p:spTgt spid="40"/>
                                        </p:tgtEl>
                                        <p:attrNameLst>
                                          <p:attrName>ppt_c</p:attrName>
                                        </p:attrNameLst>
                                      </p:cBhvr>
                                      <p:to>
                                        <a:schemeClr val="folHlink"/>
                                      </p:to>
                                    </p:animClr>
                                  </p:subTnLst>
                                </p:cTn>
                              </p:par>
                              <p:par>
                                <p:cTn id="116" presetID="26" presetClass="emph" presetSubtype="0" fill="hold" nodeType="withEffect">
                                  <p:stCondLst>
                                    <p:cond delay="0"/>
                                  </p:stCondLst>
                                  <p:childTnLst>
                                    <p:animEffect transition="out" filter="fade">
                                      <p:cBhvr>
                                        <p:cTn id="117" dur="500" tmFilter="0, 0; .2, .5; .8, .5; 1, 0"/>
                                        <p:tgtEl>
                                          <p:spTgt spid="38"/>
                                        </p:tgtEl>
                                      </p:cBhvr>
                                    </p:animEffect>
                                    <p:animScale>
                                      <p:cBhvr>
                                        <p:cTn id="118" dur="250" autoRev="1" fill="hold"/>
                                        <p:tgtEl>
                                          <p:spTgt spid="38"/>
                                        </p:tgtEl>
                                      </p:cBhvr>
                                      <p:by x="105000" y="105000"/>
                                    </p:animScale>
                                  </p:childTnLst>
                                  <p:subTnLst>
                                    <p:animClr clrSpc="rgb" dir="cw">
                                      <p:cBhvr override="childStyle">
                                        <p:cTn dur="1" fill="hold" display="0" masterRel="nextClick" afterEffect="1"/>
                                        <p:tgtEl>
                                          <p:spTgt spid="38"/>
                                        </p:tgtEl>
                                        <p:attrNameLst>
                                          <p:attrName>ppt_c</p:attrName>
                                        </p:attrNameLst>
                                      </p:cBhvr>
                                      <p:to>
                                        <a:schemeClr val="folHlink"/>
                                      </p:to>
                                    </p:animClr>
                                  </p:subTnLst>
                                </p:cTn>
                              </p:par>
                              <p:par>
                                <p:cTn id="119" presetID="26" presetClass="emph" presetSubtype="0" fill="hold" nodeType="withEffect">
                                  <p:stCondLst>
                                    <p:cond delay="0"/>
                                  </p:stCondLst>
                                  <p:childTnLst>
                                    <p:animEffect transition="out" filter="fade">
                                      <p:cBhvr>
                                        <p:cTn id="120" dur="500" tmFilter="0, 0; .2, .5; .8, .5; 1, 0"/>
                                        <p:tgtEl>
                                          <p:spTgt spid="39"/>
                                        </p:tgtEl>
                                      </p:cBhvr>
                                    </p:animEffect>
                                    <p:animScale>
                                      <p:cBhvr>
                                        <p:cTn id="121" dur="250" autoRev="1" fill="hold"/>
                                        <p:tgtEl>
                                          <p:spTgt spid="39"/>
                                        </p:tgtEl>
                                      </p:cBhvr>
                                      <p:by x="105000" y="105000"/>
                                    </p:animScale>
                                  </p:childTnLst>
                                  <p:subTnLst>
                                    <p:animClr clrSpc="rgb" dir="cw">
                                      <p:cBhvr override="childStyle">
                                        <p:cTn dur="1" fill="hold" display="0" masterRel="nextClick" afterEffect="1"/>
                                        <p:tgtEl>
                                          <p:spTgt spid="39"/>
                                        </p:tgtEl>
                                        <p:attrNameLst>
                                          <p:attrName>ppt_c</p:attrName>
                                        </p:attrNameLst>
                                      </p:cBhvr>
                                      <p:to>
                                        <a:schemeClr val="folHlink"/>
                                      </p:to>
                                    </p:animClr>
                                  </p:subTnLst>
                                </p:cTn>
                              </p:par>
                              <p:par>
                                <p:cTn id="122" presetID="26" presetClass="emph" presetSubtype="0" fill="hold" nodeType="withEffect">
                                  <p:stCondLst>
                                    <p:cond delay="0"/>
                                  </p:stCondLst>
                                  <p:childTnLst>
                                    <p:animEffect transition="out" filter="fade">
                                      <p:cBhvr>
                                        <p:cTn id="123" dur="500" tmFilter="0, 0; .2, .5; .8, .5; 1, 0"/>
                                        <p:tgtEl>
                                          <p:spTgt spid="37"/>
                                        </p:tgtEl>
                                      </p:cBhvr>
                                    </p:animEffect>
                                    <p:animScale>
                                      <p:cBhvr>
                                        <p:cTn id="124" dur="250" autoRev="1" fill="hold"/>
                                        <p:tgtEl>
                                          <p:spTgt spid="37"/>
                                        </p:tgtEl>
                                      </p:cBhvr>
                                      <p:by x="105000" y="105000"/>
                                    </p:animScale>
                                  </p:childTnLst>
                                  <p:subTnLst>
                                    <p:animClr clrSpc="rgb" dir="cw">
                                      <p:cBhvr override="childStyle">
                                        <p:cTn dur="1" fill="hold" display="0" masterRel="nextClick" afterEffect="1"/>
                                        <p:tgtEl>
                                          <p:spTgt spid="37"/>
                                        </p:tgtEl>
                                        <p:attrNameLst>
                                          <p:attrName>ppt_c</p:attrName>
                                        </p:attrNameLst>
                                      </p:cBhvr>
                                      <p:to>
                                        <a:schemeClr val="folHlink"/>
                                      </p:to>
                                    </p:animClr>
                                  </p:subTnLst>
                                </p:cTn>
                              </p:par>
                              <p:par>
                                <p:cTn id="125" presetID="8"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diamond(in)">
                                      <p:cBhvr>
                                        <p:cTn id="127" dur="2000"/>
                                        <p:tgtEl>
                                          <p:spTgt spid="42"/>
                                        </p:tgtEl>
                                      </p:cBhvr>
                                    </p:animEffect>
                                  </p:childTnLst>
                                </p:cTn>
                              </p:par>
                              <p:par>
                                <p:cTn id="128" presetID="8" presetClass="entr" presetSubtype="16" fill="hold" grpId="0"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diamond(in)">
                                      <p:cBhvr>
                                        <p:cTn id="130" dur="2000"/>
                                        <p:tgtEl>
                                          <p:spTgt spid="41"/>
                                        </p:tgtEl>
                                      </p:cBhvr>
                                    </p:animEffect>
                                  </p:childTnLst>
                                </p:cTn>
                              </p:par>
                              <p:par>
                                <p:cTn id="131" presetID="22" presetClass="emph" presetSubtype="0" fill="hold" grpId="1" nodeType="withEffect">
                                  <p:stCondLst>
                                    <p:cond delay="0"/>
                                  </p:stCondLst>
                                  <p:childTnLst>
                                    <p:animClr clrSpc="hsl" dir="cw">
                                      <p:cBhvr override="childStyle">
                                        <p:cTn id="132" dur="500" fill="hold"/>
                                        <p:tgtEl>
                                          <p:spTgt spid="42"/>
                                        </p:tgtEl>
                                        <p:attrNameLst>
                                          <p:attrName>style.color</p:attrName>
                                        </p:attrNameLst>
                                      </p:cBhvr>
                                      <p:by>
                                        <p:hsl h="-7200000" s="0" l="0"/>
                                      </p:by>
                                    </p:animClr>
                                    <p:animClr clrSpc="hsl" dir="cw">
                                      <p:cBhvr>
                                        <p:cTn id="133" dur="500" fill="hold"/>
                                        <p:tgtEl>
                                          <p:spTgt spid="42"/>
                                        </p:tgtEl>
                                        <p:attrNameLst>
                                          <p:attrName>fillcolor</p:attrName>
                                        </p:attrNameLst>
                                      </p:cBhvr>
                                      <p:by>
                                        <p:hsl h="-7200000" s="0" l="0"/>
                                      </p:by>
                                    </p:animClr>
                                    <p:animClr clrSpc="hsl" dir="cw">
                                      <p:cBhvr>
                                        <p:cTn id="134" dur="500" fill="hold"/>
                                        <p:tgtEl>
                                          <p:spTgt spid="42"/>
                                        </p:tgtEl>
                                        <p:attrNameLst>
                                          <p:attrName>stroke.color</p:attrName>
                                        </p:attrNameLst>
                                      </p:cBhvr>
                                      <p:by>
                                        <p:hsl h="-7200000" s="0" l="0"/>
                                      </p:by>
                                    </p:animClr>
                                    <p:set>
                                      <p:cBhvr>
                                        <p:cTn id="135" dur="500" fill="hold"/>
                                        <p:tgtEl>
                                          <p:spTgt spid="42"/>
                                        </p:tgtEl>
                                        <p:attrNameLst>
                                          <p:attrName>fill.type</p:attrName>
                                        </p:attrNameLst>
                                      </p:cBhvr>
                                      <p:to>
                                        <p:strVal val="solid"/>
                                      </p:to>
                                    </p:set>
                                  </p:childTnLst>
                                </p:cTn>
                              </p:par>
                              <p:par>
                                <p:cTn id="136" presetID="22" presetClass="emph" presetSubtype="0" fill="hold" grpId="1" nodeType="withEffect">
                                  <p:stCondLst>
                                    <p:cond delay="0"/>
                                  </p:stCondLst>
                                  <p:childTnLst>
                                    <p:animClr clrSpc="hsl" dir="cw">
                                      <p:cBhvr override="childStyle">
                                        <p:cTn id="137" dur="500" fill="hold"/>
                                        <p:tgtEl>
                                          <p:spTgt spid="41"/>
                                        </p:tgtEl>
                                        <p:attrNameLst>
                                          <p:attrName>style.color</p:attrName>
                                        </p:attrNameLst>
                                      </p:cBhvr>
                                      <p:by>
                                        <p:hsl h="-7200000" s="0" l="0"/>
                                      </p:by>
                                    </p:animClr>
                                    <p:animClr clrSpc="hsl" dir="cw">
                                      <p:cBhvr>
                                        <p:cTn id="138" dur="500" fill="hold"/>
                                        <p:tgtEl>
                                          <p:spTgt spid="41"/>
                                        </p:tgtEl>
                                        <p:attrNameLst>
                                          <p:attrName>fillcolor</p:attrName>
                                        </p:attrNameLst>
                                      </p:cBhvr>
                                      <p:by>
                                        <p:hsl h="-7200000" s="0" l="0"/>
                                      </p:by>
                                    </p:animClr>
                                    <p:animClr clrSpc="hsl" dir="cw">
                                      <p:cBhvr>
                                        <p:cTn id="139" dur="500" fill="hold"/>
                                        <p:tgtEl>
                                          <p:spTgt spid="41"/>
                                        </p:tgtEl>
                                        <p:attrNameLst>
                                          <p:attrName>stroke.color</p:attrName>
                                        </p:attrNameLst>
                                      </p:cBhvr>
                                      <p:by>
                                        <p:hsl h="-7200000" s="0" l="0"/>
                                      </p:by>
                                    </p:animClr>
                                    <p:set>
                                      <p:cBhvr>
                                        <p:cTn id="140" dur="500" fill="hold"/>
                                        <p:tgtEl>
                                          <p:spTgt spid="41"/>
                                        </p:tgtEl>
                                        <p:attrNameLst>
                                          <p:attrName>fill.type</p:attrName>
                                        </p:attrNameLst>
                                      </p:cBhvr>
                                      <p:to>
                                        <p:strVal val="solid"/>
                                      </p:to>
                                    </p:set>
                                  </p:childTnLst>
                                </p:cTn>
                              </p:par>
                              <p:par>
                                <p:cTn id="141" presetID="8" presetClass="entr" presetSubtype="16"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Effect transition="in" filter="diamond(in)">
                                      <p:cBhvr>
                                        <p:cTn id="143" dur="2000"/>
                                        <p:tgtEl>
                                          <p:spTgt spid="43"/>
                                        </p:tgtEl>
                                      </p:cBhvr>
                                    </p:animEffect>
                                  </p:childTnLst>
                                </p:cTn>
                              </p:par>
                              <p:par>
                                <p:cTn id="144" presetID="22" presetClass="emph" presetSubtype="0" fill="hold" grpId="1" nodeType="withEffect">
                                  <p:stCondLst>
                                    <p:cond delay="0"/>
                                  </p:stCondLst>
                                  <p:childTnLst>
                                    <p:animClr clrSpc="hsl" dir="cw">
                                      <p:cBhvr override="childStyle">
                                        <p:cTn id="145" dur="500" fill="hold"/>
                                        <p:tgtEl>
                                          <p:spTgt spid="43"/>
                                        </p:tgtEl>
                                        <p:attrNameLst>
                                          <p:attrName>style.color</p:attrName>
                                        </p:attrNameLst>
                                      </p:cBhvr>
                                      <p:by>
                                        <p:hsl h="-7200000" s="0" l="0"/>
                                      </p:by>
                                    </p:animClr>
                                    <p:animClr clrSpc="hsl" dir="cw">
                                      <p:cBhvr>
                                        <p:cTn id="146" dur="500" fill="hold"/>
                                        <p:tgtEl>
                                          <p:spTgt spid="43"/>
                                        </p:tgtEl>
                                        <p:attrNameLst>
                                          <p:attrName>fillcolor</p:attrName>
                                        </p:attrNameLst>
                                      </p:cBhvr>
                                      <p:by>
                                        <p:hsl h="-7200000" s="0" l="0"/>
                                      </p:by>
                                    </p:animClr>
                                    <p:animClr clrSpc="hsl" dir="cw">
                                      <p:cBhvr>
                                        <p:cTn id="147" dur="500" fill="hold"/>
                                        <p:tgtEl>
                                          <p:spTgt spid="43"/>
                                        </p:tgtEl>
                                        <p:attrNameLst>
                                          <p:attrName>stroke.color</p:attrName>
                                        </p:attrNameLst>
                                      </p:cBhvr>
                                      <p:by>
                                        <p:hsl h="-7200000" s="0" l="0"/>
                                      </p:by>
                                    </p:animClr>
                                    <p:set>
                                      <p:cBhvr>
                                        <p:cTn id="148" dur="500" fill="hold"/>
                                        <p:tgtEl>
                                          <p:spTgt spid="43"/>
                                        </p:tgtEl>
                                        <p:attrNameLst>
                                          <p:attrName>fill.type</p:attrName>
                                        </p:attrNameLst>
                                      </p:cBhvr>
                                      <p:to>
                                        <p:strVal val="solid"/>
                                      </p:to>
                                    </p:set>
                                  </p:childTnLst>
                                </p:cTn>
                              </p:par>
                              <p:par>
                                <p:cTn id="149" presetID="8" presetClass="entr" presetSubtype="16" fill="hold" grpId="0" nodeType="with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diamond(in)">
                                      <p:cBhvr>
                                        <p:cTn id="151" dur="2000"/>
                                        <p:tgtEl>
                                          <p:spTgt spid="44"/>
                                        </p:tgtEl>
                                      </p:cBhvr>
                                    </p:animEffect>
                                  </p:childTnLst>
                                </p:cTn>
                              </p:par>
                              <p:par>
                                <p:cTn id="152" presetID="22" presetClass="emph" presetSubtype="0" fill="hold" grpId="1" nodeType="withEffect">
                                  <p:stCondLst>
                                    <p:cond delay="0"/>
                                  </p:stCondLst>
                                  <p:childTnLst>
                                    <p:animClr clrSpc="hsl" dir="cw">
                                      <p:cBhvr override="childStyle">
                                        <p:cTn id="153" dur="500" fill="hold"/>
                                        <p:tgtEl>
                                          <p:spTgt spid="44"/>
                                        </p:tgtEl>
                                        <p:attrNameLst>
                                          <p:attrName>style.color</p:attrName>
                                        </p:attrNameLst>
                                      </p:cBhvr>
                                      <p:by>
                                        <p:hsl h="-7200000" s="0" l="0"/>
                                      </p:by>
                                    </p:animClr>
                                    <p:animClr clrSpc="hsl" dir="cw">
                                      <p:cBhvr>
                                        <p:cTn id="154" dur="500" fill="hold"/>
                                        <p:tgtEl>
                                          <p:spTgt spid="44"/>
                                        </p:tgtEl>
                                        <p:attrNameLst>
                                          <p:attrName>fillcolor</p:attrName>
                                        </p:attrNameLst>
                                      </p:cBhvr>
                                      <p:by>
                                        <p:hsl h="-7200000" s="0" l="0"/>
                                      </p:by>
                                    </p:animClr>
                                    <p:animClr clrSpc="hsl" dir="cw">
                                      <p:cBhvr>
                                        <p:cTn id="155" dur="500" fill="hold"/>
                                        <p:tgtEl>
                                          <p:spTgt spid="44"/>
                                        </p:tgtEl>
                                        <p:attrNameLst>
                                          <p:attrName>stroke.color</p:attrName>
                                        </p:attrNameLst>
                                      </p:cBhvr>
                                      <p:by>
                                        <p:hsl h="-7200000" s="0" l="0"/>
                                      </p:by>
                                    </p:animClr>
                                    <p:set>
                                      <p:cBhvr>
                                        <p:cTn id="156" dur="500" fill="hold"/>
                                        <p:tgtEl>
                                          <p:spTgt spid="44"/>
                                        </p:tgtEl>
                                        <p:attrNameLst>
                                          <p:attrName>fill.type</p:attrName>
                                        </p:attrNameLst>
                                      </p:cBhvr>
                                      <p:to>
                                        <p:strVal val="solid"/>
                                      </p:to>
                                    </p:set>
                                  </p:childTnLst>
                                </p:cTn>
                              </p:par>
                            </p:childTnLst>
                          </p:cTn>
                        </p:par>
                        <p:par>
                          <p:cTn id="157" fill="hold" nodeType="afterGroup">
                            <p:stCondLst>
                              <p:cond delay="2000"/>
                            </p:stCondLst>
                            <p:childTnLst>
                              <p:par>
                                <p:cTn id="158" presetID="8" presetClass="entr" presetSubtype="16" fill="hold" nodeType="afterEffect">
                                  <p:stCondLst>
                                    <p:cond delay="0"/>
                                  </p:stCondLst>
                                  <p:childTnLst>
                                    <p:set>
                                      <p:cBhvr>
                                        <p:cTn id="159" dur="1" fill="hold">
                                          <p:stCondLst>
                                            <p:cond delay="0"/>
                                          </p:stCondLst>
                                        </p:cTn>
                                        <p:tgtEl>
                                          <p:spTgt spid="45"/>
                                        </p:tgtEl>
                                        <p:attrNameLst>
                                          <p:attrName>style.visibility</p:attrName>
                                        </p:attrNameLst>
                                      </p:cBhvr>
                                      <p:to>
                                        <p:strVal val="visible"/>
                                      </p:to>
                                    </p:set>
                                    <p:animEffect transition="in" filter="diamond(in)">
                                      <p:cBhvr>
                                        <p:cTn id="160" dur="2000"/>
                                        <p:tgtEl>
                                          <p:spTgt spid="45"/>
                                        </p:tgtEl>
                                      </p:cBhvr>
                                    </p:animEffect>
                                  </p:childTnLst>
                                </p:cTn>
                              </p:par>
                            </p:childTnLst>
                          </p:cTn>
                        </p:par>
                        <p:par>
                          <p:cTn id="161" fill="hold" nodeType="afterGroup">
                            <p:stCondLst>
                              <p:cond delay="4000"/>
                            </p:stCondLst>
                            <p:childTnLst>
                              <p:par>
                                <p:cTn id="162" presetID="5" presetClass="entr" presetSubtype="10" fill="hold" grpId="0" nodeType="afterEffect">
                                  <p:stCondLst>
                                    <p:cond delay="0"/>
                                  </p:stCondLst>
                                  <p:childTnLst>
                                    <p:set>
                                      <p:cBhvr>
                                        <p:cTn id="163" dur="1" fill="hold">
                                          <p:stCondLst>
                                            <p:cond delay="0"/>
                                          </p:stCondLst>
                                        </p:cTn>
                                        <p:tgtEl>
                                          <p:spTgt spid="46"/>
                                        </p:tgtEl>
                                        <p:attrNameLst>
                                          <p:attrName>style.visibility</p:attrName>
                                        </p:attrNameLst>
                                      </p:cBhvr>
                                      <p:to>
                                        <p:strVal val="visible"/>
                                      </p:to>
                                    </p:set>
                                    <p:animEffect transition="in" filter="checkerboard(across)">
                                      <p:cBhvr>
                                        <p:cTn id="164" dur="500"/>
                                        <p:tgtEl>
                                          <p:spTgt spid="46"/>
                                        </p:tgtEl>
                                      </p:cBhvr>
                                    </p:animEffect>
                                  </p:childTnLst>
                                </p:cTn>
                              </p:par>
                              <p:par>
                                <p:cTn id="165" presetID="8" presetClass="entr" presetSubtype="16" fill="hold" grpId="0" nodeType="withEffect">
                                  <p:stCondLst>
                                    <p:cond delay="0"/>
                                  </p:stCondLst>
                                  <p:childTnLst>
                                    <p:set>
                                      <p:cBhvr>
                                        <p:cTn id="166" dur="1" fill="hold">
                                          <p:stCondLst>
                                            <p:cond delay="0"/>
                                          </p:stCondLst>
                                        </p:cTn>
                                        <p:tgtEl>
                                          <p:spTgt spid="47"/>
                                        </p:tgtEl>
                                        <p:attrNameLst>
                                          <p:attrName>style.visibility</p:attrName>
                                        </p:attrNameLst>
                                      </p:cBhvr>
                                      <p:to>
                                        <p:strVal val="visible"/>
                                      </p:to>
                                    </p:set>
                                    <p:animEffect transition="in" filter="diamond(in)">
                                      <p:cBhvr>
                                        <p:cTn id="167" dur="2000"/>
                                        <p:tgtEl>
                                          <p:spTgt spid="47"/>
                                        </p:tgtEl>
                                      </p:cBhvr>
                                    </p:animEffect>
                                  </p:childTnLst>
                                </p:cTn>
                              </p:par>
                              <p:par>
                                <p:cTn id="168" presetID="16" presetClass="entr" presetSubtype="21" fill="hold" grpId="0" nodeType="withEffect">
                                  <p:stCondLst>
                                    <p:cond delay="0"/>
                                  </p:stCondLst>
                                  <p:childTnLst>
                                    <p:set>
                                      <p:cBhvr>
                                        <p:cTn id="169" dur="1" fill="hold">
                                          <p:stCondLst>
                                            <p:cond delay="0"/>
                                          </p:stCondLst>
                                        </p:cTn>
                                        <p:tgtEl>
                                          <p:spTgt spid="50"/>
                                        </p:tgtEl>
                                        <p:attrNameLst>
                                          <p:attrName>style.visibility</p:attrName>
                                        </p:attrNameLst>
                                      </p:cBhvr>
                                      <p:to>
                                        <p:strVal val="visible"/>
                                      </p:to>
                                    </p:set>
                                    <p:animEffect transition="in" filter="barn(inVertical)">
                                      <p:cBhvr>
                                        <p:cTn id="170" dur="500"/>
                                        <p:tgtEl>
                                          <p:spTgt spid="50"/>
                                        </p:tgtEl>
                                      </p:cBhvr>
                                    </p:animEffect>
                                  </p:childTnLst>
                                </p:cTn>
                              </p:par>
                              <p:par>
                                <p:cTn id="171" presetID="16" presetClass="entr" presetSubtype="21" fill="hold" grpId="0" nodeType="withEffect">
                                  <p:stCondLst>
                                    <p:cond delay="0"/>
                                  </p:stCondLst>
                                  <p:childTnLst>
                                    <p:set>
                                      <p:cBhvr>
                                        <p:cTn id="172" dur="1" fill="hold">
                                          <p:stCondLst>
                                            <p:cond delay="0"/>
                                          </p:stCondLst>
                                        </p:cTn>
                                        <p:tgtEl>
                                          <p:spTgt spid="51"/>
                                        </p:tgtEl>
                                        <p:attrNameLst>
                                          <p:attrName>style.visibility</p:attrName>
                                        </p:attrNameLst>
                                      </p:cBhvr>
                                      <p:to>
                                        <p:strVal val="visible"/>
                                      </p:to>
                                    </p:set>
                                    <p:animEffect transition="in" filter="barn(inVertical)">
                                      <p:cBhvr>
                                        <p:cTn id="173" dur="500"/>
                                        <p:tgtEl>
                                          <p:spTgt spid="51"/>
                                        </p:tgtEl>
                                      </p:cBhvr>
                                    </p:animEffect>
                                  </p:childTnLst>
                                </p:cTn>
                              </p:par>
                              <p:par>
                                <p:cTn id="174" presetID="16" presetClass="entr" presetSubtype="21" fill="hold" grpId="0" nodeType="withEffect">
                                  <p:stCondLst>
                                    <p:cond delay="0"/>
                                  </p:stCondLst>
                                  <p:childTnLst>
                                    <p:set>
                                      <p:cBhvr>
                                        <p:cTn id="175" dur="1" fill="hold">
                                          <p:stCondLst>
                                            <p:cond delay="0"/>
                                          </p:stCondLst>
                                        </p:cTn>
                                        <p:tgtEl>
                                          <p:spTgt spid="2"/>
                                        </p:tgtEl>
                                        <p:attrNameLst>
                                          <p:attrName>style.visibility</p:attrName>
                                        </p:attrNameLst>
                                      </p:cBhvr>
                                      <p:to>
                                        <p:strVal val="visible"/>
                                      </p:to>
                                    </p:set>
                                    <p:animEffect transition="in" filter="barn(inVertical)">
                                      <p:cBhvr>
                                        <p:cTn id="176" dur="500"/>
                                        <p:tgtEl>
                                          <p:spTgt spid="2"/>
                                        </p:tgtEl>
                                      </p:cBhvr>
                                    </p:animEffect>
                                  </p:childTnLst>
                                </p:cTn>
                              </p:par>
                              <p:par>
                                <p:cTn id="177" presetID="16" presetClass="entr" presetSubtype="21" fill="hold" grpId="0" nodeType="withEffect">
                                  <p:stCondLst>
                                    <p:cond delay="0"/>
                                  </p:stCondLst>
                                  <p:childTnLst>
                                    <p:set>
                                      <p:cBhvr>
                                        <p:cTn id="178" dur="1" fill="hold">
                                          <p:stCondLst>
                                            <p:cond delay="0"/>
                                          </p:stCondLst>
                                        </p:cTn>
                                        <p:tgtEl>
                                          <p:spTgt spid="13337"/>
                                        </p:tgtEl>
                                        <p:attrNameLst>
                                          <p:attrName>style.visibility</p:attrName>
                                        </p:attrNameLst>
                                      </p:cBhvr>
                                      <p:to>
                                        <p:strVal val="visible"/>
                                      </p:to>
                                    </p:set>
                                    <p:animEffect transition="in" filter="barn(inVertical)">
                                      <p:cBhvr>
                                        <p:cTn id="179" dur="500"/>
                                        <p:tgtEl>
                                          <p:spTgt spid="1333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80" fill="hold" display="0">
                  <p:stCondLst>
                    <p:cond delay="indefinite"/>
                  </p:stCondLst>
                  <p:endCondLst>
                    <p:cond evt="onNext" delay="0">
                      <p:tgtEl>
                        <p:sldTgt/>
                      </p:tgtEl>
                    </p:cond>
                    <p:cond evt="onPrev" delay="0">
                      <p:tgtEl>
                        <p:sldTgt/>
                      </p:tgtEl>
                    </p:cond>
                  </p:endCondLst>
                </p:cTn>
                <p:tgtEl>
                  <p:spTgt spid="121894"/>
                </p:tgtEl>
              </p:cMediaNode>
            </p:video>
          </p:childTnLst>
        </p:cTn>
      </p:par>
    </p:tnLst>
    <p:bldLst>
      <p:bldP spid="121860" grpId="0"/>
      <p:bldP spid="121861" grpId="0"/>
      <p:bldP spid="121862" grpId="0" animBg="1"/>
      <p:bldP spid="121863" grpId="0" animBg="1"/>
      <p:bldP spid="121870" grpId="0" animBg="1"/>
      <p:bldP spid="121871" grpId="0" animBg="1"/>
      <p:bldP spid="121872" grpId="0"/>
      <p:bldP spid="121873" grpId="0"/>
      <p:bldP spid="121874" grpId="0" animBg="1"/>
      <p:bldP spid="121875" grpId="0" animBg="1"/>
      <p:bldP spid="121876" grpId="0" animBg="1"/>
      <p:bldP spid="121877" grpId="0" animBg="1"/>
      <p:bldP spid="121878" grpId="0" animBg="1"/>
      <p:bldP spid="121879" grpId="0" animBg="1"/>
      <p:bldP spid="121880" grpId="0" animBg="1"/>
      <p:bldP spid="121881" grpId="0" animBg="1"/>
      <p:bldP spid="121882" grpId="0" animBg="1"/>
      <p:bldP spid="121883" grpId="0" animBg="1"/>
      <p:bldP spid="121897" grpId="0" animBg="1"/>
      <p:bldP spid="13337" grpId="0" animBg="1"/>
      <p:bldP spid="41" grpId="0" animBg="1"/>
      <p:bldP spid="41" grpId="1" animBg="1"/>
      <p:bldP spid="42" grpId="0" animBg="1"/>
      <p:bldP spid="42" grpId="1" animBg="1"/>
      <p:bldP spid="43" grpId="0" animBg="1"/>
      <p:bldP spid="43" grpId="1" animBg="1"/>
      <p:bldP spid="44" grpId="0" animBg="1"/>
      <p:bldP spid="44" grpId="1" animBg="1"/>
      <p:bldP spid="46" grpId="0" animBg="1"/>
      <p:bldP spid="47" grpId="0" animBg="1"/>
      <p:bldP spid="50" grpId="0"/>
      <p:bldP spid="5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96325" y="15875"/>
            <a:ext cx="194310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000" b="1">
                <a:solidFill>
                  <a:srgbClr val="0000CC"/>
                </a:solidFill>
                <a:cs typeface="Arial" panose="020B0604020202020204" pitchFamily="34" charset="0"/>
              </a:rPr>
              <a:t>Testosteron thấp</a:t>
            </a:r>
          </a:p>
        </p:txBody>
      </p:sp>
      <p:sp>
        <p:nvSpPr>
          <p:cNvPr id="3" name="Rounded Rectangle 2"/>
          <p:cNvSpPr/>
          <p:nvPr/>
        </p:nvSpPr>
        <p:spPr>
          <a:xfrm>
            <a:off x="8845550" y="2208213"/>
            <a:ext cx="180975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0000CC"/>
                </a:solidFill>
                <a:latin typeface="Arial" panose="020B0604020202020204" pitchFamily="34" charset="0"/>
                <a:cs typeface="Arial" panose="020B0604020202020204" pitchFamily="34" charset="0"/>
              </a:rPr>
              <a:t>Tăng</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tiết</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GnRH</a:t>
            </a:r>
            <a:endParaRPr lang="en-US" sz="2000" b="1" dirty="0">
              <a:solidFill>
                <a:srgbClr val="0000CC"/>
              </a:solidFill>
              <a:latin typeface="Arial" panose="020B0604020202020204" pitchFamily="34" charset="0"/>
              <a:cs typeface="Arial" panose="020B0604020202020204" pitchFamily="34" charset="0"/>
            </a:endParaRPr>
          </a:p>
        </p:txBody>
      </p:sp>
      <p:sp>
        <p:nvSpPr>
          <p:cNvPr id="4" name="Rounded Rectangle 3"/>
          <p:cNvSpPr/>
          <p:nvPr/>
        </p:nvSpPr>
        <p:spPr>
          <a:xfrm>
            <a:off x="8807450" y="3429000"/>
            <a:ext cx="182880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0000CC"/>
                </a:solidFill>
                <a:latin typeface="Arial" panose="020B0604020202020204" pitchFamily="34" charset="0"/>
                <a:cs typeface="Arial" panose="020B0604020202020204" pitchFamily="34" charset="0"/>
              </a:rPr>
              <a:t>Tăng</a:t>
            </a:r>
            <a:r>
              <a:rPr lang="en-US" sz="2000" b="1" dirty="0">
                <a:solidFill>
                  <a:srgbClr val="0000CC"/>
                </a:solidFill>
                <a:latin typeface="Arial" panose="020B0604020202020204" pitchFamily="34" charset="0"/>
                <a:cs typeface="Arial" panose="020B0604020202020204" pitchFamily="34" charset="0"/>
              </a:rPr>
              <a:t> LH, FSH</a:t>
            </a:r>
          </a:p>
        </p:txBody>
      </p:sp>
      <p:sp>
        <p:nvSpPr>
          <p:cNvPr id="5" name="Rounded Rectangle 4"/>
          <p:cNvSpPr/>
          <p:nvPr/>
        </p:nvSpPr>
        <p:spPr>
          <a:xfrm>
            <a:off x="8842375" y="4751388"/>
            <a:ext cx="182880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0000CC"/>
                </a:solidFill>
                <a:latin typeface="Arial" panose="020B0604020202020204" pitchFamily="34" charset="0"/>
                <a:cs typeface="Arial" panose="020B0604020202020204" pitchFamily="34" charset="0"/>
              </a:rPr>
              <a:t>Tăng</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Testosteron</a:t>
            </a:r>
            <a:endParaRPr lang="en-US" sz="2000" b="1" dirty="0">
              <a:solidFill>
                <a:srgbClr val="0000CC"/>
              </a:solidFill>
              <a:latin typeface="Arial" panose="020B0604020202020204" pitchFamily="34" charset="0"/>
              <a:cs typeface="Arial" panose="020B0604020202020204" pitchFamily="34" charset="0"/>
            </a:endParaRPr>
          </a:p>
        </p:txBody>
      </p:sp>
      <p:sp>
        <p:nvSpPr>
          <p:cNvPr id="6" name="Rounded Rectangle 5"/>
          <p:cNvSpPr/>
          <p:nvPr/>
        </p:nvSpPr>
        <p:spPr>
          <a:xfrm>
            <a:off x="8807450" y="5994400"/>
            <a:ext cx="187960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20EC1"/>
                </a:solidFill>
                <a:latin typeface="Arial" panose="020B0604020202020204" pitchFamily="34" charset="0"/>
                <a:cs typeface="Arial" panose="020B0604020202020204" pitchFamily="34" charset="0"/>
              </a:rPr>
              <a:t>Tăng</a:t>
            </a:r>
            <a:r>
              <a:rPr lang="en-US" sz="2000" b="1" dirty="0">
                <a:solidFill>
                  <a:srgbClr val="F20EC1"/>
                </a:solidFill>
                <a:latin typeface="Arial" panose="020B0604020202020204" pitchFamily="34" charset="0"/>
                <a:cs typeface="Arial" panose="020B0604020202020204" pitchFamily="34" charset="0"/>
              </a:rPr>
              <a:t> </a:t>
            </a:r>
            <a:r>
              <a:rPr lang="en-US" sz="2000" b="1" dirty="0" err="1">
                <a:solidFill>
                  <a:srgbClr val="F20EC1"/>
                </a:solidFill>
                <a:latin typeface="Arial" panose="020B0604020202020204" pitchFamily="34" charset="0"/>
                <a:cs typeface="Arial" panose="020B0604020202020204" pitchFamily="34" charset="0"/>
              </a:rPr>
              <a:t>sinh</a:t>
            </a:r>
            <a:r>
              <a:rPr lang="en-US" sz="2000" b="1" dirty="0">
                <a:solidFill>
                  <a:srgbClr val="F20EC1"/>
                </a:solidFill>
                <a:latin typeface="Arial" panose="020B0604020202020204" pitchFamily="34" charset="0"/>
                <a:cs typeface="Arial" panose="020B0604020202020204" pitchFamily="34" charset="0"/>
              </a:rPr>
              <a:t> </a:t>
            </a:r>
            <a:r>
              <a:rPr lang="en-US" sz="2000" b="1" dirty="0" err="1">
                <a:solidFill>
                  <a:srgbClr val="F20EC1"/>
                </a:solidFill>
                <a:latin typeface="Arial" panose="020B0604020202020204" pitchFamily="34" charset="0"/>
                <a:cs typeface="Arial" panose="020B0604020202020204" pitchFamily="34" charset="0"/>
              </a:rPr>
              <a:t>tinh</a:t>
            </a:r>
            <a:endParaRPr lang="en-US" sz="2000" b="1" dirty="0">
              <a:solidFill>
                <a:srgbClr val="F20EC1"/>
              </a:solidFill>
              <a:latin typeface="Arial" panose="020B0604020202020204" pitchFamily="34" charset="0"/>
              <a:cs typeface="Arial" panose="020B0604020202020204" pitchFamily="34" charset="0"/>
            </a:endParaRPr>
          </a:p>
        </p:txBody>
      </p:sp>
      <p:sp>
        <p:nvSpPr>
          <p:cNvPr id="14343" name="TextBox 6"/>
          <p:cNvSpPr txBox="1">
            <a:spLocks noChangeArrowheads="1"/>
          </p:cNvSpPr>
          <p:nvPr/>
        </p:nvSpPr>
        <p:spPr bwMode="auto">
          <a:xfrm>
            <a:off x="8807450" y="1038226"/>
            <a:ext cx="1943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cs typeface="Arial" panose="020B0604020202020204" pitchFamily="34" charset="0"/>
              </a:rPr>
              <a:t>Kích thích Vùng dưới đồi</a:t>
            </a:r>
          </a:p>
        </p:txBody>
      </p:sp>
      <p:sp>
        <p:nvSpPr>
          <p:cNvPr id="8" name="Rounded Rectangle 7"/>
          <p:cNvSpPr/>
          <p:nvPr/>
        </p:nvSpPr>
        <p:spPr>
          <a:xfrm>
            <a:off x="1485900" y="15875"/>
            <a:ext cx="1828800" cy="685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C00000"/>
                </a:solidFill>
                <a:latin typeface="Arial" panose="020B0604020202020204" pitchFamily="34" charset="0"/>
                <a:cs typeface="Arial" panose="020B0604020202020204" pitchFamily="34" charset="0"/>
              </a:rPr>
              <a:t>Testosteron</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cao</a:t>
            </a:r>
            <a:endParaRPr lang="en-US" sz="2000" b="1" dirty="0">
              <a:solidFill>
                <a:srgbClr val="C00000"/>
              </a:solidFill>
              <a:latin typeface="Arial" panose="020B0604020202020204" pitchFamily="34" charset="0"/>
              <a:cs typeface="Arial" panose="020B0604020202020204" pitchFamily="34" charset="0"/>
            </a:endParaRPr>
          </a:p>
        </p:txBody>
      </p:sp>
      <p:sp>
        <p:nvSpPr>
          <p:cNvPr id="9" name="Rounded Rectangle 8"/>
          <p:cNvSpPr/>
          <p:nvPr/>
        </p:nvSpPr>
        <p:spPr>
          <a:xfrm>
            <a:off x="1547813" y="2268538"/>
            <a:ext cx="1790700" cy="685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C00000"/>
                </a:solidFill>
                <a:latin typeface="Arial" panose="020B0604020202020204" pitchFamily="34" charset="0"/>
                <a:cs typeface="Arial" panose="020B0604020202020204" pitchFamily="34" charset="0"/>
              </a:rPr>
              <a:t>Giảm</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tiết</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GnRH</a:t>
            </a:r>
            <a:endParaRPr lang="en-US" sz="2000" b="1" dirty="0">
              <a:solidFill>
                <a:srgbClr val="C00000"/>
              </a:solidFill>
              <a:latin typeface="Arial" panose="020B0604020202020204" pitchFamily="34" charset="0"/>
              <a:cs typeface="Arial" panose="020B0604020202020204" pitchFamily="34" charset="0"/>
            </a:endParaRPr>
          </a:p>
        </p:txBody>
      </p:sp>
      <p:sp>
        <p:nvSpPr>
          <p:cNvPr id="10" name="Rounded Rectangle 9"/>
          <p:cNvSpPr/>
          <p:nvPr/>
        </p:nvSpPr>
        <p:spPr>
          <a:xfrm>
            <a:off x="1577976" y="3467100"/>
            <a:ext cx="1770063" cy="685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C00000"/>
                </a:solidFill>
                <a:latin typeface="Arial" panose="020B0604020202020204" pitchFamily="34" charset="0"/>
                <a:cs typeface="Arial" panose="020B0604020202020204" pitchFamily="34" charset="0"/>
              </a:rPr>
              <a:t>Giảm</a:t>
            </a:r>
            <a:r>
              <a:rPr lang="en-US" sz="2000" b="1" dirty="0">
                <a:solidFill>
                  <a:srgbClr val="C00000"/>
                </a:solidFill>
                <a:latin typeface="Arial" panose="020B0604020202020204" pitchFamily="34" charset="0"/>
                <a:cs typeface="Arial" panose="020B0604020202020204" pitchFamily="34" charset="0"/>
              </a:rPr>
              <a:t> LH, FSH</a:t>
            </a:r>
          </a:p>
        </p:txBody>
      </p:sp>
      <p:sp>
        <p:nvSpPr>
          <p:cNvPr id="11" name="Rounded Rectangle 10"/>
          <p:cNvSpPr/>
          <p:nvPr/>
        </p:nvSpPr>
        <p:spPr>
          <a:xfrm>
            <a:off x="1581150" y="4751388"/>
            <a:ext cx="1766888" cy="685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C00000"/>
                </a:solidFill>
                <a:latin typeface="Arial" panose="020B0604020202020204" pitchFamily="34" charset="0"/>
                <a:cs typeface="Arial" panose="020B0604020202020204" pitchFamily="34" charset="0"/>
              </a:rPr>
              <a:t>Giảm</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Testosteron</a:t>
            </a:r>
            <a:endParaRPr lang="en-US" sz="2000" b="1" dirty="0">
              <a:solidFill>
                <a:srgbClr val="C00000"/>
              </a:solidFill>
              <a:latin typeface="Arial" panose="020B0604020202020204" pitchFamily="34" charset="0"/>
              <a:cs typeface="Arial" panose="020B0604020202020204" pitchFamily="34" charset="0"/>
            </a:endParaRPr>
          </a:p>
        </p:txBody>
      </p:sp>
      <p:sp>
        <p:nvSpPr>
          <p:cNvPr id="12" name="Rounded Rectangle 11"/>
          <p:cNvSpPr/>
          <p:nvPr/>
        </p:nvSpPr>
        <p:spPr>
          <a:xfrm>
            <a:off x="1524000" y="6122988"/>
            <a:ext cx="1676400" cy="6858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20EC1"/>
                </a:solidFill>
                <a:latin typeface="Arial" panose="020B0604020202020204" pitchFamily="34" charset="0"/>
                <a:cs typeface="Arial" panose="020B0604020202020204" pitchFamily="34" charset="0"/>
              </a:rPr>
              <a:t>Giảm</a:t>
            </a:r>
            <a:r>
              <a:rPr lang="en-US" sz="2000" b="1" dirty="0">
                <a:solidFill>
                  <a:srgbClr val="F20EC1"/>
                </a:solidFill>
                <a:latin typeface="Arial" panose="020B0604020202020204" pitchFamily="34" charset="0"/>
                <a:cs typeface="Arial" panose="020B0604020202020204" pitchFamily="34" charset="0"/>
              </a:rPr>
              <a:t> </a:t>
            </a:r>
            <a:r>
              <a:rPr lang="en-US" sz="2000" b="1" dirty="0" err="1">
                <a:solidFill>
                  <a:srgbClr val="F20EC1"/>
                </a:solidFill>
                <a:latin typeface="Arial" panose="020B0604020202020204" pitchFamily="34" charset="0"/>
                <a:cs typeface="Arial" panose="020B0604020202020204" pitchFamily="34" charset="0"/>
              </a:rPr>
              <a:t>sinh</a:t>
            </a:r>
            <a:r>
              <a:rPr lang="en-US" sz="2000" b="1" dirty="0">
                <a:solidFill>
                  <a:srgbClr val="F20EC1"/>
                </a:solidFill>
                <a:latin typeface="Arial" panose="020B0604020202020204" pitchFamily="34" charset="0"/>
                <a:cs typeface="Arial" panose="020B0604020202020204" pitchFamily="34" charset="0"/>
              </a:rPr>
              <a:t> </a:t>
            </a:r>
            <a:r>
              <a:rPr lang="en-US" sz="2000" b="1" dirty="0" err="1">
                <a:solidFill>
                  <a:srgbClr val="F20EC1"/>
                </a:solidFill>
                <a:latin typeface="Arial" panose="020B0604020202020204" pitchFamily="34" charset="0"/>
                <a:cs typeface="Arial" panose="020B0604020202020204" pitchFamily="34" charset="0"/>
              </a:rPr>
              <a:t>tinh</a:t>
            </a:r>
            <a:endParaRPr lang="en-US" sz="2000" b="1" dirty="0">
              <a:solidFill>
                <a:srgbClr val="F20EC1"/>
              </a:solidFill>
              <a:latin typeface="Arial" panose="020B0604020202020204" pitchFamily="34" charset="0"/>
              <a:cs typeface="Arial" panose="020B0604020202020204" pitchFamily="34" charset="0"/>
            </a:endParaRPr>
          </a:p>
        </p:txBody>
      </p:sp>
      <p:sp>
        <p:nvSpPr>
          <p:cNvPr id="14349" name="TextBox 12"/>
          <p:cNvSpPr txBox="1">
            <a:spLocks noChangeArrowheads="1"/>
          </p:cNvSpPr>
          <p:nvPr/>
        </p:nvSpPr>
        <p:spPr bwMode="auto">
          <a:xfrm>
            <a:off x="1577976" y="1050925"/>
            <a:ext cx="177006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0000CC"/>
                </a:solidFill>
                <a:cs typeface="Arial" panose="020B0604020202020204" pitchFamily="34" charset="0"/>
              </a:rPr>
              <a:t>Ức chế Vùng dưới đồi</a:t>
            </a:r>
          </a:p>
        </p:txBody>
      </p:sp>
      <p:sp>
        <p:nvSpPr>
          <p:cNvPr id="16" name="Down Arrow 15"/>
          <p:cNvSpPr/>
          <p:nvPr/>
        </p:nvSpPr>
        <p:spPr>
          <a:xfrm>
            <a:off x="2268539" y="1785939"/>
            <a:ext cx="295275" cy="422275"/>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13" name="Rectangle 12"/>
          <p:cNvSpPr/>
          <p:nvPr/>
        </p:nvSpPr>
        <p:spPr>
          <a:xfrm>
            <a:off x="2328863" y="688975"/>
            <a:ext cx="176212" cy="3492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18" name="Down Arrow 17"/>
          <p:cNvSpPr/>
          <p:nvPr/>
        </p:nvSpPr>
        <p:spPr>
          <a:xfrm>
            <a:off x="2268539" y="3000376"/>
            <a:ext cx="295275" cy="422275"/>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19" name="Down Arrow 18"/>
          <p:cNvSpPr/>
          <p:nvPr/>
        </p:nvSpPr>
        <p:spPr>
          <a:xfrm>
            <a:off x="2241551" y="4275139"/>
            <a:ext cx="295275" cy="422275"/>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0" name="Down Arrow 19"/>
          <p:cNvSpPr/>
          <p:nvPr/>
        </p:nvSpPr>
        <p:spPr>
          <a:xfrm>
            <a:off x="2249489" y="5613401"/>
            <a:ext cx="295275" cy="423863"/>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1" name="Rectangle 20"/>
          <p:cNvSpPr/>
          <p:nvPr/>
        </p:nvSpPr>
        <p:spPr>
          <a:xfrm>
            <a:off x="9575801" y="701675"/>
            <a:ext cx="176213" cy="34925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4" name="Down Arrow 23"/>
          <p:cNvSpPr/>
          <p:nvPr/>
        </p:nvSpPr>
        <p:spPr>
          <a:xfrm>
            <a:off x="9528176" y="1801813"/>
            <a:ext cx="295275" cy="423862"/>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5" name="Down Arrow 24"/>
          <p:cNvSpPr/>
          <p:nvPr/>
        </p:nvSpPr>
        <p:spPr>
          <a:xfrm>
            <a:off x="9537701" y="2897188"/>
            <a:ext cx="295275" cy="423862"/>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6" name="Down Arrow 25"/>
          <p:cNvSpPr/>
          <p:nvPr/>
        </p:nvSpPr>
        <p:spPr>
          <a:xfrm>
            <a:off x="9537701" y="4243388"/>
            <a:ext cx="295275" cy="423862"/>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7" name="Down Arrow 26"/>
          <p:cNvSpPr/>
          <p:nvPr/>
        </p:nvSpPr>
        <p:spPr>
          <a:xfrm>
            <a:off x="9580564" y="5549901"/>
            <a:ext cx="295275" cy="422275"/>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grpSp>
        <p:nvGrpSpPr>
          <p:cNvPr id="14360" name="Group 27"/>
          <p:cNvGrpSpPr>
            <a:grpSpLocks/>
          </p:cNvGrpSpPr>
          <p:nvPr/>
        </p:nvGrpSpPr>
        <p:grpSpPr bwMode="auto">
          <a:xfrm>
            <a:off x="3387727" y="15875"/>
            <a:ext cx="5027612" cy="6786563"/>
            <a:chOff x="-149914" y="-4763"/>
            <a:chExt cx="9216127" cy="6786563"/>
          </a:xfrm>
        </p:grpSpPr>
        <p:sp>
          <p:nvSpPr>
            <p:cNvPr id="14363" name="Rectangle 4"/>
            <p:cNvSpPr>
              <a:spLocks noChangeArrowheads="1"/>
            </p:cNvSpPr>
            <p:nvPr/>
          </p:nvSpPr>
          <p:spPr bwMode="auto">
            <a:xfrm>
              <a:off x="3733800" y="5029200"/>
              <a:ext cx="12954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F20EC1"/>
                  </a:solidFill>
                </a:rPr>
                <a:t>Testoteron</a:t>
              </a:r>
            </a:p>
          </p:txBody>
        </p:sp>
        <p:sp>
          <p:nvSpPr>
            <p:cNvPr id="14364" name="Text Box 5"/>
            <p:cNvSpPr txBox="1">
              <a:spLocks noChangeArrowheads="1"/>
            </p:cNvSpPr>
            <p:nvPr/>
          </p:nvSpPr>
          <p:spPr bwMode="auto">
            <a:xfrm>
              <a:off x="-149914" y="-4763"/>
              <a:ext cx="174376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solidFill>
                    <a:srgbClr val="C00000"/>
                  </a:solidFill>
                  <a:latin typeface="Times New Roman" panose="02020603050405020304" pitchFamily="18" charset="0"/>
                </a:rPr>
                <a:t>K</a:t>
              </a:r>
              <a:r>
                <a:rPr lang="en-US" altLang="en-US" sz="1600" b="1">
                  <a:solidFill>
                    <a:srgbClr val="C00000"/>
                  </a:solidFill>
                </a:rPr>
                <a:t>ích thích từ </a:t>
              </a:r>
            </a:p>
            <a:p>
              <a:pPr>
                <a:spcBef>
                  <a:spcPct val="50000"/>
                </a:spcBef>
              </a:pPr>
              <a:r>
                <a:rPr lang="en-US" altLang="en-US" sz="1600" b="1">
                  <a:solidFill>
                    <a:srgbClr val="C00000"/>
                  </a:solidFill>
                </a:rPr>
                <a:t>môi trường ngoài    </a:t>
              </a:r>
            </a:p>
          </p:txBody>
        </p:sp>
        <p:sp>
          <p:nvSpPr>
            <p:cNvPr id="14365" name="Freeform 6"/>
            <p:cNvSpPr>
              <a:spLocks/>
            </p:cNvSpPr>
            <p:nvPr/>
          </p:nvSpPr>
          <p:spPr bwMode="auto">
            <a:xfrm>
              <a:off x="1274763" y="342900"/>
              <a:ext cx="739775" cy="244475"/>
            </a:xfrm>
            <a:custGeom>
              <a:avLst/>
              <a:gdLst>
                <a:gd name="T0" fmla="*/ 0 w 1104"/>
                <a:gd name="T1" fmla="*/ 2147483646 h 264"/>
                <a:gd name="T2" fmla="*/ 2147483646 w 1104"/>
                <a:gd name="T3" fmla="*/ 2147483646 h 264"/>
                <a:gd name="T4" fmla="*/ 2147483646 w 1104"/>
                <a:gd name="T5" fmla="*/ 2147483646 h 264"/>
                <a:gd name="T6" fmla="*/ 2147483646 w 1104"/>
                <a:gd name="T7" fmla="*/ 2147483646 h 264"/>
                <a:gd name="T8" fmla="*/ 2147483646 w 1104"/>
                <a:gd name="T9" fmla="*/ 2147483646 h 264"/>
                <a:gd name="T10" fmla="*/ 2147483646 w 1104"/>
                <a:gd name="T11" fmla="*/ 2147483646 h 264"/>
                <a:gd name="T12" fmla="*/ 2147483646 w 1104"/>
                <a:gd name="T13" fmla="*/ 2147483646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264">
                  <a:moveTo>
                    <a:pt x="0" y="160"/>
                  </a:moveTo>
                  <a:cubicBezTo>
                    <a:pt x="108" y="80"/>
                    <a:pt x="216" y="0"/>
                    <a:pt x="288" y="16"/>
                  </a:cubicBezTo>
                  <a:cubicBezTo>
                    <a:pt x="360" y="32"/>
                    <a:pt x="376" y="248"/>
                    <a:pt x="432" y="256"/>
                  </a:cubicBezTo>
                  <a:cubicBezTo>
                    <a:pt x="488" y="264"/>
                    <a:pt x="568" y="64"/>
                    <a:pt x="624" y="64"/>
                  </a:cubicBezTo>
                  <a:cubicBezTo>
                    <a:pt x="680" y="64"/>
                    <a:pt x="712" y="248"/>
                    <a:pt x="768" y="256"/>
                  </a:cubicBezTo>
                  <a:cubicBezTo>
                    <a:pt x="824" y="264"/>
                    <a:pt x="904" y="128"/>
                    <a:pt x="960" y="112"/>
                  </a:cubicBezTo>
                  <a:cubicBezTo>
                    <a:pt x="1016" y="96"/>
                    <a:pt x="1080" y="152"/>
                    <a:pt x="1104" y="16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7"/>
            <p:cNvSpPr txBox="1">
              <a:spLocks noChangeArrowheads="1"/>
            </p:cNvSpPr>
            <p:nvPr/>
          </p:nvSpPr>
          <p:spPr bwMode="auto">
            <a:xfrm>
              <a:off x="3929976" y="6350"/>
              <a:ext cx="1946822" cy="923330"/>
            </a:xfrm>
            <a:prstGeom prst="rect">
              <a:avLst/>
            </a:prstGeom>
            <a:noFill/>
            <a:ln w="9525">
              <a:solidFill>
                <a:schemeClr val="accent4">
                  <a:lumMod val="20000"/>
                  <a:lumOff val="80000"/>
                </a:schemeClr>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a:solidFill>
                    <a:srgbClr val="C00000"/>
                  </a:solidFill>
                </a:rPr>
                <a:t>Vùng dưới đồi</a:t>
              </a:r>
            </a:p>
          </p:txBody>
        </p:sp>
        <p:grpSp>
          <p:nvGrpSpPr>
            <p:cNvPr id="14367" name="Group 8"/>
            <p:cNvGrpSpPr>
              <a:grpSpLocks/>
            </p:cNvGrpSpPr>
            <p:nvPr/>
          </p:nvGrpSpPr>
          <p:grpSpPr bwMode="auto">
            <a:xfrm>
              <a:off x="4189412" y="693738"/>
              <a:ext cx="1829863" cy="1798185"/>
              <a:chOff x="2928" y="864"/>
              <a:chExt cx="1414" cy="1584"/>
            </a:xfrm>
          </p:grpSpPr>
          <p:grpSp>
            <p:nvGrpSpPr>
              <p:cNvPr id="14396" name="Group 9"/>
              <p:cNvGrpSpPr>
                <a:grpSpLocks/>
              </p:cNvGrpSpPr>
              <p:nvPr/>
            </p:nvGrpSpPr>
            <p:grpSpPr bwMode="auto">
              <a:xfrm>
                <a:off x="2928" y="864"/>
                <a:ext cx="1304" cy="1584"/>
                <a:chOff x="2736" y="720"/>
                <a:chExt cx="1304" cy="1584"/>
              </a:xfrm>
            </p:grpSpPr>
            <p:sp>
              <p:nvSpPr>
                <p:cNvPr id="14398" name="Text Box 10"/>
                <p:cNvSpPr txBox="1">
                  <a:spLocks noChangeArrowheads="1"/>
                </p:cNvSpPr>
                <p:nvPr/>
              </p:nvSpPr>
              <p:spPr bwMode="auto">
                <a:xfrm>
                  <a:off x="2797" y="2006"/>
                  <a:ext cx="26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1600"/>
                </a:p>
              </p:txBody>
            </p:sp>
            <p:sp>
              <p:nvSpPr>
                <p:cNvPr id="14399" name="Freeform 11"/>
                <p:cNvSpPr>
                  <a:spLocks/>
                </p:cNvSpPr>
                <p:nvPr/>
              </p:nvSpPr>
              <p:spPr bwMode="auto">
                <a:xfrm>
                  <a:off x="2736" y="1008"/>
                  <a:ext cx="792" cy="1232"/>
                </a:xfrm>
                <a:custGeom>
                  <a:avLst/>
                  <a:gdLst>
                    <a:gd name="T0" fmla="*/ 0 w 792"/>
                    <a:gd name="T1" fmla="*/ 0 h 1232"/>
                    <a:gd name="T2" fmla="*/ 432 w 792"/>
                    <a:gd name="T3" fmla="*/ 96 h 1232"/>
                    <a:gd name="T4" fmla="*/ 384 w 792"/>
                    <a:gd name="T5" fmla="*/ 432 h 1232"/>
                    <a:gd name="T6" fmla="*/ 96 w 792"/>
                    <a:gd name="T7" fmla="*/ 864 h 1232"/>
                    <a:gd name="T8" fmla="*/ 240 w 792"/>
                    <a:gd name="T9" fmla="*/ 1152 h 1232"/>
                    <a:gd name="T10" fmla="*/ 624 w 792"/>
                    <a:gd name="T11" fmla="*/ 1200 h 1232"/>
                    <a:gd name="T12" fmla="*/ 768 w 792"/>
                    <a:gd name="T13" fmla="*/ 960 h 1232"/>
                    <a:gd name="T14" fmla="*/ 768 w 792"/>
                    <a:gd name="T15" fmla="*/ 720 h 1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2" h="1232">
                      <a:moveTo>
                        <a:pt x="0" y="0"/>
                      </a:moveTo>
                      <a:cubicBezTo>
                        <a:pt x="184" y="12"/>
                        <a:pt x="368" y="24"/>
                        <a:pt x="432" y="96"/>
                      </a:cubicBezTo>
                      <a:cubicBezTo>
                        <a:pt x="496" y="168"/>
                        <a:pt x="440" y="304"/>
                        <a:pt x="384" y="432"/>
                      </a:cubicBezTo>
                      <a:cubicBezTo>
                        <a:pt x="328" y="560"/>
                        <a:pt x="120" y="744"/>
                        <a:pt x="96" y="864"/>
                      </a:cubicBezTo>
                      <a:cubicBezTo>
                        <a:pt x="72" y="984"/>
                        <a:pt x="152" y="1096"/>
                        <a:pt x="240" y="1152"/>
                      </a:cubicBezTo>
                      <a:cubicBezTo>
                        <a:pt x="328" y="1208"/>
                        <a:pt x="536" y="1232"/>
                        <a:pt x="624" y="1200"/>
                      </a:cubicBezTo>
                      <a:cubicBezTo>
                        <a:pt x="712" y="1168"/>
                        <a:pt x="744" y="1040"/>
                        <a:pt x="768" y="960"/>
                      </a:cubicBezTo>
                      <a:cubicBezTo>
                        <a:pt x="792" y="880"/>
                        <a:pt x="780" y="800"/>
                        <a:pt x="768" y="7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0" name="Freeform 12"/>
                <p:cNvSpPr>
                  <a:spLocks/>
                </p:cNvSpPr>
                <p:nvPr/>
              </p:nvSpPr>
              <p:spPr bwMode="auto">
                <a:xfrm>
                  <a:off x="3456" y="720"/>
                  <a:ext cx="584" cy="1296"/>
                </a:xfrm>
                <a:custGeom>
                  <a:avLst/>
                  <a:gdLst>
                    <a:gd name="T0" fmla="*/ 28 w 632"/>
                    <a:gd name="T1" fmla="*/ 637 h 1408"/>
                    <a:gd name="T2" fmla="*/ 74 w 632"/>
                    <a:gd name="T3" fmla="*/ 661 h 1408"/>
                    <a:gd name="T4" fmla="*/ 169 w 632"/>
                    <a:gd name="T5" fmla="*/ 661 h 1408"/>
                    <a:gd name="T6" fmla="*/ 240 w 632"/>
                    <a:gd name="T7" fmla="*/ 615 h 1408"/>
                    <a:gd name="T8" fmla="*/ 286 w 632"/>
                    <a:gd name="T9" fmla="*/ 477 h 1408"/>
                    <a:gd name="T10" fmla="*/ 99 w 632"/>
                    <a:gd name="T11" fmla="*/ 250 h 1408"/>
                    <a:gd name="T12" fmla="*/ 28 w 632"/>
                    <a:gd name="T13" fmla="*/ 112 h 1408"/>
                    <a:gd name="T14" fmla="*/ 263 w 632"/>
                    <a:gd name="T15" fmla="*/ 0 h 1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1408">
                      <a:moveTo>
                        <a:pt x="56" y="1344"/>
                      </a:moveTo>
                      <a:cubicBezTo>
                        <a:pt x="80" y="1364"/>
                        <a:pt x="104" y="1384"/>
                        <a:pt x="152" y="1392"/>
                      </a:cubicBezTo>
                      <a:cubicBezTo>
                        <a:pt x="200" y="1400"/>
                        <a:pt x="288" y="1408"/>
                        <a:pt x="344" y="1392"/>
                      </a:cubicBezTo>
                      <a:cubicBezTo>
                        <a:pt x="400" y="1376"/>
                        <a:pt x="448" y="1360"/>
                        <a:pt x="488" y="1296"/>
                      </a:cubicBezTo>
                      <a:cubicBezTo>
                        <a:pt x="528" y="1232"/>
                        <a:pt x="632" y="1136"/>
                        <a:pt x="584" y="1008"/>
                      </a:cubicBezTo>
                      <a:cubicBezTo>
                        <a:pt x="536" y="880"/>
                        <a:pt x="288" y="656"/>
                        <a:pt x="200" y="528"/>
                      </a:cubicBezTo>
                      <a:cubicBezTo>
                        <a:pt x="112" y="400"/>
                        <a:pt x="0" y="328"/>
                        <a:pt x="56" y="240"/>
                      </a:cubicBezTo>
                      <a:cubicBezTo>
                        <a:pt x="112" y="152"/>
                        <a:pt x="456" y="40"/>
                        <a:pt x="53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97" name="Text Box 13"/>
              <p:cNvSpPr txBox="1">
                <a:spLocks noChangeArrowheads="1"/>
              </p:cNvSpPr>
              <p:nvPr/>
            </p:nvSpPr>
            <p:spPr bwMode="auto">
              <a:xfrm>
                <a:off x="3168" y="1590"/>
                <a:ext cx="1174" cy="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C00000"/>
                    </a:solidFill>
                  </a:rPr>
                  <a:t>Tuyến yên</a:t>
                </a:r>
              </a:p>
            </p:txBody>
          </p:sp>
        </p:grpSp>
        <p:sp>
          <p:nvSpPr>
            <p:cNvPr id="14368" name="Line 14"/>
            <p:cNvSpPr>
              <a:spLocks noChangeShapeType="1"/>
            </p:cNvSpPr>
            <p:nvPr/>
          </p:nvSpPr>
          <p:spPr bwMode="auto">
            <a:xfrm>
              <a:off x="4903788" y="23622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9" name="Line 15"/>
            <p:cNvSpPr>
              <a:spLocks noChangeShapeType="1"/>
            </p:cNvSpPr>
            <p:nvPr/>
          </p:nvSpPr>
          <p:spPr bwMode="auto">
            <a:xfrm flipH="1">
              <a:off x="4038600" y="2133600"/>
              <a:ext cx="533400" cy="1023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0" name="Text Box 16"/>
            <p:cNvSpPr txBox="1">
              <a:spLocks noChangeArrowheads="1"/>
            </p:cNvSpPr>
            <p:nvPr/>
          </p:nvSpPr>
          <p:spPr bwMode="auto">
            <a:xfrm>
              <a:off x="4610101" y="3448050"/>
              <a:ext cx="10090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F20EC1"/>
                  </a:solidFill>
                </a:rPr>
                <a:t>LH</a:t>
              </a:r>
            </a:p>
          </p:txBody>
        </p:sp>
        <p:sp>
          <p:nvSpPr>
            <p:cNvPr id="14371" name="Text Box 17"/>
            <p:cNvSpPr txBox="1">
              <a:spLocks noChangeArrowheads="1"/>
            </p:cNvSpPr>
            <p:nvPr/>
          </p:nvSpPr>
          <p:spPr bwMode="auto">
            <a:xfrm>
              <a:off x="2895603" y="3276600"/>
              <a:ext cx="16160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solidFill>
                    <a:srgbClr val="F20EC1"/>
                  </a:solidFill>
                </a:rPr>
                <a:t>FSH</a:t>
              </a:r>
            </a:p>
          </p:txBody>
        </p:sp>
        <p:sp>
          <p:nvSpPr>
            <p:cNvPr id="14372" name="Line 18"/>
            <p:cNvSpPr>
              <a:spLocks noChangeShapeType="1"/>
            </p:cNvSpPr>
            <p:nvPr/>
          </p:nvSpPr>
          <p:spPr bwMode="auto">
            <a:xfrm>
              <a:off x="4876800" y="382905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3" name="Line 19"/>
            <p:cNvSpPr>
              <a:spLocks noChangeShapeType="1"/>
            </p:cNvSpPr>
            <p:nvPr/>
          </p:nvSpPr>
          <p:spPr bwMode="auto">
            <a:xfrm flipH="1">
              <a:off x="2743200" y="3581400"/>
              <a:ext cx="10668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4" name="Line 20"/>
            <p:cNvSpPr>
              <a:spLocks noChangeShapeType="1"/>
            </p:cNvSpPr>
            <p:nvPr/>
          </p:nvSpPr>
          <p:spPr bwMode="auto">
            <a:xfrm flipH="1">
              <a:off x="3200400" y="5486400"/>
              <a:ext cx="762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Oval 21"/>
            <p:cNvSpPr>
              <a:spLocks noChangeArrowheads="1"/>
            </p:cNvSpPr>
            <p:nvPr/>
          </p:nvSpPr>
          <p:spPr bwMode="auto">
            <a:xfrm>
              <a:off x="2591353" y="4953000"/>
              <a:ext cx="305554"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42" name="Oval 22"/>
            <p:cNvSpPr>
              <a:spLocks noChangeArrowheads="1"/>
            </p:cNvSpPr>
            <p:nvPr/>
          </p:nvSpPr>
          <p:spPr bwMode="auto">
            <a:xfrm>
              <a:off x="3429447" y="5867400"/>
              <a:ext cx="305554"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14377" name="Line 24"/>
            <p:cNvSpPr>
              <a:spLocks noChangeShapeType="1"/>
            </p:cNvSpPr>
            <p:nvPr/>
          </p:nvSpPr>
          <p:spPr bwMode="auto">
            <a:xfrm>
              <a:off x="4948238" y="5334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8" name="Line 26"/>
            <p:cNvSpPr>
              <a:spLocks noChangeShapeType="1"/>
            </p:cNvSpPr>
            <p:nvPr/>
          </p:nvSpPr>
          <p:spPr bwMode="auto">
            <a:xfrm>
              <a:off x="4948238" y="982663"/>
              <a:ext cx="928687" cy="28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9" name="Line 27"/>
            <p:cNvSpPr>
              <a:spLocks noChangeShapeType="1"/>
            </p:cNvSpPr>
            <p:nvPr/>
          </p:nvSpPr>
          <p:spPr bwMode="auto">
            <a:xfrm flipH="1">
              <a:off x="4305300" y="4724400"/>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8" name="k.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274763" y="5715000"/>
              <a:ext cx="1930399"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81" name="Picture 39" descr="tinh ho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8213" y="3376613"/>
              <a:ext cx="109061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210050"/>
              <a:ext cx="4730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3" name="Line 41"/>
            <p:cNvSpPr>
              <a:spLocks noChangeShapeType="1"/>
            </p:cNvSpPr>
            <p:nvPr/>
          </p:nvSpPr>
          <p:spPr bwMode="auto">
            <a:xfrm flipH="1">
              <a:off x="5029200" y="3976688"/>
              <a:ext cx="2927350" cy="427037"/>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4" name="Rectangle 44"/>
            <p:cNvSpPr>
              <a:spLocks noChangeArrowheads="1"/>
            </p:cNvSpPr>
            <p:nvPr/>
          </p:nvSpPr>
          <p:spPr bwMode="auto">
            <a:xfrm>
              <a:off x="5238750" y="4402138"/>
              <a:ext cx="16605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solidFill>
                    <a:srgbClr val="C00000"/>
                  </a:solidFill>
                </a:rPr>
                <a:t>Tế bào kẽ</a:t>
              </a:r>
            </a:p>
          </p:txBody>
        </p:sp>
        <p:pic>
          <p:nvPicPr>
            <p:cNvPr id="1438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0"/>
              <a:ext cx="15319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Straight Arrow Connector 53"/>
            <p:cNvCxnSpPr/>
            <p:nvPr/>
          </p:nvCxnSpPr>
          <p:spPr>
            <a:xfrm flipV="1">
              <a:off x="2591353" y="228600"/>
              <a:ext cx="1548147" cy="663575"/>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14397" idx="1"/>
            </p:cNvCxnSpPr>
            <p:nvPr/>
          </p:nvCxnSpPr>
          <p:spPr>
            <a:xfrm>
              <a:off x="2591353" y="762000"/>
              <a:ext cx="1908993" cy="104775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Line 47"/>
            <p:cNvSpPr>
              <a:spLocks noChangeShapeType="1"/>
            </p:cNvSpPr>
            <p:nvPr/>
          </p:nvSpPr>
          <p:spPr bwMode="auto">
            <a:xfrm>
              <a:off x="5181297" y="5257800"/>
              <a:ext cx="3864546" cy="0"/>
            </a:xfrm>
            <a:prstGeom prst="line">
              <a:avLst/>
            </a:prstGeom>
            <a:noFill/>
            <a:ln w="47625">
              <a:solidFill>
                <a:schemeClr val="accent1">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57" name="Line 48"/>
            <p:cNvSpPr>
              <a:spLocks noChangeShapeType="1"/>
            </p:cNvSpPr>
            <p:nvPr/>
          </p:nvSpPr>
          <p:spPr bwMode="auto">
            <a:xfrm flipH="1">
              <a:off x="5868069" y="128587"/>
              <a:ext cx="3177774" cy="100013"/>
            </a:xfrm>
            <a:prstGeom prst="line">
              <a:avLst/>
            </a:prstGeom>
            <a:noFill/>
            <a:ln w="47625">
              <a:solidFill>
                <a:schemeClr val="accent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58" name="Line 49"/>
            <p:cNvSpPr>
              <a:spLocks noChangeShapeType="1"/>
            </p:cNvSpPr>
            <p:nvPr/>
          </p:nvSpPr>
          <p:spPr bwMode="auto">
            <a:xfrm flipH="1">
              <a:off x="9045844" y="107950"/>
              <a:ext cx="8729" cy="1681162"/>
            </a:xfrm>
            <a:prstGeom prst="line">
              <a:avLst/>
            </a:prstGeom>
            <a:noFill/>
            <a:ln w="47625">
              <a:solidFill>
                <a:schemeClr val="accent1">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59" name="Line 50"/>
            <p:cNvSpPr>
              <a:spLocks noChangeShapeType="1"/>
            </p:cNvSpPr>
            <p:nvPr/>
          </p:nvSpPr>
          <p:spPr bwMode="auto">
            <a:xfrm flipH="1">
              <a:off x="5943730" y="1855787"/>
              <a:ext cx="3102113" cy="71438"/>
            </a:xfrm>
            <a:prstGeom prst="line">
              <a:avLst/>
            </a:prstGeom>
            <a:noFill/>
            <a:ln w="47625">
              <a:solidFill>
                <a:schemeClr val="accent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60" name="Line 51"/>
            <p:cNvSpPr>
              <a:spLocks noChangeShapeType="1"/>
            </p:cNvSpPr>
            <p:nvPr/>
          </p:nvSpPr>
          <p:spPr bwMode="auto">
            <a:xfrm flipV="1">
              <a:off x="9051664" y="1951037"/>
              <a:ext cx="14549" cy="3306763"/>
            </a:xfrm>
            <a:prstGeom prst="line">
              <a:avLst/>
            </a:prstGeom>
            <a:noFill/>
            <a:ln w="47625">
              <a:solidFill>
                <a:schemeClr val="accent1">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61" name="Oval 53"/>
            <p:cNvSpPr>
              <a:spLocks noChangeArrowheads="1"/>
            </p:cNvSpPr>
            <p:nvPr/>
          </p:nvSpPr>
          <p:spPr bwMode="auto">
            <a:xfrm>
              <a:off x="6173623" y="2022475"/>
              <a:ext cx="302645"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62" name="Oval 54"/>
            <p:cNvSpPr>
              <a:spLocks noChangeArrowheads="1"/>
            </p:cNvSpPr>
            <p:nvPr/>
          </p:nvSpPr>
          <p:spPr bwMode="auto">
            <a:xfrm>
              <a:off x="6019392" y="422275"/>
              <a:ext cx="305554"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63" name="Oval 53"/>
            <p:cNvSpPr>
              <a:spLocks noChangeArrowheads="1"/>
            </p:cNvSpPr>
            <p:nvPr/>
          </p:nvSpPr>
          <p:spPr bwMode="auto">
            <a:xfrm>
              <a:off x="5868069" y="5329237"/>
              <a:ext cx="305554"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grpSp>
      <p:cxnSp>
        <p:nvCxnSpPr>
          <p:cNvPr id="15" name="Straight Connector 14"/>
          <p:cNvCxnSpPr/>
          <p:nvPr/>
        </p:nvCxnSpPr>
        <p:spPr>
          <a:xfrm>
            <a:off x="3424238" y="20638"/>
            <a:ext cx="0" cy="6858000"/>
          </a:xfrm>
          <a:prstGeom prst="line">
            <a:avLst/>
          </a:prstGeom>
          <a:ln w="444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36" name="Straight Connector 14335"/>
          <p:cNvCxnSpPr/>
          <p:nvPr/>
        </p:nvCxnSpPr>
        <p:spPr>
          <a:xfrm>
            <a:off x="8702676" y="34926"/>
            <a:ext cx="42863" cy="6843713"/>
          </a:xfrm>
          <a:prstGeom prst="line">
            <a:avLst/>
          </a:prstGeom>
          <a:ln w="444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5511686" y="6269038"/>
            <a:ext cx="2794114" cy="55361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rgbClr val="C00000"/>
                </a:solidFill>
              </a:rPr>
              <a:t>SƠ ĐỒ CƠ CHẾ ĐIỀU HÒA SINH TINH</a:t>
            </a:r>
            <a:endParaRPr lang="en-US" b="1" dirty="0">
              <a:solidFill>
                <a:srgbClr val="C00000"/>
              </a:solidFill>
            </a:endParaRPr>
          </a:p>
        </p:txBody>
      </p:sp>
    </p:spTree>
    <p:extLst>
      <p:ext uri="{BB962C8B-B14F-4D97-AF65-F5344CB8AC3E}">
        <p14:creationId xmlns:p14="http://schemas.microsoft.com/office/powerpoint/2010/main" val="440484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343"/>
                                        </p:tgtEl>
                                        <p:attrNameLst>
                                          <p:attrName>style.visibility</p:attrName>
                                        </p:attrNameLst>
                                      </p:cBhvr>
                                      <p:to>
                                        <p:strVal val="visible"/>
                                      </p:to>
                                    </p:set>
                                    <p:animEffect transition="in" filter="barn(inVertical)">
                                      <p:cBhvr>
                                        <p:cTn id="24" dur="500"/>
                                        <p:tgtEl>
                                          <p:spTgt spid="1434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xit" presetSubtype="32" fill="hold" grpId="1" nodeType="clickEffect">
                                  <p:stCondLst>
                                    <p:cond delay="0"/>
                                  </p:stCondLst>
                                  <p:childTnLst>
                                    <p:animEffect transition="out" filter="box(out)">
                                      <p:cBhvr>
                                        <p:cTn id="46" dur="2000"/>
                                        <p:tgtEl>
                                          <p:spTgt spid="3"/>
                                        </p:tgtEl>
                                      </p:cBhvr>
                                    </p:animEffect>
                                    <p:set>
                                      <p:cBhvr>
                                        <p:cTn id="47" dur="1" fill="hold">
                                          <p:stCondLst>
                                            <p:cond delay="1999"/>
                                          </p:stCondLst>
                                        </p:cTn>
                                        <p:tgtEl>
                                          <p:spTgt spid="3"/>
                                        </p:tgtEl>
                                        <p:attrNameLst>
                                          <p:attrName>style.visibility</p:attrName>
                                        </p:attrNameLst>
                                      </p:cBhvr>
                                      <p:to>
                                        <p:strVal val="hidden"/>
                                      </p:to>
                                    </p:set>
                                  </p:childTnLst>
                                </p:cTn>
                              </p:par>
                              <p:par>
                                <p:cTn id="48" presetID="4" presetClass="exit" presetSubtype="32" fill="hold" grpId="1" nodeType="withEffect">
                                  <p:stCondLst>
                                    <p:cond delay="0"/>
                                  </p:stCondLst>
                                  <p:childTnLst>
                                    <p:animEffect transition="out" filter="box(out)">
                                      <p:cBhvr>
                                        <p:cTn id="49" dur="2000"/>
                                        <p:tgtEl>
                                          <p:spTgt spid="4"/>
                                        </p:tgtEl>
                                      </p:cBhvr>
                                    </p:animEffect>
                                    <p:set>
                                      <p:cBhvr>
                                        <p:cTn id="50" dur="1" fill="hold">
                                          <p:stCondLst>
                                            <p:cond delay="1999"/>
                                          </p:stCondLst>
                                        </p:cTn>
                                        <p:tgtEl>
                                          <p:spTgt spid="4"/>
                                        </p:tgtEl>
                                        <p:attrNameLst>
                                          <p:attrName>style.visibility</p:attrName>
                                        </p:attrNameLst>
                                      </p:cBhvr>
                                      <p:to>
                                        <p:strVal val="hidden"/>
                                      </p:to>
                                    </p:set>
                                  </p:childTnLst>
                                </p:cTn>
                              </p:par>
                              <p:par>
                                <p:cTn id="51" presetID="4" presetClass="exit" presetSubtype="32" fill="hold" grpId="1" nodeType="withEffect">
                                  <p:stCondLst>
                                    <p:cond delay="0"/>
                                  </p:stCondLst>
                                  <p:childTnLst>
                                    <p:animEffect transition="out" filter="box(out)">
                                      <p:cBhvr>
                                        <p:cTn id="52" dur="2000"/>
                                        <p:tgtEl>
                                          <p:spTgt spid="5"/>
                                        </p:tgtEl>
                                      </p:cBhvr>
                                    </p:animEffect>
                                    <p:set>
                                      <p:cBhvr>
                                        <p:cTn id="53" dur="1" fill="hold">
                                          <p:stCondLst>
                                            <p:cond delay="1999"/>
                                          </p:stCondLst>
                                        </p:cTn>
                                        <p:tgtEl>
                                          <p:spTgt spid="5"/>
                                        </p:tgtEl>
                                        <p:attrNameLst>
                                          <p:attrName>style.visibility</p:attrName>
                                        </p:attrNameLst>
                                      </p:cBhvr>
                                      <p:to>
                                        <p:strVal val="hidden"/>
                                      </p:to>
                                    </p:set>
                                  </p:childTnLst>
                                </p:cTn>
                              </p:par>
                              <p:par>
                                <p:cTn id="54" presetID="4" presetClass="exit" presetSubtype="32" fill="hold" grpId="1" nodeType="withEffect">
                                  <p:stCondLst>
                                    <p:cond delay="0"/>
                                  </p:stCondLst>
                                  <p:childTnLst>
                                    <p:animEffect transition="out" filter="box(out)">
                                      <p:cBhvr>
                                        <p:cTn id="55" dur="2000"/>
                                        <p:tgtEl>
                                          <p:spTgt spid="6"/>
                                        </p:tgtEl>
                                      </p:cBhvr>
                                    </p:animEffect>
                                    <p:set>
                                      <p:cBhvr>
                                        <p:cTn id="56" dur="1" fill="hold">
                                          <p:stCondLst>
                                            <p:cond delay="1999"/>
                                          </p:stCondLst>
                                        </p:cTn>
                                        <p:tgtEl>
                                          <p:spTgt spid="6"/>
                                        </p:tgtEl>
                                        <p:attrNameLst>
                                          <p:attrName>style.visibility</p:attrName>
                                        </p:attrNameLst>
                                      </p:cBhvr>
                                      <p:to>
                                        <p:strVal val="hidden"/>
                                      </p:to>
                                    </p:set>
                                  </p:childTnLst>
                                </p:cTn>
                              </p:par>
                              <p:par>
                                <p:cTn id="57" presetID="4" presetClass="exit" presetSubtype="32" fill="hold" grpId="1" nodeType="withEffect">
                                  <p:stCondLst>
                                    <p:cond delay="0"/>
                                  </p:stCondLst>
                                  <p:childTnLst>
                                    <p:animEffect transition="out" filter="box(out)">
                                      <p:cBhvr>
                                        <p:cTn id="58" dur="2000"/>
                                        <p:tgtEl>
                                          <p:spTgt spid="14343"/>
                                        </p:tgtEl>
                                      </p:cBhvr>
                                    </p:animEffect>
                                    <p:set>
                                      <p:cBhvr>
                                        <p:cTn id="59" dur="1" fill="hold">
                                          <p:stCondLst>
                                            <p:cond delay="1999"/>
                                          </p:stCondLst>
                                        </p:cTn>
                                        <p:tgtEl>
                                          <p:spTgt spid="14343"/>
                                        </p:tgtEl>
                                        <p:attrNameLst>
                                          <p:attrName>style.visibility</p:attrName>
                                        </p:attrNameLst>
                                      </p:cBhvr>
                                      <p:to>
                                        <p:strVal val="hidden"/>
                                      </p:to>
                                    </p:set>
                                  </p:childTnLst>
                                </p:cTn>
                              </p:par>
                              <p:par>
                                <p:cTn id="60" presetID="4" presetClass="exit" presetSubtype="32" fill="hold" grpId="1" nodeType="withEffect">
                                  <p:stCondLst>
                                    <p:cond delay="0"/>
                                  </p:stCondLst>
                                  <p:childTnLst>
                                    <p:animEffect transition="out" filter="box(out)">
                                      <p:cBhvr>
                                        <p:cTn id="61" dur="2000"/>
                                        <p:tgtEl>
                                          <p:spTgt spid="21"/>
                                        </p:tgtEl>
                                      </p:cBhvr>
                                    </p:animEffect>
                                    <p:set>
                                      <p:cBhvr>
                                        <p:cTn id="62" dur="1" fill="hold">
                                          <p:stCondLst>
                                            <p:cond delay="1999"/>
                                          </p:stCondLst>
                                        </p:cTn>
                                        <p:tgtEl>
                                          <p:spTgt spid="21"/>
                                        </p:tgtEl>
                                        <p:attrNameLst>
                                          <p:attrName>style.visibility</p:attrName>
                                        </p:attrNameLst>
                                      </p:cBhvr>
                                      <p:to>
                                        <p:strVal val="hidden"/>
                                      </p:to>
                                    </p:set>
                                  </p:childTnLst>
                                </p:cTn>
                              </p:par>
                              <p:par>
                                <p:cTn id="63" presetID="4" presetClass="exit" presetSubtype="32" fill="hold" grpId="1" nodeType="withEffect">
                                  <p:stCondLst>
                                    <p:cond delay="0"/>
                                  </p:stCondLst>
                                  <p:childTnLst>
                                    <p:animEffect transition="out" filter="box(out)">
                                      <p:cBhvr>
                                        <p:cTn id="64" dur="2000"/>
                                        <p:tgtEl>
                                          <p:spTgt spid="24"/>
                                        </p:tgtEl>
                                      </p:cBhvr>
                                    </p:animEffect>
                                    <p:set>
                                      <p:cBhvr>
                                        <p:cTn id="65" dur="1" fill="hold">
                                          <p:stCondLst>
                                            <p:cond delay="1999"/>
                                          </p:stCondLst>
                                        </p:cTn>
                                        <p:tgtEl>
                                          <p:spTgt spid="24"/>
                                        </p:tgtEl>
                                        <p:attrNameLst>
                                          <p:attrName>style.visibility</p:attrName>
                                        </p:attrNameLst>
                                      </p:cBhvr>
                                      <p:to>
                                        <p:strVal val="hidden"/>
                                      </p:to>
                                    </p:set>
                                  </p:childTnLst>
                                </p:cTn>
                              </p:par>
                              <p:par>
                                <p:cTn id="66" presetID="4" presetClass="exit" presetSubtype="32" fill="hold" grpId="1" nodeType="withEffect">
                                  <p:stCondLst>
                                    <p:cond delay="0"/>
                                  </p:stCondLst>
                                  <p:childTnLst>
                                    <p:animEffect transition="out" filter="box(out)">
                                      <p:cBhvr>
                                        <p:cTn id="67" dur="2000"/>
                                        <p:tgtEl>
                                          <p:spTgt spid="25"/>
                                        </p:tgtEl>
                                      </p:cBhvr>
                                    </p:animEffect>
                                    <p:set>
                                      <p:cBhvr>
                                        <p:cTn id="68" dur="1" fill="hold">
                                          <p:stCondLst>
                                            <p:cond delay="1999"/>
                                          </p:stCondLst>
                                        </p:cTn>
                                        <p:tgtEl>
                                          <p:spTgt spid="25"/>
                                        </p:tgtEl>
                                        <p:attrNameLst>
                                          <p:attrName>style.visibility</p:attrName>
                                        </p:attrNameLst>
                                      </p:cBhvr>
                                      <p:to>
                                        <p:strVal val="hidden"/>
                                      </p:to>
                                    </p:set>
                                  </p:childTnLst>
                                </p:cTn>
                              </p:par>
                              <p:par>
                                <p:cTn id="69" presetID="4" presetClass="exit" presetSubtype="32" fill="hold" grpId="1" nodeType="withEffect">
                                  <p:stCondLst>
                                    <p:cond delay="0"/>
                                  </p:stCondLst>
                                  <p:childTnLst>
                                    <p:animEffect transition="out" filter="box(out)">
                                      <p:cBhvr>
                                        <p:cTn id="70" dur="2000"/>
                                        <p:tgtEl>
                                          <p:spTgt spid="26"/>
                                        </p:tgtEl>
                                      </p:cBhvr>
                                    </p:animEffect>
                                    <p:set>
                                      <p:cBhvr>
                                        <p:cTn id="71" dur="1" fill="hold">
                                          <p:stCondLst>
                                            <p:cond delay="1999"/>
                                          </p:stCondLst>
                                        </p:cTn>
                                        <p:tgtEl>
                                          <p:spTgt spid="26"/>
                                        </p:tgtEl>
                                        <p:attrNameLst>
                                          <p:attrName>style.visibility</p:attrName>
                                        </p:attrNameLst>
                                      </p:cBhvr>
                                      <p:to>
                                        <p:strVal val="hidden"/>
                                      </p:to>
                                    </p:set>
                                  </p:childTnLst>
                                </p:cTn>
                              </p:par>
                              <p:par>
                                <p:cTn id="72" presetID="4" presetClass="exit" presetSubtype="32" fill="hold" grpId="1" nodeType="withEffect">
                                  <p:stCondLst>
                                    <p:cond delay="0"/>
                                  </p:stCondLst>
                                  <p:childTnLst>
                                    <p:animEffect transition="out" filter="box(out)">
                                      <p:cBhvr>
                                        <p:cTn id="73" dur="2000"/>
                                        <p:tgtEl>
                                          <p:spTgt spid="27"/>
                                        </p:tgtEl>
                                      </p:cBhvr>
                                    </p:animEffect>
                                    <p:set>
                                      <p:cBhvr>
                                        <p:cTn id="74" dur="1" fill="hold">
                                          <p:stCondLst>
                                            <p:cond delay="1999"/>
                                          </p:stCondLst>
                                        </p:cTn>
                                        <p:tgtEl>
                                          <p:spTgt spid="27"/>
                                        </p:tgtEl>
                                        <p:attrNameLst>
                                          <p:attrName>style.visibility</p:attrName>
                                        </p:attrNameLst>
                                      </p:cBhvr>
                                      <p:to>
                                        <p:strVal val="hidden"/>
                                      </p:to>
                                    </p:set>
                                  </p:childTnLst>
                                </p:cTn>
                              </p:par>
                              <p:par>
                                <p:cTn id="75" presetID="4" presetClass="exit" presetSubtype="32" fill="hold" grpId="1" nodeType="withEffect">
                                  <p:stCondLst>
                                    <p:cond delay="0"/>
                                  </p:stCondLst>
                                  <p:childTnLst>
                                    <p:animEffect transition="out" filter="box(out)">
                                      <p:cBhvr>
                                        <p:cTn id="76" dur="2000"/>
                                        <p:tgtEl>
                                          <p:spTgt spid="2"/>
                                        </p:tgtEl>
                                      </p:cBhvr>
                                    </p:animEffect>
                                    <p:set>
                                      <p:cBhvr>
                                        <p:cTn id="77" dur="1" fill="hold">
                                          <p:stCondLst>
                                            <p:cond delay="1999"/>
                                          </p:stCondLst>
                                        </p:cTn>
                                        <p:tgtEl>
                                          <p:spTgt spid="2"/>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barn(inVertical)">
                                      <p:cBhvr>
                                        <p:cTn id="85" dur="500"/>
                                        <p:tgtEl>
                                          <p:spTgt spid="9"/>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barn(inVertical)">
                                      <p:cBhvr>
                                        <p:cTn id="88" dur="500"/>
                                        <p:tgtEl>
                                          <p:spTgt spid="10"/>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barn(inVertical)">
                                      <p:cBhvr>
                                        <p:cTn id="91" dur="500"/>
                                        <p:tgtEl>
                                          <p:spTgt spid="11"/>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barn(inVertical)">
                                      <p:cBhvr>
                                        <p:cTn id="94" dur="500"/>
                                        <p:tgtEl>
                                          <p:spTgt spid="12"/>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14349"/>
                                        </p:tgtEl>
                                        <p:attrNameLst>
                                          <p:attrName>style.visibility</p:attrName>
                                        </p:attrNameLst>
                                      </p:cBhvr>
                                      <p:to>
                                        <p:strVal val="visible"/>
                                      </p:to>
                                    </p:set>
                                    <p:animEffect transition="in" filter="barn(inVertical)">
                                      <p:cBhvr>
                                        <p:cTn id="97" dur="500"/>
                                        <p:tgtEl>
                                          <p:spTgt spid="14349"/>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barn(inVertical)">
                                      <p:cBhvr>
                                        <p:cTn id="100" dur="500"/>
                                        <p:tgtEl>
                                          <p:spTgt spid="16"/>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barn(inVertical)">
                                      <p:cBhvr>
                                        <p:cTn id="103" dur="500"/>
                                        <p:tgtEl>
                                          <p:spTgt spid="13"/>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barn(inVertical)">
                                      <p:cBhvr>
                                        <p:cTn id="106" dur="500"/>
                                        <p:tgtEl>
                                          <p:spTgt spid="18"/>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barn(inVertical)">
                                      <p:cBhvr>
                                        <p:cTn id="109" dur="500"/>
                                        <p:tgtEl>
                                          <p:spTgt spid="19"/>
                                        </p:tgtEl>
                                      </p:cBhvr>
                                    </p:animEffect>
                                  </p:childTnLst>
                                </p:cTn>
                              </p:par>
                              <p:par>
                                <p:cTn id="110" presetID="16" presetClass="entr" presetSubtype="21" fill="hold" grpId="0" nodeType="withEffect">
                                  <p:stCondLst>
                                    <p:cond delay="0"/>
                                  </p:stCondLst>
                                  <p:childTnLst>
                                    <p:set>
                                      <p:cBhvr>
                                        <p:cTn id="111" dur="1" fill="hold">
                                          <p:stCondLst>
                                            <p:cond delay="0"/>
                                          </p:stCondLst>
                                        </p:cTn>
                                        <p:tgtEl>
                                          <p:spTgt spid="20"/>
                                        </p:tgtEl>
                                        <p:attrNameLst>
                                          <p:attrName>style.visibility</p:attrName>
                                        </p:attrNameLst>
                                      </p:cBhvr>
                                      <p:to>
                                        <p:strVal val="visible"/>
                                      </p:to>
                                    </p:set>
                                    <p:animEffect transition="in" filter="barn(inVertical)">
                                      <p:cBhvr>
                                        <p:cTn id="112" dur="500"/>
                                        <p:tgtEl>
                                          <p:spTgt spid="2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xit" presetSubtype="4" fill="hold" grpId="1" nodeType="clickEffect">
                                  <p:stCondLst>
                                    <p:cond delay="0"/>
                                  </p:stCondLst>
                                  <p:childTnLst>
                                    <p:animEffect transition="out" filter="wipe(down)">
                                      <p:cBhvr>
                                        <p:cTn id="116" dur="500"/>
                                        <p:tgtEl>
                                          <p:spTgt spid="8"/>
                                        </p:tgtEl>
                                      </p:cBhvr>
                                    </p:animEffect>
                                    <p:set>
                                      <p:cBhvr>
                                        <p:cTn id="117" dur="1" fill="hold">
                                          <p:stCondLst>
                                            <p:cond delay="499"/>
                                          </p:stCondLst>
                                        </p:cTn>
                                        <p:tgtEl>
                                          <p:spTgt spid="8"/>
                                        </p:tgtEl>
                                        <p:attrNameLst>
                                          <p:attrName>style.visibility</p:attrName>
                                        </p:attrNameLst>
                                      </p:cBhvr>
                                      <p:to>
                                        <p:strVal val="hidden"/>
                                      </p:to>
                                    </p:set>
                                  </p:childTnLst>
                                </p:cTn>
                              </p:par>
                              <p:par>
                                <p:cTn id="118" presetID="22" presetClass="exit" presetSubtype="4" fill="hold" grpId="1" nodeType="withEffect">
                                  <p:stCondLst>
                                    <p:cond delay="0"/>
                                  </p:stCondLst>
                                  <p:childTnLst>
                                    <p:animEffect transition="out" filter="wipe(down)">
                                      <p:cBhvr>
                                        <p:cTn id="119" dur="500"/>
                                        <p:tgtEl>
                                          <p:spTgt spid="9"/>
                                        </p:tgtEl>
                                      </p:cBhvr>
                                    </p:animEffect>
                                    <p:set>
                                      <p:cBhvr>
                                        <p:cTn id="120" dur="1" fill="hold">
                                          <p:stCondLst>
                                            <p:cond delay="499"/>
                                          </p:stCondLst>
                                        </p:cTn>
                                        <p:tgtEl>
                                          <p:spTgt spid="9"/>
                                        </p:tgtEl>
                                        <p:attrNameLst>
                                          <p:attrName>style.visibility</p:attrName>
                                        </p:attrNameLst>
                                      </p:cBhvr>
                                      <p:to>
                                        <p:strVal val="hidden"/>
                                      </p:to>
                                    </p:set>
                                  </p:childTnLst>
                                </p:cTn>
                              </p:par>
                              <p:par>
                                <p:cTn id="121" presetID="22" presetClass="exit" presetSubtype="4" fill="hold" grpId="1" nodeType="withEffect">
                                  <p:stCondLst>
                                    <p:cond delay="0"/>
                                  </p:stCondLst>
                                  <p:childTnLst>
                                    <p:animEffect transition="out" filter="wipe(down)">
                                      <p:cBhvr>
                                        <p:cTn id="122" dur="500"/>
                                        <p:tgtEl>
                                          <p:spTgt spid="10"/>
                                        </p:tgtEl>
                                      </p:cBhvr>
                                    </p:animEffect>
                                    <p:set>
                                      <p:cBhvr>
                                        <p:cTn id="123" dur="1" fill="hold">
                                          <p:stCondLst>
                                            <p:cond delay="499"/>
                                          </p:stCondLst>
                                        </p:cTn>
                                        <p:tgtEl>
                                          <p:spTgt spid="10"/>
                                        </p:tgtEl>
                                        <p:attrNameLst>
                                          <p:attrName>style.visibility</p:attrName>
                                        </p:attrNameLst>
                                      </p:cBhvr>
                                      <p:to>
                                        <p:strVal val="hidden"/>
                                      </p:to>
                                    </p:set>
                                  </p:childTnLst>
                                </p:cTn>
                              </p:par>
                              <p:par>
                                <p:cTn id="124" presetID="22" presetClass="exit" presetSubtype="4" fill="hold" grpId="1" nodeType="withEffect">
                                  <p:stCondLst>
                                    <p:cond delay="0"/>
                                  </p:stCondLst>
                                  <p:childTnLst>
                                    <p:animEffect transition="out" filter="wipe(down)">
                                      <p:cBhvr>
                                        <p:cTn id="125" dur="500"/>
                                        <p:tgtEl>
                                          <p:spTgt spid="11"/>
                                        </p:tgtEl>
                                      </p:cBhvr>
                                    </p:animEffect>
                                    <p:set>
                                      <p:cBhvr>
                                        <p:cTn id="126" dur="1" fill="hold">
                                          <p:stCondLst>
                                            <p:cond delay="499"/>
                                          </p:stCondLst>
                                        </p:cTn>
                                        <p:tgtEl>
                                          <p:spTgt spid="11"/>
                                        </p:tgtEl>
                                        <p:attrNameLst>
                                          <p:attrName>style.visibility</p:attrName>
                                        </p:attrNameLst>
                                      </p:cBhvr>
                                      <p:to>
                                        <p:strVal val="hidden"/>
                                      </p:to>
                                    </p:set>
                                  </p:childTnLst>
                                </p:cTn>
                              </p:par>
                              <p:par>
                                <p:cTn id="127" presetID="22" presetClass="exit" presetSubtype="4" fill="hold" grpId="1" nodeType="withEffect">
                                  <p:stCondLst>
                                    <p:cond delay="0"/>
                                  </p:stCondLst>
                                  <p:childTnLst>
                                    <p:animEffect transition="out" filter="wipe(down)">
                                      <p:cBhvr>
                                        <p:cTn id="128" dur="500"/>
                                        <p:tgtEl>
                                          <p:spTgt spid="12"/>
                                        </p:tgtEl>
                                      </p:cBhvr>
                                    </p:animEffect>
                                    <p:set>
                                      <p:cBhvr>
                                        <p:cTn id="129" dur="1" fill="hold">
                                          <p:stCondLst>
                                            <p:cond delay="499"/>
                                          </p:stCondLst>
                                        </p:cTn>
                                        <p:tgtEl>
                                          <p:spTgt spid="12"/>
                                        </p:tgtEl>
                                        <p:attrNameLst>
                                          <p:attrName>style.visibility</p:attrName>
                                        </p:attrNameLst>
                                      </p:cBhvr>
                                      <p:to>
                                        <p:strVal val="hidden"/>
                                      </p:to>
                                    </p:set>
                                  </p:childTnLst>
                                </p:cTn>
                              </p:par>
                              <p:par>
                                <p:cTn id="130" presetID="22" presetClass="exit" presetSubtype="4" fill="hold" grpId="1" nodeType="withEffect">
                                  <p:stCondLst>
                                    <p:cond delay="0"/>
                                  </p:stCondLst>
                                  <p:childTnLst>
                                    <p:animEffect transition="out" filter="wipe(down)">
                                      <p:cBhvr>
                                        <p:cTn id="131" dur="500"/>
                                        <p:tgtEl>
                                          <p:spTgt spid="14349"/>
                                        </p:tgtEl>
                                      </p:cBhvr>
                                    </p:animEffect>
                                    <p:set>
                                      <p:cBhvr>
                                        <p:cTn id="132" dur="1" fill="hold">
                                          <p:stCondLst>
                                            <p:cond delay="499"/>
                                          </p:stCondLst>
                                        </p:cTn>
                                        <p:tgtEl>
                                          <p:spTgt spid="14349"/>
                                        </p:tgtEl>
                                        <p:attrNameLst>
                                          <p:attrName>style.visibility</p:attrName>
                                        </p:attrNameLst>
                                      </p:cBhvr>
                                      <p:to>
                                        <p:strVal val="hidden"/>
                                      </p:to>
                                    </p:set>
                                  </p:childTnLst>
                                </p:cTn>
                              </p:par>
                              <p:par>
                                <p:cTn id="133" presetID="22" presetClass="exit" presetSubtype="4" fill="hold" grpId="1" nodeType="withEffect">
                                  <p:stCondLst>
                                    <p:cond delay="0"/>
                                  </p:stCondLst>
                                  <p:childTnLst>
                                    <p:animEffect transition="out" filter="wipe(down)">
                                      <p:cBhvr>
                                        <p:cTn id="134" dur="500"/>
                                        <p:tgtEl>
                                          <p:spTgt spid="16"/>
                                        </p:tgtEl>
                                      </p:cBhvr>
                                    </p:animEffect>
                                    <p:set>
                                      <p:cBhvr>
                                        <p:cTn id="135" dur="1" fill="hold">
                                          <p:stCondLst>
                                            <p:cond delay="499"/>
                                          </p:stCondLst>
                                        </p:cTn>
                                        <p:tgtEl>
                                          <p:spTgt spid="16"/>
                                        </p:tgtEl>
                                        <p:attrNameLst>
                                          <p:attrName>style.visibility</p:attrName>
                                        </p:attrNameLst>
                                      </p:cBhvr>
                                      <p:to>
                                        <p:strVal val="hidden"/>
                                      </p:to>
                                    </p:set>
                                  </p:childTnLst>
                                </p:cTn>
                              </p:par>
                              <p:par>
                                <p:cTn id="136" presetID="22" presetClass="exit" presetSubtype="4" fill="hold" grpId="1" nodeType="withEffect">
                                  <p:stCondLst>
                                    <p:cond delay="0"/>
                                  </p:stCondLst>
                                  <p:childTnLst>
                                    <p:animEffect transition="out" filter="wipe(down)">
                                      <p:cBhvr>
                                        <p:cTn id="137" dur="500"/>
                                        <p:tgtEl>
                                          <p:spTgt spid="13"/>
                                        </p:tgtEl>
                                      </p:cBhvr>
                                    </p:animEffect>
                                    <p:set>
                                      <p:cBhvr>
                                        <p:cTn id="138" dur="1" fill="hold">
                                          <p:stCondLst>
                                            <p:cond delay="499"/>
                                          </p:stCondLst>
                                        </p:cTn>
                                        <p:tgtEl>
                                          <p:spTgt spid="13"/>
                                        </p:tgtEl>
                                        <p:attrNameLst>
                                          <p:attrName>style.visibility</p:attrName>
                                        </p:attrNameLst>
                                      </p:cBhvr>
                                      <p:to>
                                        <p:strVal val="hidden"/>
                                      </p:to>
                                    </p:set>
                                  </p:childTnLst>
                                </p:cTn>
                              </p:par>
                              <p:par>
                                <p:cTn id="139" presetID="22" presetClass="exit" presetSubtype="4" fill="hold" grpId="1" nodeType="withEffect">
                                  <p:stCondLst>
                                    <p:cond delay="0"/>
                                  </p:stCondLst>
                                  <p:childTnLst>
                                    <p:animEffect transition="out" filter="wipe(down)">
                                      <p:cBhvr>
                                        <p:cTn id="140" dur="500"/>
                                        <p:tgtEl>
                                          <p:spTgt spid="18"/>
                                        </p:tgtEl>
                                      </p:cBhvr>
                                    </p:animEffect>
                                    <p:set>
                                      <p:cBhvr>
                                        <p:cTn id="141" dur="1" fill="hold">
                                          <p:stCondLst>
                                            <p:cond delay="499"/>
                                          </p:stCondLst>
                                        </p:cTn>
                                        <p:tgtEl>
                                          <p:spTgt spid="18"/>
                                        </p:tgtEl>
                                        <p:attrNameLst>
                                          <p:attrName>style.visibility</p:attrName>
                                        </p:attrNameLst>
                                      </p:cBhvr>
                                      <p:to>
                                        <p:strVal val="hidden"/>
                                      </p:to>
                                    </p:set>
                                  </p:childTnLst>
                                </p:cTn>
                              </p:par>
                              <p:par>
                                <p:cTn id="142" presetID="22" presetClass="exit" presetSubtype="4" fill="hold" grpId="1" nodeType="withEffect">
                                  <p:stCondLst>
                                    <p:cond delay="0"/>
                                  </p:stCondLst>
                                  <p:childTnLst>
                                    <p:animEffect transition="out" filter="wipe(down)">
                                      <p:cBhvr>
                                        <p:cTn id="143" dur="500"/>
                                        <p:tgtEl>
                                          <p:spTgt spid="19"/>
                                        </p:tgtEl>
                                      </p:cBhvr>
                                    </p:animEffect>
                                    <p:set>
                                      <p:cBhvr>
                                        <p:cTn id="144" dur="1" fill="hold">
                                          <p:stCondLst>
                                            <p:cond delay="499"/>
                                          </p:stCondLst>
                                        </p:cTn>
                                        <p:tgtEl>
                                          <p:spTgt spid="19"/>
                                        </p:tgtEl>
                                        <p:attrNameLst>
                                          <p:attrName>style.visibility</p:attrName>
                                        </p:attrNameLst>
                                      </p:cBhvr>
                                      <p:to>
                                        <p:strVal val="hidden"/>
                                      </p:to>
                                    </p:set>
                                  </p:childTnLst>
                                </p:cTn>
                              </p:par>
                              <p:par>
                                <p:cTn id="145" presetID="22" presetClass="exit" presetSubtype="4" fill="hold" grpId="1" nodeType="withEffect">
                                  <p:stCondLst>
                                    <p:cond delay="0"/>
                                  </p:stCondLst>
                                  <p:childTnLst>
                                    <p:animEffect transition="out" filter="wipe(down)">
                                      <p:cBhvr>
                                        <p:cTn id="146" dur="500"/>
                                        <p:tgtEl>
                                          <p:spTgt spid="20"/>
                                        </p:tgtEl>
                                      </p:cBhvr>
                                    </p:animEffect>
                                    <p:set>
                                      <p:cBhvr>
                                        <p:cTn id="147" dur="1" fill="hold">
                                          <p:stCondLst>
                                            <p:cond delay="499"/>
                                          </p:stCondLst>
                                        </p:cTn>
                                        <p:tgtEl>
                                          <p:spTgt spid="20"/>
                                        </p:tgtEl>
                                        <p:attrNameLst>
                                          <p:attrName>style.visibility</p:attrName>
                                        </p:attrNameLst>
                                      </p:cBhvr>
                                      <p:to>
                                        <p:strVal val="hidden"/>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6" presetClass="entr" presetSubtype="21" fill="hold" grpId="2" nodeType="clickEffect">
                                  <p:stCondLst>
                                    <p:cond delay="0"/>
                                  </p:stCondLst>
                                  <p:childTnLst>
                                    <p:set>
                                      <p:cBhvr>
                                        <p:cTn id="151" dur="1" fill="hold">
                                          <p:stCondLst>
                                            <p:cond delay="0"/>
                                          </p:stCondLst>
                                        </p:cTn>
                                        <p:tgtEl>
                                          <p:spTgt spid="3"/>
                                        </p:tgtEl>
                                        <p:attrNameLst>
                                          <p:attrName>style.visibility</p:attrName>
                                        </p:attrNameLst>
                                      </p:cBhvr>
                                      <p:to>
                                        <p:strVal val="visible"/>
                                      </p:to>
                                    </p:set>
                                    <p:animEffect transition="in" filter="barn(inVertical)">
                                      <p:cBhvr>
                                        <p:cTn id="152" dur="500"/>
                                        <p:tgtEl>
                                          <p:spTgt spid="3"/>
                                        </p:tgtEl>
                                      </p:cBhvr>
                                    </p:animEffect>
                                  </p:childTnLst>
                                </p:cTn>
                              </p:par>
                              <p:par>
                                <p:cTn id="153" presetID="16" presetClass="entr" presetSubtype="21" fill="hold" grpId="2" nodeType="withEffect">
                                  <p:stCondLst>
                                    <p:cond delay="0"/>
                                  </p:stCondLst>
                                  <p:childTnLst>
                                    <p:set>
                                      <p:cBhvr>
                                        <p:cTn id="154" dur="1" fill="hold">
                                          <p:stCondLst>
                                            <p:cond delay="0"/>
                                          </p:stCondLst>
                                        </p:cTn>
                                        <p:tgtEl>
                                          <p:spTgt spid="4"/>
                                        </p:tgtEl>
                                        <p:attrNameLst>
                                          <p:attrName>style.visibility</p:attrName>
                                        </p:attrNameLst>
                                      </p:cBhvr>
                                      <p:to>
                                        <p:strVal val="visible"/>
                                      </p:to>
                                    </p:set>
                                    <p:animEffect transition="in" filter="barn(inVertical)">
                                      <p:cBhvr>
                                        <p:cTn id="155" dur="500"/>
                                        <p:tgtEl>
                                          <p:spTgt spid="4"/>
                                        </p:tgtEl>
                                      </p:cBhvr>
                                    </p:animEffect>
                                  </p:childTnLst>
                                </p:cTn>
                              </p:par>
                              <p:par>
                                <p:cTn id="156" presetID="16" presetClass="entr" presetSubtype="21" fill="hold" grpId="2" nodeType="withEffect">
                                  <p:stCondLst>
                                    <p:cond delay="0"/>
                                  </p:stCondLst>
                                  <p:childTnLst>
                                    <p:set>
                                      <p:cBhvr>
                                        <p:cTn id="157" dur="1" fill="hold">
                                          <p:stCondLst>
                                            <p:cond delay="0"/>
                                          </p:stCondLst>
                                        </p:cTn>
                                        <p:tgtEl>
                                          <p:spTgt spid="5"/>
                                        </p:tgtEl>
                                        <p:attrNameLst>
                                          <p:attrName>style.visibility</p:attrName>
                                        </p:attrNameLst>
                                      </p:cBhvr>
                                      <p:to>
                                        <p:strVal val="visible"/>
                                      </p:to>
                                    </p:set>
                                    <p:animEffect transition="in" filter="barn(inVertical)">
                                      <p:cBhvr>
                                        <p:cTn id="158" dur="500"/>
                                        <p:tgtEl>
                                          <p:spTgt spid="5"/>
                                        </p:tgtEl>
                                      </p:cBhvr>
                                    </p:animEffect>
                                  </p:childTnLst>
                                </p:cTn>
                              </p:par>
                              <p:par>
                                <p:cTn id="159" presetID="16" presetClass="entr" presetSubtype="21" fill="hold" grpId="2" nodeType="withEffect">
                                  <p:stCondLst>
                                    <p:cond delay="0"/>
                                  </p:stCondLst>
                                  <p:childTnLst>
                                    <p:set>
                                      <p:cBhvr>
                                        <p:cTn id="160" dur="1" fill="hold">
                                          <p:stCondLst>
                                            <p:cond delay="0"/>
                                          </p:stCondLst>
                                        </p:cTn>
                                        <p:tgtEl>
                                          <p:spTgt spid="6"/>
                                        </p:tgtEl>
                                        <p:attrNameLst>
                                          <p:attrName>style.visibility</p:attrName>
                                        </p:attrNameLst>
                                      </p:cBhvr>
                                      <p:to>
                                        <p:strVal val="visible"/>
                                      </p:to>
                                    </p:set>
                                    <p:animEffect transition="in" filter="barn(inVertical)">
                                      <p:cBhvr>
                                        <p:cTn id="161" dur="500"/>
                                        <p:tgtEl>
                                          <p:spTgt spid="6"/>
                                        </p:tgtEl>
                                      </p:cBhvr>
                                    </p:animEffect>
                                  </p:childTnLst>
                                </p:cTn>
                              </p:par>
                              <p:par>
                                <p:cTn id="162" presetID="16" presetClass="entr" presetSubtype="21" fill="hold" grpId="2" nodeType="withEffect">
                                  <p:stCondLst>
                                    <p:cond delay="0"/>
                                  </p:stCondLst>
                                  <p:childTnLst>
                                    <p:set>
                                      <p:cBhvr>
                                        <p:cTn id="163" dur="1" fill="hold">
                                          <p:stCondLst>
                                            <p:cond delay="0"/>
                                          </p:stCondLst>
                                        </p:cTn>
                                        <p:tgtEl>
                                          <p:spTgt spid="14343"/>
                                        </p:tgtEl>
                                        <p:attrNameLst>
                                          <p:attrName>style.visibility</p:attrName>
                                        </p:attrNameLst>
                                      </p:cBhvr>
                                      <p:to>
                                        <p:strVal val="visible"/>
                                      </p:to>
                                    </p:set>
                                    <p:animEffect transition="in" filter="barn(inVertical)">
                                      <p:cBhvr>
                                        <p:cTn id="164" dur="500"/>
                                        <p:tgtEl>
                                          <p:spTgt spid="14343"/>
                                        </p:tgtEl>
                                      </p:cBhvr>
                                    </p:animEffect>
                                  </p:childTnLst>
                                </p:cTn>
                              </p:par>
                              <p:par>
                                <p:cTn id="165" presetID="16" presetClass="entr" presetSubtype="21" fill="hold" grpId="2" nodeType="withEffect">
                                  <p:stCondLst>
                                    <p:cond delay="0"/>
                                  </p:stCondLst>
                                  <p:childTnLst>
                                    <p:set>
                                      <p:cBhvr>
                                        <p:cTn id="166" dur="1" fill="hold">
                                          <p:stCondLst>
                                            <p:cond delay="0"/>
                                          </p:stCondLst>
                                        </p:cTn>
                                        <p:tgtEl>
                                          <p:spTgt spid="21"/>
                                        </p:tgtEl>
                                        <p:attrNameLst>
                                          <p:attrName>style.visibility</p:attrName>
                                        </p:attrNameLst>
                                      </p:cBhvr>
                                      <p:to>
                                        <p:strVal val="visible"/>
                                      </p:to>
                                    </p:set>
                                    <p:animEffect transition="in" filter="barn(inVertical)">
                                      <p:cBhvr>
                                        <p:cTn id="167" dur="500"/>
                                        <p:tgtEl>
                                          <p:spTgt spid="21"/>
                                        </p:tgtEl>
                                      </p:cBhvr>
                                    </p:animEffect>
                                  </p:childTnLst>
                                </p:cTn>
                              </p:par>
                              <p:par>
                                <p:cTn id="168" presetID="16" presetClass="entr" presetSubtype="21" fill="hold" grpId="2" nodeType="withEffect">
                                  <p:stCondLst>
                                    <p:cond delay="0"/>
                                  </p:stCondLst>
                                  <p:childTnLst>
                                    <p:set>
                                      <p:cBhvr>
                                        <p:cTn id="169" dur="1" fill="hold">
                                          <p:stCondLst>
                                            <p:cond delay="0"/>
                                          </p:stCondLst>
                                        </p:cTn>
                                        <p:tgtEl>
                                          <p:spTgt spid="24"/>
                                        </p:tgtEl>
                                        <p:attrNameLst>
                                          <p:attrName>style.visibility</p:attrName>
                                        </p:attrNameLst>
                                      </p:cBhvr>
                                      <p:to>
                                        <p:strVal val="visible"/>
                                      </p:to>
                                    </p:set>
                                    <p:animEffect transition="in" filter="barn(inVertical)">
                                      <p:cBhvr>
                                        <p:cTn id="170" dur="500"/>
                                        <p:tgtEl>
                                          <p:spTgt spid="24"/>
                                        </p:tgtEl>
                                      </p:cBhvr>
                                    </p:animEffect>
                                  </p:childTnLst>
                                </p:cTn>
                              </p:par>
                              <p:par>
                                <p:cTn id="171" presetID="16" presetClass="entr" presetSubtype="21" fill="hold" grpId="2" nodeType="withEffect">
                                  <p:stCondLst>
                                    <p:cond delay="0"/>
                                  </p:stCondLst>
                                  <p:childTnLst>
                                    <p:set>
                                      <p:cBhvr>
                                        <p:cTn id="172" dur="1" fill="hold">
                                          <p:stCondLst>
                                            <p:cond delay="0"/>
                                          </p:stCondLst>
                                        </p:cTn>
                                        <p:tgtEl>
                                          <p:spTgt spid="25"/>
                                        </p:tgtEl>
                                        <p:attrNameLst>
                                          <p:attrName>style.visibility</p:attrName>
                                        </p:attrNameLst>
                                      </p:cBhvr>
                                      <p:to>
                                        <p:strVal val="visible"/>
                                      </p:to>
                                    </p:set>
                                    <p:animEffect transition="in" filter="barn(inVertical)">
                                      <p:cBhvr>
                                        <p:cTn id="173" dur="500"/>
                                        <p:tgtEl>
                                          <p:spTgt spid="25"/>
                                        </p:tgtEl>
                                      </p:cBhvr>
                                    </p:animEffect>
                                  </p:childTnLst>
                                </p:cTn>
                              </p:par>
                              <p:par>
                                <p:cTn id="174" presetID="16" presetClass="entr" presetSubtype="21" fill="hold" grpId="2" nodeType="withEffect">
                                  <p:stCondLst>
                                    <p:cond delay="0"/>
                                  </p:stCondLst>
                                  <p:childTnLst>
                                    <p:set>
                                      <p:cBhvr>
                                        <p:cTn id="175" dur="1" fill="hold">
                                          <p:stCondLst>
                                            <p:cond delay="0"/>
                                          </p:stCondLst>
                                        </p:cTn>
                                        <p:tgtEl>
                                          <p:spTgt spid="26"/>
                                        </p:tgtEl>
                                        <p:attrNameLst>
                                          <p:attrName>style.visibility</p:attrName>
                                        </p:attrNameLst>
                                      </p:cBhvr>
                                      <p:to>
                                        <p:strVal val="visible"/>
                                      </p:to>
                                    </p:set>
                                    <p:animEffect transition="in" filter="barn(inVertical)">
                                      <p:cBhvr>
                                        <p:cTn id="176" dur="500"/>
                                        <p:tgtEl>
                                          <p:spTgt spid="26"/>
                                        </p:tgtEl>
                                      </p:cBhvr>
                                    </p:animEffect>
                                  </p:childTnLst>
                                </p:cTn>
                              </p:par>
                              <p:par>
                                <p:cTn id="177" presetID="16" presetClass="entr" presetSubtype="21" fill="hold" grpId="2" nodeType="withEffect">
                                  <p:stCondLst>
                                    <p:cond delay="0"/>
                                  </p:stCondLst>
                                  <p:childTnLst>
                                    <p:set>
                                      <p:cBhvr>
                                        <p:cTn id="178" dur="1" fill="hold">
                                          <p:stCondLst>
                                            <p:cond delay="0"/>
                                          </p:stCondLst>
                                        </p:cTn>
                                        <p:tgtEl>
                                          <p:spTgt spid="27"/>
                                        </p:tgtEl>
                                        <p:attrNameLst>
                                          <p:attrName>style.visibility</p:attrName>
                                        </p:attrNameLst>
                                      </p:cBhvr>
                                      <p:to>
                                        <p:strVal val="visible"/>
                                      </p:to>
                                    </p:set>
                                    <p:animEffect transition="in" filter="barn(inVertical)">
                                      <p:cBhvr>
                                        <p:cTn id="179" dur="500"/>
                                        <p:tgtEl>
                                          <p:spTgt spid="27"/>
                                        </p:tgtEl>
                                      </p:cBhvr>
                                    </p:animEffect>
                                  </p:childTnLst>
                                </p:cTn>
                              </p:par>
                              <p:par>
                                <p:cTn id="180" presetID="16" presetClass="entr" presetSubtype="21" fill="hold" grpId="2" nodeType="withEffect">
                                  <p:stCondLst>
                                    <p:cond delay="0"/>
                                  </p:stCondLst>
                                  <p:childTnLst>
                                    <p:set>
                                      <p:cBhvr>
                                        <p:cTn id="181" dur="1" fill="hold">
                                          <p:stCondLst>
                                            <p:cond delay="0"/>
                                          </p:stCondLst>
                                        </p:cTn>
                                        <p:tgtEl>
                                          <p:spTgt spid="2"/>
                                        </p:tgtEl>
                                        <p:attrNameLst>
                                          <p:attrName>style.visibility</p:attrName>
                                        </p:attrNameLst>
                                      </p:cBhvr>
                                      <p:to>
                                        <p:strVal val="visible"/>
                                      </p:to>
                                    </p:set>
                                    <p:animEffect transition="in" filter="barn(inVertical)">
                                      <p:cBhvr>
                                        <p:cTn id="182" dur="500"/>
                                        <p:tgtEl>
                                          <p:spTgt spid="2"/>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6" presetClass="entr" presetSubtype="21" fill="hold" grpId="2" nodeType="clickEffect">
                                  <p:stCondLst>
                                    <p:cond delay="0"/>
                                  </p:stCondLst>
                                  <p:childTnLst>
                                    <p:set>
                                      <p:cBhvr>
                                        <p:cTn id="186" dur="1" fill="hold">
                                          <p:stCondLst>
                                            <p:cond delay="0"/>
                                          </p:stCondLst>
                                        </p:cTn>
                                        <p:tgtEl>
                                          <p:spTgt spid="8"/>
                                        </p:tgtEl>
                                        <p:attrNameLst>
                                          <p:attrName>style.visibility</p:attrName>
                                        </p:attrNameLst>
                                      </p:cBhvr>
                                      <p:to>
                                        <p:strVal val="visible"/>
                                      </p:to>
                                    </p:set>
                                    <p:animEffect transition="in" filter="barn(inVertical)">
                                      <p:cBhvr>
                                        <p:cTn id="187" dur="500"/>
                                        <p:tgtEl>
                                          <p:spTgt spid="8"/>
                                        </p:tgtEl>
                                      </p:cBhvr>
                                    </p:animEffect>
                                  </p:childTnLst>
                                </p:cTn>
                              </p:par>
                              <p:par>
                                <p:cTn id="188" presetID="16" presetClass="entr" presetSubtype="21" fill="hold" grpId="2" nodeType="withEffect">
                                  <p:stCondLst>
                                    <p:cond delay="0"/>
                                  </p:stCondLst>
                                  <p:childTnLst>
                                    <p:set>
                                      <p:cBhvr>
                                        <p:cTn id="189" dur="1" fill="hold">
                                          <p:stCondLst>
                                            <p:cond delay="0"/>
                                          </p:stCondLst>
                                        </p:cTn>
                                        <p:tgtEl>
                                          <p:spTgt spid="9"/>
                                        </p:tgtEl>
                                        <p:attrNameLst>
                                          <p:attrName>style.visibility</p:attrName>
                                        </p:attrNameLst>
                                      </p:cBhvr>
                                      <p:to>
                                        <p:strVal val="visible"/>
                                      </p:to>
                                    </p:set>
                                    <p:animEffect transition="in" filter="barn(inVertical)">
                                      <p:cBhvr>
                                        <p:cTn id="190" dur="500"/>
                                        <p:tgtEl>
                                          <p:spTgt spid="9"/>
                                        </p:tgtEl>
                                      </p:cBhvr>
                                    </p:animEffect>
                                  </p:childTnLst>
                                </p:cTn>
                              </p:par>
                              <p:par>
                                <p:cTn id="191" presetID="16" presetClass="entr" presetSubtype="21" fill="hold" grpId="2" nodeType="withEffect">
                                  <p:stCondLst>
                                    <p:cond delay="0"/>
                                  </p:stCondLst>
                                  <p:childTnLst>
                                    <p:set>
                                      <p:cBhvr>
                                        <p:cTn id="192" dur="1" fill="hold">
                                          <p:stCondLst>
                                            <p:cond delay="0"/>
                                          </p:stCondLst>
                                        </p:cTn>
                                        <p:tgtEl>
                                          <p:spTgt spid="10"/>
                                        </p:tgtEl>
                                        <p:attrNameLst>
                                          <p:attrName>style.visibility</p:attrName>
                                        </p:attrNameLst>
                                      </p:cBhvr>
                                      <p:to>
                                        <p:strVal val="visible"/>
                                      </p:to>
                                    </p:set>
                                    <p:animEffect transition="in" filter="barn(inVertical)">
                                      <p:cBhvr>
                                        <p:cTn id="193" dur="500"/>
                                        <p:tgtEl>
                                          <p:spTgt spid="10"/>
                                        </p:tgtEl>
                                      </p:cBhvr>
                                    </p:animEffect>
                                  </p:childTnLst>
                                </p:cTn>
                              </p:par>
                              <p:par>
                                <p:cTn id="194" presetID="16" presetClass="entr" presetSubtype="21" fill="hold" grpId="2" nodeType="withEffect">
                                  <p:stCondLst>
                                    <p:cond delay="0"/>
                                  </p:stCondLst>
                                  <p:childTnLst>
                                    <p:set>
                                      <p:cBhvr>
                                        <p:cTn id="195" dur="1" fill="hold">
                                          <p:stCondLst>
                                            <p:cond delay="0"/>
                                          </p:stCondLst>
                                        </p:cTn>
                                        <p:tgtEl>
                                          <p:spTgt spid="11"/>
                                        </p:tgtEl>
                                        <p:attrNameLst>
                                          <p:attrName>style.visibility</p:attrName>
                                        </p:attrNameLst>
                                      </p:cBhvr>
                                      <p:to>
                                        <p:strVal val="visible"/>
                                      </p:to>
                                    </p:set>
                                    <p:animEffect transition="in" filter="barn(inVertical)">
                                      <p:cBhvr>
                                        <p:cTn id="196" dur="500"/>
                                        <p:tgtEl>
                                          <p:spTgt spid="11"/>
                                        </p:tgtEl>
                                      </p:cBhvr>
                                    </p:animEffect>
                                  </p:childTnLst>
                                </p:cTn>
                              </p:par>
                              <p:par>
                                <p:cTn id="197" presetID="16" presetClass="entr" presetSubtype="21" fill="hold" grpId="2" nodeType="withEffect">
                                  <p:stCondLst>
                                    <p:cond delay="0"/>
                                  </p:stCondLst>
                                  <p:childTnLst>
                                    <p:set>
                                      <p:cBhvr>
                                        <p:cTn id="198" dur="1" fill="hold">
                                          <p:stCondLst>
                                            <p:cond delay="0"/>
                                          </p:stCondLst>
                                        </p:cTn>
                                        <p:tgtEl>
                                          <p:spTgt spid="12"/>
                                        </p:tgtEl>
                                        <p:attrNameLst>
                                          <p:attrName>style.visibility</p:attrName>
                                        </p:attrNameLst>
                                      </p:cBhvr>
                                      <p:to>
                                        <p:strVal val="visible"/>
                                      </p:to>
                                    </p:set>
                                    <p:animEffect transition="in" filter="barn(inVertical)">
                                      <p:cBhvr>
                                        <p:cTn id="199" dur="500"/>
                                        <p:tgtEl>
                                          <p:spTgt spid="12"/>
                                        </p:tgtEl>
                                      </p:cBhvr>
                                    </p:animEffect>
                                  </p:childTnLst>
                                </p:cTn>
                              </p:par>
                              <p:par>
                                <p:cTn id="200" presetID="16" presetClass="entr" presetSubtype="21" fill="hold" grpId="2" nodeType="withEffect">
                                  <p:stCondLst>
                                    <p:cond delay="0"/>
                                  </p:stCondLst>
                                  <p:childTnLst>
                                    <p:set>
                                      <p:cBhvr>
                                        <p:cTn id="201" dur="1" fill="hold">
                                          <p:stCondLst>
                                            <p:cond delay="0"/>
                                          </p:stCondLst>
                                        </p:cTn>
                                        <p:tgtEl>
                                          <p:spTgt spid="14349"/>
                                        </p:tgtEl>
                                        <p:attrNameLst>
                                          <p:attrName>style.visibility</p:attrName>
                                        </p:attrNameLst>
                                      </p:cBhvr>
                                      <p:to>
                                        <p:strVal val="visible"/>
                                      </p:to>
                                    </p:set>
                                    <p:animEffect transition="in" filter="barn(inVertical)">
                                      <p:cBhvr>
                                        <p:cTn id="202" dur="500"/>
                                        <p:tgtEl>
                                          <p:spTgt spid="14349"/>
                                        </p:tgtEl>
                                      </p:cBhvr>
                                    </p:animEffect>
                                  </p:childTnLst>
                                </p:cTn>
                              </p:par>
                              <p:par>
                                <p:cTn id="203" presetID="16" presetClass="entr" presetSubtype="21" fill="hold" grpId="2" nodeType="withEffect">
                                  <p:stCondLst>
                                    <p:cond delay="0"/>
                                  </p:stCondLst>
                                  <p:childTnLst>
                                    <p:set>
                                      <p:cBhvr>
                                        <p:cTn id="204" dur="1" fill="hold">
                                          <p:stCondLst>
                                            <p:cond delay="0"/>
                                          </p:stCondLst>
                                        </p:cTn>
                                        <p:tgtEl>
                                          <p:spTgt spid="16"/>
                                        </p:tgtEl>
                                        <p:attrNameLst>
                                          <p:attrName>style.visibility</p:attrName>
                                        </p:attrNameLst>
                                      </p:cBhvr>
                                      <p:to>
                                        <p:strVal val="visible"/>
                                      </p:to>
                                    </p:set>
                                    <p:animEffect transition="in" filter="barn(inVertical)">
                                      <p:cBhvr>
                                        <p:cTn id="205" dur="500"/>
                                        <p:tgtEl>
                                          <p:spTgt spid="16"/>
                                        </p:tgtEl>
                                      </p:cBhvr>
                                    </p:animEffect>
                                  </p:childTnLst>
                                </p:cTn>
                              </p:par>
                              <p:par>
                                <p:cTn id="206" presetID="16" presetClass="entr" presetSubtype="21" fill="hold" grpId="2" nodeType="withEffect">
                                  <p:stCondLst>
                                    <p:cond delay="0"/>
                                  </p:stCondLst>
                                  <p:childTnLst>
                                    <p:set>
                                      <p:cBhvr>
                                        <p:cTn id="207" dur="1" fill="hold">
                                          <p:stCondLst>
                                            <p:cond delay="0"/>
                                          </p:stCondLst>
                                        </p:cTn>
                                        <p:tgtEl>
                                          <p:spTgt spid="13"/>
                                        </p:tgtEl>
                                        <p:attrNameLst>
                                          <p:attrName>style.visibility</p:attrName>
                                        </p:attrNameLst>
                                      </p:cBhvr>
                                      <p:to>
                                        <p:strVal val="visible"/>
                                      </p:to>
                                    </p:set>
                                    <p:animEffect transition="in" filter="barn(inVertical)">
                                      <p:cBhvr>
                                        <p:cTn id="208" dur="500"/>
                                        <p:tgtEl>
                                          <p:spTgt spid="13"/>
                                        </p:tgtEl>
                                      </p:cBhvr>
                                    </p:animEffect>
                                  </p:childTnLst>
                                </p:cTn>
                              </p:par>
                              <p:par>
                                <p:cTn id="209" presetID="16" presetClass="entr" presetSubtype="21" fill="hold" grpId="2" nodeType="withEffect">
                                  <p:stCondLst>
                                    <p:cond delay="0"/>
                                  </p:stCondLst>
                                  <p:childTnLst>
                                    <p:set>
                                      <p:cBhvr>
                                        <p:cTn id="210" dur="1" fill="hold">
                                          <p:stCondLst>
                                            <p:cond delay="0"/>
                                          </p:stCondLst>
                                        </p:cTn>
                                        <p:tgtEl>
                                          <p:spTgt spid="18"/>
                                        </p:tgtEl>
                                        <p:attrNameLst>
                                          <p:attrName>style.visibility</p:attrName>
                                        </p:attrNameLst>
                                      </p:cBhvr>
                                      <p:to>
                                        <p:strVal val="visible"/>
                                      </p:to>
                                    </p:set>
                                    <p:animEffect transition="in" filter="barn(inVertical)">
                                      <p:cBhvr>
                                        <p:cTn id="211" dur="500"/>
                                        <p:tgtEl>
                                          <p:spTgt spid="18"/>
                                        </p:tgtEl>
                                      </p:cBhvr>
                                    </p:animEffect>
                                  </p:childTnLst>
                                </p:cTn>
                              </p:par>
                              <p:par>
                                <p:cTn id="212" presetID="16" presetClass="entr" presetSubtype="21" fill="hold" grpId="2" nodeType="withEffect">
                                  <p:stCondLst>
                                    <p:cond delay="0"/>
                                  </p:stCondLst>
                                  <p:childTnLst>
                                    <p:set>
                                      <p:cBhvr>
                                        <p:cTn id="213" dur="1" fill="hold">
                                          <p:stCondLst>
                                            <p:cond delay="0"/>
                                          </p:stCondLst>
                                        </p:cTn>
                                        <p:tgtEl>
                                          <p:spTgt spid="19"/>
                                        </p:tgtEl>
                                        <p:attrNameLst>
                                          <p:attrName>style.visibility</p:attrName>
                                        </p:attrNameLst>
                                      </p:cBhvr>
                                      <p:to>
                                        <p:strVal val="visible"/>
                                      </p:to>
                                    </p:set>
                                    <p:animEffect transition="in" filter="barn(inVertical)">
                                      <p:cBhvr>
                                        <p:cTn id="214" dur="500"/>
                                        <p:tgtEl>
                                          <p:spTgt spid="19"/>
                                        </p:tgtEl>
                                      </p:cBhvr>
                                    </p:animEffect>
                                  </p:childTnLst>
                                </p:cTn>
                              </p:par>
                              <p:par>
                                <p:cTn id="215" presetID="16" presetClass="entr" presetSubtype="21" fill="hold" grpId="2" nodeType="withEffect">
                                  <p:stCondLst>
                                    <p:cond delay="0"/>
                                  </p:stCondLst>
                                  <p:childTnLst>
                                    <p:set>
                                      <p:cBhvr>
                                        <p:cTn id="216" dur="1" fill="hold">
                                          <p:stCondLst>
                                            <p:cond delay="0"/>
                                          </p:stCondLst>
                                        </p:cTn>
                                        <p:tgtEl>
                                          <p:spTgt spid="20"/>
                                        </p:tgtEl>
                                        <p:attrNameLst>
                                          <p:attrName>style.visibility</p:attrName>
                                        </p:attrNameLst>
                                      </p:cBhvr>
                                      <p:to>
                                        <p:strVal val="visible"/>
                                      </p:to>
                                    </p:set>
                                    <p:animEffect transition="in" filter="barn(inVertical)">
                                      <p:cBhvr>
                                        <p:cTn id="2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18" fill="hold" display="0">
                  <p:stCondLst>
                    <p:cond delay="indefinite"/>
                  </p:stCondLst>
                  <p:endCondLst>
                    <p:cond evt="onNext" delay="0">
                      <p:tgtEl>
                        <p:sldTgt/>
                      </p:tgtEl>
                    </p:cond>
                    <p:cond evt="onPrev" delay="0">
                      <p:tgtEl>
                        <p:sldTgt/>
                      </p:tgtEl>
                    </p:cond>
                  </p:endCondLst>
                </p:cTn>
                <p:tgtEl>
                  <p:spTgt spid="48"/>
                </p:tgtEl>
              </p:cMediaNode>
            </p:video>
          </p:childTnLst>
        </p:cTn>
      </p:par>
    </p:tnLst>
    <p:bldLst>
      <p:bldP spid="2" grpId="0" animBg="1"/>
      <p:bldP spid="2" grpId="1" animBg="1"/>
      <p:bldP spid="2" grpId="2" animBg="1"/>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14343" grpId="0"/>
      <p:bldP spid="14343" grpId="1"/>
      <p:bldP spid="14343" grpId="2"/>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4349" grpId="0"/>
      <p:bldP spid="14349" grpId="1"/>
      <p:bldP spid="14349" grpId="2"/>
      <p:bldP spid="16" grpId="0" animBg="1"/>
      <p:bldP spid="16" grpId="1" animBg="1"/>
      <p:bldP spid="16" grpId="2" animBg="1"/>
      <p:bldP spid="13" grpId="0" animBg="1"/>
      <p:bldP spid="13" grpId="1" animBg="1"/>
      <p:bldP spid="13"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53" name="Group 57"/>
          <p:cNvGraphicFramePr>
            <a:graphicFrameLocks noGrp="1"/>
          </p:cNvGraphicFramePr>
          <p:nvPr>
            <p:ph/>
            <p:extLst>
              <p:ext uri="{D42A27DB-BD31-4B8C-83A1-F6EECF244321}">
                <p14:modId xmlns:p14="http://schemas.microsoft.com/office/powerpoint/2010/main" val="4070172426"/>
              </p:ext>
            </p:extLst>
          </p:nvPr>
        </p:nvGraphicFramePr>
        <p:xfrm>
          <a:off x="0" y="668762"/>
          <a:ext cx="12192000" cy="6189238"/>
        </p:xfrm>
        <a:graphic>
          <a:graphicData uri="http://schemas.openxmlformats.org/drawingml/2006/table">
            <a:tbl>
              <a:tblPr/>
              <a:tblGrid>
                <a:gridCol w="2746814"/>
                <a:gridCol w="2152475"/>
                <a:gridCol w="7292711"/>
              </a:tblGrid>
              <a:tr h="64747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Hormone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Nơi</a:t>
                      </a:r>
                      <a:r>
                        <a:rPr kumimoji="0" lang="en-US" sz="20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0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tiết</a:t>
                      </a:r>
                      <a:r>
                        <a:rPr kumimoji="0" lang="en-US" sz="20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0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ra</a:t>
                      </a:r>
                      <a:endParaRPr kumimoji="0" lang="en-US" sz="20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Tác</a:t>
                      </a:r>
                      <a:r>
                        <a:rPr kumimoji="0" lang="en-US" sz="20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000" b="1"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dụng</a:t>
                      </a:r>
                      <a:endParaRPr kumimoji="0" lang="en-US" sz="20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5157">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Testosterôn</a:t>
                      </a:r>
                      <a:endPar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Tế</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bào</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kẽ</a:t>
                      </a:r>
                      <a:endPar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174625"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Nồng</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độ</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thấp</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kích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thích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sản</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sinh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ra</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tinh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trùng</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a:t>
                      </a:r>
                    </a:p>
                    <a:p>
                      <a:pPr marL="0" marR="0" lvl="0" indent="174625" algn="l" defTabSz="914400" rtl="0" eaLnBrk="1" fontAlgn="base" latinLnBrk="0" hangingPunct="1">
                        <a:lnSpc>
                          <a:spcPct val="100000"/>
                        </a:lnSpc>
                        <a:spcBef>
                          <a:spcPct val="20000"/>
                        </a:spcBef>
                        <a:spcAft>
                          <a:spcPct val="0"/>
                        </a:spcAft>
                        <a:buClrTx/>
                        <a:buSzTx/>
                        <a:buFontTx/>
                        <a:buChar char="-"/>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Nồng</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độ</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cao</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ức</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chế</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tuyến</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yên</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tiết</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FSH, LH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và</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vùng</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dưới</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đồi</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tiết</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GnRH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539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FSH</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(Follicle Stimulating Hormone)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Thùy</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trước</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tuyến</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yên</a:t>
                      </a:r>
                      <a:endPar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Kích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thích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ống</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sinh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tinh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sản</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sinh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tinh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trùng</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82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LH</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(Luteinizing Hormone)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Thùy</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trước</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tuyến</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yên</a:t>
                      </a:r>
                      <a:endPar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Kích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thích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tế</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bào</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kẽ</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tiết</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testosterôn</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539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GnRH</a:t>
                      </a:r>
                      <a:endPar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(Gonadotropin Releasing Hormone)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Vùng</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dưới</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đồi</a:t>
                      </a:r>
                      <a:endPar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Kích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thích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tuyến</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yên</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tiết</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FSH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và</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LH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0" y="-5643"/>
            <a:ext cx="4365624" cy="523220"/>
          </a:xfrm>
          <a:prstGeom prst="rect">
            <a:avLst/>
          </a:prstGeom>
          <a:noFill/>
        </p:spPr>
        <p:txBody>
          <a:bodyPr wrap="square" rtlCol="0">
            <a:spAutoFit/>
          </a:bodyPr>
          <a:lstStyle/>
          <a:p>
            <a:r>
              <a:rPr lang="en-US" sz="2800" b="1" dirty="0" smtClean="0">
                <a:solidFill>
                  <a:srgbClr val="0070C0"/>
                </a:solidFill>
              </a:rPr>
              <a:t>1. </a:t>
            </a:r>
            <a:r>
              <a:rPr lang="en-US" sz="2800" b="1" dirty="0" err="1" smtClean="0">
                <a:solidFill>
                  <a:srgbClr val="0070C0"/>
                </a:solidFill>
              </a:rPr>
              <a:t>Cơ</a:t>
            </a:r>
            <a:r>
              <a:rPr lang="en-US" sz="2800" b="1" dirty="0" smtClean="0">
                <a:solidFill>
                  <a:srgbClr val="0070C0"/>
                </a:solidFill>
              </a:rPr>
              <a:t> </a:t>
            </a:r>
            <a:r>
              <a:rPr lang="en-US" sz="2800" b="1" dirty="0" err="1" smtClean="0">
                <a:solidFill>
                  <a:srgbClr val="0070C0"/>
                </a:solidFill>
              </a:rPr>
              <a:t>chế</a:t>
            </a:r>
            <a:r>
              <a:rPr lang="en-US" sz="2800" b="1" dirty="0" smtClean="0">
                <a:solidFill>
                  <a:srgbClr val="0070C0"/>
                </a:solidFill>
              </a:rPr>
              <a:t> </a:t>
            </a:r>
            <a:r>
              <a:rPr lang="en-US" sz="2800" b="1" dirty="0" err="1" smtClean="0">
                <a:solidFill>
                  <a:srgbClr val="0070C0"/>
                </a:solidFill>
              </a:rPr>
              <a:t>điều</a:t>
            </a:r>
            <a:r>
              <a:rPr lang="en-US" sz="2800" b="1" dirty="0" smtClean="0">
                <a:solidFill>
                  <a:srgbClr val="0070C0"/>
                </a:solidFill>
              </a:rPr>
              <a:t> </a:t>
            </a:r>
            <a:r>
              <a:rPr lang="en-US" sz="2800" b="1" dirty="0" err="1" smtClean="0">
                <a:solidFill>
                  <a:srgbClr val="0070C0"/>
                </a:solidFill>
              </a:rPr>
              <a:t>hòa</a:t>
            </a:r>
            <a:r>
              <a:rPr lang="en-US" sz="2800" b="1" dirty="0" smtClean="0">
                <a:solidFill>
                  <a:srgbClr val="0070C0"/>
                </a:solidFill>
              </a:rPr>
              <a:t> </a:t>
            </a:r>
            <a:r>
              <a:rPr lang="en-US" sz="2800" b="1" dirty="0" err="1" smtClean="0">
                <a:solidFill>
                  <a:srgbClr val="0070C0"/>
                </a:solidFill>
              </a:rPr>
              <a:t>sinh</a:t>
            </a:r>
            <a:r>
              <a:rPr lang="en-US" sz="2800" b="1" dirty="0" smtClean="0">
                <a:solidFill>
                  <a:srgbClr val="0070C0"/>
                </a:solidFill>
              </a:rPr>
              <a:t> </a:t>
            </a:r>
            <a:r>
              <a:rPr lang="en-US" sz="2800" b="1" dirty="0" err="1" smtClean="0">
                <a:solidFill>
                  <a:srgbClr val="0070C0"/>
                </a:solidFill>
              </a:rPr>
              <a:t>tinh</a:t>
            </a:r>
            <a:endParaRPr lang="en-US" sz="2800" b="1" dirty="0">
              <a:solidFill>
                <a:srgbClr val="0070C0"/>
              </a:solidFill>
            </a:endParaRPr>
          </a:p>
        </p:txBody>
      </p:sp>
    </p:spTree>
    <p:extLst>
      <p:ext uri="{BB962C8B-B14F-4D97-AF65-F5344CB8AC3E}">
        <p14:creationId xmlns:p14="http://schemas.microsoft.com/office/powerpoint/2010/main" val="6883116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753"/>
                                        </p:tgtEl>
                                        <p:attrNameLst>
                                          <p:attrName>style.visibility</p:attrName>
                                        </p:attrNameLst>
                                      </p:cBhvr>
                                      <p:to>
                                        <p:strVal val="visible"/>
                                      </p:to>
                                    </p:set>
                                    <p:animEffect transition="in" filter="blinds(horizontal)">
                                      <p:cBhvr>
                                        <p:cTn id="7" dur="500"/>
                                        <p:tgtEl>
                                          <p:spTgt spid="29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705100"/>
            <a:ext cx="43434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152400"/>
            <a:ext cx="43624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6191250" y="2057400"/>
            <a:ext cx="2590800" cy="2057400"/>
          </a:xfrm>
          <a:prstGeom prst="straightConnector1">
            <a:avLst/>
          </a:prstGeom>
          <a:ln w="508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0825" y="0"/>
            <a:ext cx="89535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5276850" y="6172200"/>
            <a:ext cx="3962400" cy="647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rPr>
              <a:t>CẤU TẠO BUỒNG TRỨNG</a:t>
            </a:r>
          </a:p>
        </p:txBody>
      </p:sp>
      <p:sp>
        <p:nvSpPr>
          <p:cNvPr id="7" name="TextBox 6"/>
          <p:cNvSpPr txBox="1"/>
          <p:nvPr/>
        </p:nvSpPr>
        <p:spPr>
          <a:xfrm>
            <a:off x="0" y="32457"/>
            <a:ext cx="4933950" cy="523220"/>
          </a:xfrm>
          <a:prstGeom prst="rect">
            <a:avLst/>
          </a:prstGeom>
          <a:noFill/>
        </p:spPr>
        <p:txBody>
          <a:bodyPr wrap="square" rtlCol="0">
            <a:spAutoFit/>
          </a:bodyPr>
          <a:lstStyle/>
          <a:p>
            <a:r>
              <a:rPr lang="en-US" sz="2800" b="1" dirty="0">
                <a:solidFill>
                  <a:srgbClr val="0070C0"/>
                </a:solidFill>
              </a:rPr>
              <a:t>2</a:t>
            </a:r>
            <a:r>
              <a:rPr lang="en-US" sz="2800" b="1" dirty="0" smtClean="0">
                <a:solidFill>
                  <a:srgbClr val="0070C0"/>
                </a:solidFill>
              </a:rPr>
              <a:t>. </a:t>
            </a:r>
            <a:r>
              <a:rPr lang="en-US" sz="2800" b="1" dirty="0" err="1" smtClean="0">
                <a:solidFill>
                  <a:srgbClr val="0070C0"/>
                </a:solidFill>
              </a:rPr>
              <a:t>Cơ</a:t>
            </a:r>
            <a:r>
              <a:rPr lang="en-US" sz="2800" b="1" dirty="0" smtClean="0">
                <a:solidFill>
                  <a:srgbClr val="0070C0"/>
                </a:solidFill>
              </a:rPr>
              <a:t> </a:t>
            </a:r>
            <a:r>
              <a:rPr lang="en-US" sz="2800" b="1" dirty="0" err="1" smtClean="0">
                <a:solidFill>
                  <a:srgbClr val="0070C0"/>
                </a:solidFill>
              </a:rPr>
              <a:t>chế</a:t>
            </a:r>
            <a:r>
              <a:rPr lang="en-US" sz="2800" b="1" dirty="0" smtClean="0">
                <a:solidFill>
                  <a:srgbClr val="0070C0"/>
                </a:solidFill>
              </a:rPr>
              <a:t> </a:t>
            </a:r>
            <a:r>
              <a:rPr lang="en-US" sz="2800" b="1" dirty="0" err="1" smtClean="0">
                <a:solidFill>
                  <a:srgbClr val="0070C0"/>
                </a:solidFill>
              </a:rPr>
              <a:t>điều</a:t>
            </a:r>
            <a:r>
              <a:rPr lang="en-US" sz="2800" b="1" dirty="0" smtClean="0">
                <a:solidFill>
                  <a:srgbClr val="0070C0"/>
                </a:solidFill>
              </a:rPr>
              <a:t> </a:t>
            </a:r>
            <a:r>
              <a:rPr lang="en-US" sz="2800" b="1" dirty="0" err="1" smtClean="0">
                <a:solidFill>
                  <a:srgbClr val="0070C0"/>
                </a:solidFill>
              </a:rPr>
              <a:t>hòa</a:t>
            </a:r>
            <a:r>
              <a:rPr lang="en-US" sz="2800" b="1" dirty="0" smtClean="0">
                <a:solidFill>
                  <a:srgbClr val="0070C0"/>
                </a:solidFill>
              </a:rPr>
              <a:t> </a:t>
            </a:r>
            <a:r>
              <a:rPr lang="en-US" sz="2800" b="1" dirty="0" err="1" smtClean="0">
                <a:solidFill>
                  <a:srgbClr val="0070C0"/>
                </a:solidFill>
              </a:rPr>
              <a:t>sinh</a:t>
            </a:r>
            <a:r>
              <a:rPr lang="en-US" sz="2800" b="1" dirty="0" smtClean="0">
                <a:solidFill>
                  <a:srgbClr val="0070C0"/>
                </a:solidFill>
              </a:rPr>
              <a:t> </a:t>
            </a:r>
            <a:r>
              <a:rPr lang="en-US" sz="2800" b="1" dirty="0" err="1" smtClean="0">
                <a:solidFill>
                  <a:srgbClr val="0070C0"/>
                </a:solidFill>
              </a:rPr>
              <a:t>trứng</a:t>
            </a:r>
            <a:endParaRPr lang="en-US" sz="2800" b="1" dirty="0">
              <a:solidFill>
                <a:srgbClr val="0070C0"/>
              </a:solidFill>
            </a:endParaRPr>
          </a:p>
        </p:txBody>
      </p:sp>
    </p:spTree>
    <p:extLst>
      <p:ext uri="{BB962C8B-B14F-4D97-AF65-F5344CB8AC3E}">
        <p14:creationId xmlns:p14="http://schemas.microsoft.com/office/powerpoint/2010/main" val="1205111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xit" presetSubtype="4" fill="hold" nodeType="clickEffect">
                                  <p:stCondLst>
                                    <p:cond delay="0"/>
                                  </p:stCondLst>
                                  <p:childTnLst>
                                    <p:animEffect transition="out" filter="wipe(down)">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22" presetClass="exit" presetSubtype="4" fill="hold" nodeType="withEffect">
                                  <p:stCondLst>
                                    <p:cond delay="0"/>
                                  </p:stCondLst>
                                  <p:childTnLst>
                                    <p:animEffect transition="out" filter="wipe(down)">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22" presetClass="exit" presetSubtype="4" fill="hold" nodeType="withEffect">
                                  <p:stCondLst>
                                    <p:cond delay="0"/>
                                  </p:stCondLst>
                                  <p:childTnLst>
                                    <p:animEffect transition="out" filter="wipe(down)">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Freeform 4"/>
          <p:cNvSpPr>
            <a:spLocks/>
          </p:cNvSpPr>
          <p:nvPr/>
        </p:nvSpPr>
        <p:spPr bwMode="auto">
          <a:xfrm>
            <a:off x="4119092" y="417514"/>
            <a:ext cx="739775" cy="420687"/>
          </a:xfrm>
          <a:custGeom>
            <a:avLst/>
            <a:gdLst>
              <a:gd name="T0" fmla="*/ 0 w 1104"/>
              <a:gd name="T1" fmla="*/ 2147483646 h 264"/>
              <a:gd name="T2" fmla="*/ 2147483646 w 1104"/>
              <a:gd name="T3" fmla="*/ 2147483646 h 264"/>
              <a:gd name="T4" fmla="*/ 2147483646 w 1104"/>
              <a:gd name="T5" fmla="*/ 2147483646 h 264"/>
              <a:gd name="T6" fmla="*/ 2147483646 w 1104"/>
              <a:gd name="T7" fmla="*/ 2147483646 h 264"/>
              <a:gd name="T8" fmla="*/ 2147483646 w 1104"/>
              <a:gd name="T9" fmla="*/ 2147483646 h 264"/>
              <a:gd name="T10" fmla="*/ 2147483646 w 1104"/>
              <a:gd name="T11" fmla="*/ 2147483646 h 264"/>
              <a:gd name="T12" fmla="*/ 2147483646 w 1104"/>
              <a:gd name="T13" fmla="*/ 2147483646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264">
                <a:moveTo>
                  <a:pt x="0" y="160"/>
                </a:moveTo>
                <a:cubicBezTo>
                  <a:pt x="108" y="80"/>
                  <a:pt x="216" y="0"/>
                  <a:pt x="288" y="16"/>
                </a:cubicBezTo>
                <a:cubicBezTo>
                  <a:pt x="360" y="32"/>
                  <a:pt x="376" y="248"/>
                  <a:pt x="432" y="256"/>
                </a:cubicBezTo>
                <a:cubicBezTo>
                  <a:pt x="488" y="264"/>
                  <a:pt x="568" y="64"/>
                  <a:pt x="624" y="64"/>
                </a:cubicBezTo>
                <a:cubicBezTo>
                  <a:pt x="680" y="64"/>
                  <a:pt x="712" y="248"/>
                  <a:pt x="768" y="256"/>
                </a:cubicBezTo>
                <a:cubicBezTo>
                  <a:pt x="824" y="264"/>
                  <a:pt x="904" y="128"/>
                  <a:pt x="960" y="112"/>
                </a:cubicBezTo>
                <a:cubicBezTo>
                  <a:pt x="1016" y="96"/>
                  <a:pt x="1080" y="152"/>
                  <a:pt x="1104" y="16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3" name="Text Box 5"/>
          <p:cNvSpPr txBox="1">
            <a:spLocks noChangeArrowheads="1"/>
          </p:cNvSpPr>
          <p:nvPr/>
        </p:nvSpPr>
        <p:spPr bwMode="auto">
          <a:xfrm>
            <a:off x="6687667" y="174625"/>
            <a:ext cx="17621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C00000"/>
                </a:solidFill>
              </a:rPr>
              <a:t>Vùng dưới đồi</a:t>
            </a:r>
          </a:p>
        </p:txBody>
      </p:sp>
      <p:grpSp>
        <p:nvGrpSpPr>
          <p:cNvPr id="119814" name="Group 6"/>
          <p:cNvGrpSpPr>
            <a:grpSpLocks/>
          </p:cNvGrpSpPr>
          <p:nvPr/>
        </p:nvGrpSpPr>
        <p:grpSpPr bwMode="auto">
          <a:xfrm>
            <a:off x="6687666" y="692151"/>
            <a:ext cx="1600200" cy="1643063"/>
            <a:chOff x="2928" y="864"/>
            <a:chExt cx="1304" cy="1619"/>
          </a:xfrm>
        </p:grpSpPr>
        <p:grpSp>
          <p:nvGrpSpPr>
            <p:cNvPr id="16412" name="Group 7"/>
            <p:cNvGrpSpPr>
              <a:grpSpLocks/>
            </p:cNvGrpSpPr>
            <p:nvPr/>
          </p:nvGrpSpPr>
          <p:grpSpPr bwMode="auto">
            <a:xfrm>
              <a:off x="2928" y="864"/>
              <a:ext cx="1304" cy="1619"/>
              <a:chOff x="2736" y="720"/>
              <a:chExt cx="1304" cy="1619"/>
            </a:xfrm>
          </p:grpSpPr>
          <p:sp>
            <p:nvSpPr>
              <p:cNvPr id="16414" name="Text Box 8"/>
              <p:cNvSpPr txBox="1">
                <a:spLocks noChangeArrowheads="1"/>
              </p:cNvSpPr>
              <p:nvPr/>
            </p:nvSpPr>
            <p:spPr bwMode="auto">
              <a:xfrm>
                <a:off x="2852" y="2008"/>
                <a:ext cx="150"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1600">
                  <a:solidFill>
                    <a:srgbClr val="C00000"/>
                  </a:solidFill>
                </a:endParaRPr>
              </a:p>
            </p:txBody>
          </p:sp>
          <p:sp>
            <p:nvSpPr>
              <p:cNvPr id="16415" name="Freeform 9"/>
              <p:cNvSpPr>
                <a:spLocks/>
              </p:cNvSpPr>
              <p:nvPr/>
            </p:nvSpPr>
            <p:spPr bwMode="auto">
              <a:xfrm>
                <a:off x="2736" y="1008"/>
                <a:ext cx="792" cy="1232"/>
              </a:xfrm>
              <a:custGeom>
                <a:avLst/>
                <a:gdLst>
                  <a:gd name="T0" fmla="*/ 0 w 792"/>
                  <a:gd name="T1" fmla="*/ 0 h 1232"/>
                  <a:gd name="T2" fmla="*/ 432 w 792"/>
                  <a:gd name="T3" fmla="*/ 96 h 1232"/>
                  <a:gd name="T4" fmla="*/ 384 w 792"/>
                  <a:gd name="T5" fmla="*/ 432 h 1232"/>
                  <a:gd name="T6" fmla="*/ 96 w 792"/>
                  <a:gd name="T7" fmla="*/ 864 h 1232"/>
                  <a:gd name="T8" fmla="*/ 240 w 792"/>
                  <a:gd name="T9" fmla="*/ 1152 h 1232"/>
                  <a:gd name="T10" fmla="*/ 624 w 792"/>
                  <a:gd name="T11" fmla="*/ 1200 h 1232"/>
                  <a:gd name="T12" fmla="*/ 768 w 792"/>
                  <a:gd name="T13" fmla="*/ 960 h 1232"/>
                  <a:gd name="T14" fmla="*/ 768 w 792"/>
                  <a:gd name="T15" fmla="*/ 720 h 1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2" h="1232">
                    <a:moveTo>
                      <a:pt x="0" y="0"/>
                    </a:moveTo>
                    <a:cubicBezTo>
                      <a:pt x="184" y="12"/>
                      <a:pt x="368" y="24"/>
                      <a:pt x="432" y="96"/>
                    </a:cubicBezTo>
                    <a:cubicBezTo>
                      <a:pt x="496" y="168"/>
                      <a:pt x="440" y="304"/>
                      <a:pt x="384" y="432"/>
                    </a:cubicBezTo>
                    <a:cubicBezTo>
                      <a:pt x="328" y="560"/>
                      <a:pt x="120" y="744"/>
                      <a:pt x="96" y="864"/>
                    </a:cubicBezTo>
                    <a:cubicBezTo>
                      <a:pt x="72" y="984"/>
                      <a:pt x="152" y="1096"/>
                      <a:pt x="240" y="1152"/>
                    </a:cubicBezTo>
                    <a:cubicBezTo>
                      <a:pt x="328" y="1208"/>
                      <a:pt x="536" y="1232"/>
                      <a:pt x="624" y="1200"/>
                    </a:cubicBezTo>
                    <a:cubicBezTo>
                      <a:pt x="712" y="1168"/>
                      <a:pt x="744" y="1040"/>
                      <a:pt x="768" y="960"/>
                    </a:cubicBezTo>
                    <a:cubicBezTo>
                      <a:pt x="792" y="880"/>
                      <a:pt x="780" y="800"/>
                      <a:pt x="768" y="7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6" name="Freeform 10"/>
              <p:cNvSpPr>
                <a:spLocks/>
              </p:cNvSpPr>
              <p:nvPr/>
            </p:nvSpPr>
            <p:spPr bwMode="auto">
              <a:xfrm>
                <a:off x="3456" y="720"/>
                <a:ext cx="584" cy="1296"/>
              </a:xfrm>
              <a:custGeom>
                <a:avLst/>
                <a:gdLst>
                  <a:gd name="T0" fmla="*/ 28 w 632"/>
                  <a:gd name="T1" fmla="*/ 637 h 1408"/>
                  <a:gd name="T2" fmla="*/ 74 w 632"/>
                  <a:gd name="T3" fmla="*/ 661 h 1408"/>
                  <a:gd name="T4" fmla="*/ 169 w 632"/>
                  <a:gd name="T5" fmla="*/ 661 h 1408"/>
                  <a:gd name="T6" fmla="*/ 240 w 632"/>
                  <a:gd name="T7" fmla="*/ 615 h 1408"/>
                  <a:gd name="T8" fmla="*/ 286 w 632"/>
                  <a:gd name="T9" fmla="*/ 477 h 1408"/>
                  <a:gd name="T10" fmla="*/ 99 w 632"/>
                  <a:gd name="T11" fmla="*/ 250 h 1408"/>
                  <a:gd name="T12" fmla="*/ 28 w 632"/>
                  <a:gd name="T13" fmla="*/ 112 h 1408"/>
                  <a:gd name="T14" fmla="*/ 263 w 632"/>
                  <a:gd name="T15" fmla="*/ 0 h 1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1408">
                    <a:moveTo>
                      <a:pt x="56" y="1344"/>
                    </a:moveTo>
                    <a:cubicBezTo>
                      <a:pt x="80" y="1364"/>
                      <a:pt x="104" y="1384"/>
                      <a:pt x="152" y="1392"/>
                    </a:cubicBezTo>
                    <a:cubicBezTo>
                      <a:pt x="200" y="1400"/>
                      <a:pt x="288" y="1408"/>
                      <a:pt x="344" y="1392"/>
                    </a:cubicBezTo>
                    <a:cubicBezTo>
                      <a:pt x="400" y="1376"/>
                      <a:pt x="448" y="1360"/>
                      <a:pt x="488" y="1296"/>
                    </a:cubicBezTo>
                    <a:cubicBezTo>
                      <a:pt x="528" y="1232"/>
                      <a:pt x="632" y="1136"/>
                      <a:pt x="584" y="1008"/>
                    </a:cubicBezTo>
                    <a:cubicBezTo>
                      <a:pt x="536" y="880"/>
                      <a:pt x="288" y="656"/>
                      <a:pt x="200" y="528"/>
                    </a:cubicBezTo>
                    <a:cubicBezTo>
                      <a:pt x="112" y="400"/>
                      <a:pt x="0" y="328"/>
                      <a:pt x="56" y="240"/>
                    </a:cubicBezTo>
                    <a:cubicBezTo>
                      <a:pt x="112" y="152"/>
                      <a:pt x="456" y="40"/>
                      <a:pt x="53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413" name="Text Box 11"/>
            <p:cNvSpPr txBox="1">
              <a:spLocks noChangeArrowheads="1"/>
            </p:cNvSpPr>
            <p:nvPr/>
          </p:nvSpPr>
          <p:spPr bwMode="auto">
            <a:xfrm>
              <a:off x="3169" y="1590"/>
              <a:ext cx="960" cy="33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C00000"/>
                  </a:solidFill>
                </a:rPr>
                <a:t>Tuyến yên</a:t>
              </a:r>
            </a:p>
          </p:txBody>
        </p:sp>
      </p:grpSp>
      <p:sp>
        <p:nvSpPr>
          <p:cNvPr id="119820" name="Line 12"/>
          <p:cNvSpPr>
            <a:spLocks noChangeShapeType="1"/>
          </p:cNvSpPr>
          <p:nvPr/>
        </p:nvSpPr>
        <p:spPr bwMode="auto">
          <a:xfrm>
            <a:off x="7449666" y="1981200"/>
            <a:ext cx="0" cy="8382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1" name="Line 13"/>
          <p:cNvSpPr>
            <a:spLocks noChangeShapeType="1"/>
          </p:cNvSpPr>
          <p:nvPr/>
        </p:nvSpPr>
        <p:spPr bwMode="auto">
          <a:xfrm flipH="1">
            <a:off x="6840067" y="1905000"/>
            <a:ext cx="409575" cy="9144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2" name="Text Box 14"/>
          <p:cNvSpPr txBox="1">
            <a:spLocks noChangeArrowheads="1"/>
          </p:cNvSpPr>
          <p:nvPr/>
        </p:nvSpPr>
        <p:spPr bwMode="auto">
          <a:xfrm>
            <a:off x="7144866" y="28956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F20EC1"/>
                </a:solidFill>
              </a:rPr>
              <a:t>LH</a:t>
            </a:r>
          </a:p>
        </p:txBody>
      </p:sp>
      <p:sp>
        <p:nvSpPr>
          <p:cNvPr id="119823" name="Text Box 15"/>
          <p:cNvSpPr txBox="1">
            <a:spLocks noChangeArrowheads="1"/>
          </p:cNvSpPr>
          <p:nvPr/>
        </p:nvSpPr>
        <p:spPr bwMode="auto">
          <a:xfrm>
            <a:off x="6293967" y="2819400"/>
            <a:ext cx="1006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solidFill>
                  <a:srgbClr val="F20EC1"/>
                </a:solidFill>
              </a:rPr>
              <a:t>FSH</a:t>
            </a:r>
          </a:p>
        </p:txBody>
      </p:sp>
      <p:sp>
        <p:nvSpPr>
          <p:cNvPr id="119824" name="AutoShape 16"/>
          <p:cNvSpPr>
            <a:spLocks noChangeArrowheads="1"/>
          </p:cNvSpPr>
          <p:nvPr/>
        </p:nvSpPr>
        <p:spPr bwMode="auto">
          <a:xfrm flipH="1">
            <a:off x="7678266" y="2514600"/>
            <a:ext cx="3429000" cy="990600"/>
          </a:xfrm>
          <a:prstGeom prst="homePlate">
            <a:avLst>
              <a:gd name="adj" fmla="val 86538"/>
            </a:avLst>
          </a:prstGeom>
          <a:solidFill>
            <a:schemeClr val="accent3">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900" b="1" dirty="0">
                <a:solidFill>
                  <a:srgbClr val="0000CC"/>
                </a:solidFill>
              </a:rPr>
              <a:t>LH </a:t>
            </a:r>
            <a:r>
              <a:rPr lang="en-US" altLang="en-US" sz="1900" b="1" dirty="0" err="1">
                <a:solidFill>
                  <a:srgbClr val="0000CC"/>
                </a:solidFill>
              </a:rPr>
              <a:t>làm</a:t>
            </a:r>
            <a:r>
              <a:rPr lang="en-US" altLang="en-US" sz="1900" b="1" dirty="0">
                <a:solidFill>
                  <a:srgbClr val="0000CC"/>
                </a:solidFill>
              </a:rPr>
              <a:t> </a:t>
            </a:r>
            <a:r>
              <a:rPr lang="en-US" altLang="en-US" sz="1900" b="1" dirty="0" err="1">
                <a:solidFill>
                  <a:srgbClr val="0000CC"/>
                </a:solidFill>
              </a:rPr>
              <a:t>trứng</a:t>
            </a:r>
            <a:r>
              <a:rPr lang="en-US" altLang="en-US" sz="1900" b="1" dirty="0">
                <a:solidFill>
                  <a:srgbClr val="0000CC"/>
                </a:solidFill>
              </a:rPr>
              <a:t> </a:t>
            </a:r>
            <a:r>
              <a:rPr lang="en-US" altLang="en-US" sz="1900" b="1" dirty="0" err="1">
                <a:solidFill>
                  <a:srgbClr val="0000CC"/>
                </a:solidFill>
              </a:rPr>
              <a:t>chín</a:t>
            </a:r>
            <a:r>
              <a:rPr lang="en-US" altLang="en-US" sz="1900" b="1" dirty="0">
                <a:solidFill>
                  <a:srgbClr val="0000CC"/>
                </a:solidFill>
              </a:rPr>
              <a:t>, </a:t>
            </a:r>
          </a:p>
          <a:p>
            <a:pPr algn="ctr">
              <a:defRPr/>
            </a:pPr>
            <a:r>
              <a:rPr lang="en-US" altLang="en-US" sz="1900" b="1" dirty="0" err="1">
                <a:solidFill>
                  <a:srgbClr val="0000CC"/>
                </a:solidFill>
              </a:rPr>
              <a:t>rụng</a:t>
            </a:r>
            <a:r>
              <a:rPr lang="en-US" altLang="en-US" sz="1900" b="1" dirty="0">
                <a:solidFill>
                  <a:srgbClr val="0000CC"/>
                </a:solidFill>
              </a:rPr>
              <a:t> </a:t>
            </a:r>
            <a:r>
              <a:rPr lang="en-US" altLang="en-US" sz="1900" b="1" dirty="0" err="1">
                <a:solidFill>
                  <a:srgbClr val="0000CC"/>
                </a:solidFill>
              </a:rPr>
              <a:t>và</a:t>
            </a:r>
            <a:r>
              <a:rPr lang="en-US" altLang="en-US" sz="1900" b="1" dirty="0">
                <a:solidFill>
                  <a:srgbClr val="0000CC"/>
                </a:solidFill>
              </a:rPr>
              <a:t> </a:t>
            </a:r>
            <a:r>
              <a:rPr lang="en-US" altLang="en-US" sz="1900" b="1" dirty="0" err="1">
                <a:solidFill>
                  <a:srgbClr val="0000CC"/>
                </a:solidFill>
              </a:rPr>
              <a:t>tạo</a:t>
            </a:r>
            <a:r>
              <a:rPr lang="en-US" altLang="en-US" sz="1900" b="1" dirty="0">
                <a:solidFill>
                  <a:srgbClr val="0000CC"/>
                </a:solidFill>
              </a:rPr>
              <a:t> </a:t>
            </a:r>
            <a:r>
              <a:rPr lang="en-US" altLang="en-US" sz="1900" b="1" dirty="0" err="1">
                <a:solidFill>
                  <a:srgbClr val="0000CC"/>
                </a:solidFill>
              </a:rPr>
              <a:t>thể</a:t>
            </a:r>
            <a:r>
              <a:rPr lang="en-US" altLang="en-US" sz="1900" b="1" dirty="0">
                <a:solidFill>
                  <a:srgbClr val="0000CC"/>
                </a:solidFill>
              </a:rPr>
              <a:t> </a:t>
            </a:r>
            <a:r>
              <a:rPr lang="en-US" altLang="en-US" sz="1900" b="1" dirty="0" err="1">
                <a:solidFill>
                  <a:srgbClr val="0000CC"/>
                </a:solidFill>
              </a:rPr>
              <a:t>vàng</a:t>
            </a:r>
            <a:r>
              <a:rPr lang="en-US" altLang="en-US" sz="1900" b="1" dirty="0">
                <a:solidFill>
                  <a:srgbClr val="0000CC"/>
                </a:solidFill>
              </a:rPr>
              <a:t>.</a:t>
            </a:r>
          </a:p>
        </p:txBody>
      </p:sp>
      <p:sp>
        <p:nvSpPr>
          <p:cNvPr id="119825" name="Oval 17"/>
          <p:cNvSpPr>
            <a:spLocks noChangeArrowheads="1"/>
          </p:cNvSpPr>
          <p:nvPr/>
        </p:nvSpPr>
        <p:spPr bwMode="auto">
          <a:xfrm>
            <a:off x="5697066" y="6248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C00000"/>
                </a:solidFill>
              </a:rPr>
              <a:t>+</a:t>
            </a:r>
          </a:p>
        </p:txBody>
      </p:sp>
      <p:sp>
        <p:nvSpPr>
          <p:cNvPr id="119826" name="AutoShape 18"/>
          <p:cNvSpPr>
            <a:spLocks noChangeArrowheads="1"/>
          </p:cNvSpPr>
          <p:nvPr/>
        </p:nvSpPr>
        <p:spPr bwMode="auto">
          <a:xfrm>
            <a:off x="2572866" y="2286000"/>
            <a:ext cx="3790950" cy="1296988"/>
          </a:xfrm>
          <a:prstGeom prst="homePlate">
            <a:avLst>
              <a:gd name="adj" fmla="val 62362"/>
            </a:avLst>
          </a:prstGeom>
          <a:solidFill>
            <a:schemeClr val="accent3">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900" b="1" dirty="0">
                <a:solidFill>
                  <a:srgbClr val="0000CC"/>
                </a:solidFill>
              </a:rPr>
              <a:t>FSH </a:t>
            </a:r>
            <a:r>
              <a:rPr lang="en-US" altLang="en-US" sz="1900" b="1" dirty="0" err="1">
                <a:solidFill>
                  <a:srgbClr val="0000CC"/>
                </a:solidFill>
              </a:rPr>
              <a:t>kích</a:t>
            </a:r>
            <a:r>
              <a:rPr lang="en-US" altLang="en-US" sz="1900" b="1" dirty="0">
                <a:solidFill>
                  <a:srgbClr val="0000CC"/>
                </a:solidFill>
              </a:rPr>
              <a:t> </a:t>
            </a:r>
            <a:r>
              <a:rPr lang="en-US" altLang="en-US" sz="1900" b="1" dirty="0" err="1">
                <a:solidFill>
                  <a:srgbClr val="0000CC"/>
                </a:solidFill>
              </a:rPr>
              <a:t>thích</a:t>
            </a:r>
            <a:r>
              <a:rPr lang="en-US" altLang="en-US" sz="1900" b="1" dirty="0">
                <a:solidFill>
                  <a:srgbClr val="0000CC"/>
                </a:solidFill>
              </a:rPr>
              <a:t> </a:t>
            </a:r>
            <a:r>
              <a:rPr lang="en-US" altLang="en-US" sz="1900" b="1" dirty="0" err="1">
                <a:solidFill>
                  <a:srgbClr val="0000CC"/>
                </a:solidFill>
              </a:rPr>
              <a:t>nang</a:t>
            </a:r>
            <a:r>
              <a:rPr lang="en-US" altLang="en-US" sz="1900" b="1" dirty="0">
                <a:solidFill>
                  <a:srgbClr val="0000CC"/>
                </a:solidFill>
              </a:rPr>
              <a:t> </a:t>
            </a:r>
            <a:r>
              <a:rPr lang="en-US" altLang="en-US" sz="1900" b="1" dirty="0" err="1">
                <a:solidFill>
                  <a:srgbClr val="0000CC"/>
                </a:solidFill>
              </a:rPr>
              <a:t>trứng</a:t>
            </a:r>
            <a:r>
              <a:rPr lang="en-US" altLang="en-US" sz="1900" b="1" dirty="0">
                <a:solidFill>
                  <a:srgbClr val="0000CC"/>
                </a:solidFill>
              </a:rPr>
              <a:t> </a:t>
            </a:r>
          </a:p>
          <a:p>
            <a:pPr algn="ctr">
              <a:defRPr/>
            </a:pPr>
            <a:r>
              <a:rPr lang="en-US" altLang="en-US" sz="1900" b="1" dirty="0" err="1">
                <a:solidFill>
                  <a:srgbClr val="0000CC"/>
                </a:solidFill>
              </a:rPr>
              <a:t>phát</a:t>
            </a:r>
            <a:r>
              <a:rPr lang="en-US" altLang="en-US" sz="1900" b="1" dirty="0">
                <a:solidFill>
                  <a:srgbClr val="0000CC"/>
                </a:solidFill>
              </a:rPr>
              <a:t> </a:t>
            </a:r>
            <a:r>
              <a:rPr lang="en-US" altLang="en-US" sz="1900" b="1" dirty="0" err="1">
                <a:solidFill>
                  <a:srgbClr val="0000CC"/>
                </a:solidFill>
              </a:rPr>
              <a:t>triển</a:t>
            </a:r>
            <a:r>
              <a:rPr lang="en-US" altLang="en-US" sz="1900" b="1" dirty="0">
                <a:solidFill>
                  <a:srgbClr val="0000CC"/>
                </a:solidFill>
              </a:rPr>
              <a:t> </a:t>
            </a:r>
            <a:r>
              <a:rPr lang="en-US" altLang="en-US" sz="1900" b="1" dirty="0" err="1">
                <a:solidFill>
                  <a:srgbClr val="0000CC"/>
                </a:solidFill>
              </a:rPr>
              <a:t>và</a:t>
            </a:r>
            <a:r>
              <a:rPr lang="en-US" altLang="en-US" sz="1900" b="1" dirty="0">
                <a:solidFill>
                  <a:srgbClr val="0000CC"/>
                </a:solidFill>
              </a:rPr>
              <a:t> </a:t>
            </a:r>
            <a:r>
              <a:rPr lang="en-US" altLang="en-US" sz="1900" b="1" dirty="0" err="1">
                <a:solidFill>
                  <a:srgbClr val="0000CC"/>
                </a:solidFill>
              </a:rPr>
              <a:t>tiết</a:t>
            </a:r>
            <a:r>
              <a:rPr lang="en-US" altLang="en-US" sz="1900" b="1" dirty="0">
                <a:solidFill>
                  <a:srgbClr val="0000CC"/>
                </a:solidFill>
              </a:rPr>
              <a:t> </a:t>
            </a:r>
            <a:r>
              <a:rPr lang="en-US" altLang="en-US" sz="1900" b="1" dirty="0" err="1">
                <a:solidFill>
                  <a:srgbClr val="0000CC"/>
                </a:solidFill>
              </a:rPr>
              <a:t>ra</a:t>
            </a:r>
            <a:r>
              <a:rPr lang="en-US" altLang="en-US" sz="1900" b="1" dirty="0">
                <a:solidFill>
                  <a:srgbClr val="0000CC"/>
                </a:solidFill>
              </a:rPr>
              <a:t> </a:t>
            </a:r>
            <a:r>
              <a:rPr lang="en-US" altLang="en-US" sz="1900" b="1" dirty="0" err="1">
                <a:solidFill>
                  <a:srgbClr val="0000CC"/>
                </a:solidFill>
              </a:rPr>
              <a:t>ơstrôgen</a:t>
            </a:r>
            <a:endParaRPr lang="en-US" altLang="en-US" sz="1900" b="1" dirty="0">
              <a:solidFill>
                <a:srgbClr val="0000CC"/>
              </a:solidFill>
            </a:endParaRPr>
          </a:p>
        </p:txBody>
      </p:sp>
      <p:sp>
        <p:nvSpPr>
          <p:cNvPr id="119827" name="Line 19"/>
          <p:cNvSpPr>
            <a:spLocks noChangeShapeType="1"/>
          </p:cNvSpPr>
          <p:nvPr/>
        </p:nvSpPr>
        <p:spPr bwMode="auto">
          <a:xfrm flipH="1">
            <a:off x="7521104" y="457200"/>
            <a:ext cx="4762" cy="9144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8" name="Line 20"/>
          <p:cNvSpPr>
            <a:spLocks noChangeShapeType="1"/>
          </p:cNvSpPr>
          <p:nvPr/>
        </p:nvSpPr>
        <p:spPr bwMode="auto">
          <a:xfrm flipV="1">
            <a:off x="7521104" y="1066801"/>
            <a:ext cx="1071562" cy="11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9837" name="Picture 29" descr="na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066" y="0"/>
            <a:ext cx="144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38" name="Freeform 30"/>
          <p:cNvSpPr>
            <a:spLocks/>
          </p:cNvSpPr>
          <p:nvPr/>
        </p:nvSpPr>
        <p:spPr bwMode="auto">
          <a:xfrm rot="-436157">
            <a:off x="5316066" y="474663"/>
            <a:ext cx="1828800" cy="584200"/>
          </a:xfrm>
          <a:custGeom>
            <a:avLst/>
            <a:gdLst>
              <a:gd name="T0" fmla="*/ 0 w 960"/>
              <a:gd name="T1" fmla="*/ 2147483646 h 272"/>
              <a:gd name="T2" fmla="*/ 2147483646 w 960"/>
              <a:gd name="T3" fmla="*/ 2147483646 h 272"/>
              <a:gd name="T4" fmla="*/ 2147483646 w 960"/>
              <a:gd name="T5" fmla="*/ 2147483646 h 272"/>
              <a:gd name="T6" fmla="*/ 0 60000 65536"/>
              <a:gd name="T7" fmla="*/ 0 60000 65536"/>
              <a:gd name="T8" fmla="*/ 0 60000 65536"/>
            </a:gdLst>
            <a:ahLst/>
            <a:cxnLst>
              <a:cxn ang="T6">
                <a:pos x="T0" y="T1"/>
              </a:cxn>
              <a:cxn ang="T7">
                <a:pos x="T2" y="T3"/>
              </a:cxn>
              <a:cxn ang="T8">
                <a:pos x="T4" y="T5"/>
              </a:cxn>
            </a:cxnLst>
            <a:rect l="0" t="0" r="r" b="b"/>
            <a:pathLst>
              <a:path w="960" h="272">
                <a:moveTo>
                  <a:pt x="0" y="80"/>
                </a:moveTo>
                <a:cubicBezTo>
                  <a:pt x="232" y="40"/>
                  <a:pt x="464" y="0"/>
                  <a:pt x="624" y="32"/>
                </a:cubicBezTo>
                <a:cubicBezTo>
                  <a:pt x="784" y="64"/>
                  <a:pt x="872" y="168"/>
                  <a:pt x="960" y="272"/>
                </a:cubicBezTo>
              </a:path>
            </a:pathLst>
          </a:custGeom>
          <a:noFill/>
          <a:ln w="3810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9839" name="Picture 31" descr="muscle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066" y="3810000"/>
            <a:ext cx="3733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40" name="Line 32"/>
          <p:cNvSpPr>
            <a:spLocks noChangeShapeType="1"/>
          </p:cNvSpPr>
          <p:nvPr/>
        </p:nvSpPr>
        <p:spPr bwMode="auto">
          <a:xfrm>
            <a:off x="7525866" y="4495800"/>
            <a:ext cx="0" cy="12954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41" name="Rectangle 33"/>
          <p:cNvSpPr>
            <a:spLocks noChangeArrowheads="1"/>
          </p:cNvSpPr>
          <p:nvPr/>
        </p:nvSpPr>
        <p:spPr bwMode="auto">
          <a:xfrm>
            <a:off x="7071429" y="5824537"/>
            <a:ext cx="1981200" cy="7620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dirty="0" err="1">
                <a:solidFill>
                  <a:srgbClr val="F20EC1"/>
                </a:solidFill>
              </a:rPr>
              <a:t>Ơstrôgen</a:t>
            </a:r>
            <a:r>
              <a:rPr lang="en-US" altLang="en-US" sz="2000" b="1" dirty="0">
                <a:solidFill>
                  <a:srgbClr val="F20EC1"/>
                </a:solidFill>
              </a:rPr>
              <a:t> </a:t>
            </a:r>
            <a:r>
              <a:rPr lang="en-US" altLang="en-US" sz="2000" b="1" dirty="0" err="1">
                <a:solidFill>
                  <a:srgbClr val="F20EC1"/>
                </a:solidFill>
              </a:rPr>
              <a:t>và</a:t>
            </a:r>
            <a:endParaRPr lang="en-US" altLang="en-US" sz="2000" b="1" dirty="0">
              <a:solidFill>
                <a:srgbClr val="F20EC1"/>
              </a:solidFill>
            </a:endParaRPr>
          </a:p>
          <a:p>
            <a:pPr algn="ctr"/>
            <a:r>
              <a:rPr lang="en-US" altLang="en-US" sz="2000" b="1" dirty="0">
                <a:solidFill>
                  <a:srgbClr val="F20EC1"/>
                </a:solidFill>
              </a:rPr>
              <a:t> </a:t>
            </a:r>
            <a:r>
              <a:rPr lang="en-US" altLang="en-US" sz="2000" b="1" dirty="0" err="1">
                <a:solidFill>
                  <a:srgbClr val="F20EC1"/>
                </a:solidFill>
              </a:rPr>
              <a:t>prôgestêrôn</a:t>
            </a:r>
            <a:endParaRPr lang="en-US" altLang="en-US" sz="2000" b="1" dirty="0">
              <a:solidFill>
                <a:srgbClr val="F20EC1"/>
              </a:solidFill>
            </a:endParaRPr>
          </a:p>
          <a:p>
            <a:pPr algn="ctr"/>
            <a:endParaRPr lang="en-US" altLang="en-US" sz="2000" b="1" dirty="0">
              <a:solidFill>
                <a:srgbClr val="F20EC1"/>
              </a:solidFill>
            </a:endParaRPr>
          </a:p>
        </p:txBody>
      </p:sp>
      <p:sp>
        <p:nvSpPr>
          <p:cNvPr id="119842" name="Line 34"/>
          <p:cNvSpPr>
            <a:spLocks noChangeShapeType="1"/>
          </p:cNvSpPr>
          <p:nvPr/>
        </p:nvSpPr>
        <p:spPr bwMode="auto">
          <a:xfrm flipH="1">
            <a:off x="4858866" y="6172200"/>
            <a:ext cx="243840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9843" name="Picture 35" descr="r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9066" y="5502275"/>
            <a:ext cx="21717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45" name="Line 37"/>
          <p:cNvSpPr>
            <a:spLocks noChangeShapeType="1"/>
          </p:cNvSpPr>
          <p:nvPr/>
        </p:nvSpPr>
        <p:spPr bwMode="auto">
          <a:xfrm>
            <a:off x="6898804" y="3124200"/>
            <a:ext cx="533400" cy="16764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46" name="Line 38"/>
          <p:cNvSpPr>
            <a:spLocks noChangeShapeType="1"/>
          </p:cNvSpPr>
          <p:nvPr/>
        </p:nvSpPr>
        <p:spPr bwMode="auto">
          <a:xfrm>
            <a:off x="7449666" y="3200400"/>
            <a:ext cx="0" cy="11430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47" name="Freeform 39"/>
          <p:cNvSpPr>
            <a:spLocks/>
          </p:cNvSpPr>
          <p:nvPr/>
        </p:nvSpPr>
        <p:spPr bwMode="auto">
          <a:xfrm>
            <a:off x="7449666" y="3416300"/>
            <a:ext cx="533400" cy="1155700"/>
          </a:xfrm>
          <a:custGeom>
            <a:avLst/>
            <a:gdLst>
              <a:gd name="T0" fmla="*/ 0 w 336"/>
              <a:gd name="T1" fmla="*/ 2147483646 h 728"/>
              <a:gd name="T2" fmla="*/ 2147483646 w 336"/>
              <a:gd name="T3" fmla="*/ 2147483646 h 728"/>
              <a:gd name="T4" fmla="*/ 2147483646 w 336"/>
              <a:gd name="T5" fmla="*/ 2147483646 h 728"/>
              <a:gd name="T6" fmla="*/ 0 60000 65536"/>
              <a:gd name="T7" fmla="*/ 0 60000 65536"/>
              <a:gd name="T8" fmla="*/ 0 60000 65536"/>
            </a:gdLst>
            <a:ahLst/>
            <a:cxnLst>
              <a:cxn ang="T6">
                <a:pos x="T0" y="T1"/>
              </a:cxn>
              <a:cxn ang="T7">
                <a:pos x="T2" y="T3"/>
              </a:cxn>
              <a:cxn ang="T8">
                <a:pos x="T4" y="T5"/>
              </a:cxn>
            </a:cxnLst>
            <a:rect l="0" t="0" r="r" b="b"/>
            <a:pathLst>
              <a:path w="336" h="728">
                <a:moveTo>
                  <a:pt x="0" y="104"/>
                </a:moveTo>
                <a:cubicBezTo>
                  <a:pt x="120" y="52"/>
                  <a:pt x="240" y="0"/>
                  <a:pt x="288" y="104"/>
                </a:cubicBezTo>
                <a:cubicBezTo>
                  <a:pt x="336" y="208"/>
                  <a:pt x="312" y="468"/>
                  <a:pt x="288" y="728"/>
                </a:cubicBezTo>
              </a:path>
            </a:pathLst>
          </a:custGeom>
          <a:noFill/>
          <a:ln w="9525">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48" name="Rectangle 40"/>
          <p:cNvSpPr>
            <a:spLocks noChangeArrowheads="1"/>
          </p:cNvSpPr>
          <p:nvPr/>
        </p:nvSpPr>
        <p:spPr bwMode="auto">
          <a:xfrm>
            <a:off x="5193829" y="5597525"/>
            <a:ext cx="1905000" cy="533400"/>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900" b="1">
                <a:solidFill>
                  <a:srgbClr val="0000CC"/>
                </a:solidFill>
              </a:rPr>
              <a:t>Làm niêm mạc </a:t>
            </a:r>
          </a:p>
          <a:p>
            <a:pPr algn="ctr">
              <a:defRPr/>
            </a:pPr>
            <a:r>
              <a:rPr lang="en-US" altLang="en-US" sz="1900" b="1">
                <a:solidFill>
                  <a:srgbClr val="0000CC"/>
                </a:solidFill>
              </a:rPr>
              <a:t>tử cung dày lên</a:t>
            </a:r>
          </a:p>
        </p:txBody>
      </p:sp>
      <p:sp>
        <p:nvSpPr>
          <p:cNvPr id="119849" name="Rectangle 41"/>
          <p:cNvSpPr>
            <a:spLocks noChangeArrowheads="1"/>
          </p:cNvSpPr>
          <p:nvPr/>
        </p:nvSpPr>
        <p:spPr bwMode="auto">
          <a:xfrm>
            <a:off x="8592666" y="785813"/>
            <a:ext cx="2057400" cy="609600"/>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900" b="1" dirty="0" err="1">
                <a:solidFill>
                  <a:srgbClr val="0000CC"/>
                </a:solidFill>
              </a:rPr>
              <a:t>Vùng</a:t>
            </a:r>
            <a:r>
              <a:rPr lang="en-US" altLang="en-US" sz="1900" b="1" dirty="0">
                <a:solidFill>
                  <a:srgbClr val="0000CC"/>
                </a:solidFill>
              </a:rPr>
              <a:t> </a:t>
            </a:r>
            <a:r>
              <a:rPr lang="en-US" altLang="en-US" sz="1900" b="1" dirty="0" err="1">
                <a:solidFill>
                  <a:srgbClr val="0000CC"/>
                </a:solidFill>
              </a:rPr>
              <a:t>dưới</a:t>
            </a:r>
            <a:r>
              <a:rPr lang="en-US" altLang="en-US" sz="1900" b="1" dirty="0">
                <a:solidFill>
                  <a:srgbClr val="0000CC"/>
                </a:solidFill>
              </a:rPr>
              <a:t> </a:t>
            </a:r>
            <a:r>
              <a:rPr lang="en-US" altLang="en-US" sz="1900" b="1" dirty="0" err="1">
                <a:solidFill>
                  <a:srgbClr val="0000CC"/>
                </a:solidFill>
              </a:rPr>
              <a:t>đồi</a:t>
            </a:r>
            <a:r>
              <a:rPr lang="en-US" altLang="en-US" sz="1900" b="1" dirty="0">
                <a:solidFill>
                  <a:srgbClr val="0000CC"/>
                </a:solidFill>
              </a:rPr>
              <a:t> </a:t>
            </a:r>
          </a:p>
          <a:p>
            <a:pPr algn="ctr">
              <a:defRPr/>
            </a:pPr>
            <a:r>
              <a:rPr lang="en-US" altLang="en-US" sz="1900" b="1" dirty="0" err="1">
                <a:solidFill>
                  <a:srgbClr val="0000CC"/>
                </a:solidFill>
              </a:rPr>
              <a:t>tiết</a:t>
            </a:r>
            <a:r>
              <a:rPr lang="en-US" altLang="en-US" sz="1900" b="1" dirty="0">
                <a:solidFill>
                  <a:srgbClr val="0000CC"/>
                </a:solidFill>
              </a:rPr>
              <a:t> </a:t>
            </a:r>
            <a:r>
              <a:rPr lang="en-US" altLang="en-US" sz="1900" b="1" dirty="0" err="1">
                <a:solidFill>
                  <a:srgbClr val="0000CC"/>
                </a:solidFill>
              </a:rPr>
              <a:t>ra</a:t>
            </a:r>
            <a:r>
              <a:rPr lang="en-US" altLang="en-US" sz="1900" b="1" dirty="0">
                <a:solidFill>
                  <a:srgbClr val="0000CC"/>
                </a:solidFill>
              </a:rPr>
              <a:t> </a:t>
            </a:r>
            <a:r>
              <a:rPr lang="en-US" altLang="en-US" sz="1900" b="1" dirty="0" err="1">
                <a:solidFill>
                  <a:srgbClr val="F20EC1"/>
                </a:solidFill>
              </a:rPr>
              <a:t>GnRH</a:t>
            </a:r>
            <a:endParaRPr lang="en-US" altLang="en-US" sz="1900" b="1" dirty="0">
              <a:solidFill>
                <a:srgbClr val="F20EC1"/>
              </a:solidFill>
            </a:endParaRPr>
          </a:p>
        </p:txBody>
      </p:sp>
      <p:sp>
        <p:nvSpPr>
          <p:cNvPr id="16410" name="Text Box 42"/>
          <p:cNvSpPr txBox="1">
            <a:spLocks noChangeArrowheads="1"/>
          </p:cNvSpPr>
          <p:nvPr/>
        </p:nvSpPr>
        <p:spPr bwMode="auto">
          <a:xfrm>
            <a:off x="2572866" y="304801"/>
            <a:ext cx="22860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a:solidFill>
                  <a:srgbClr val="C00000"/>
                </a:solidFill>
                <a:latin typeface="Times New Roman" panose="02020603050405020304" pitchFamily="18" charset="0"/>
              </a:rPr>
              <a:t>K</a:t>
            </a:r>
            <a:r>
              <a:rPr lang="en-US" altLang="en-US" b="1">
                <a:solidFill>
                  <a:srgbClr val="C00000"/>
                </a:solidFill>
              </a:rPr>
              <a:t>ích thích từ </a:t>
            </a:r>
          </a:p>
          <a:p>
            <a:pPr>
              <a:spcBef>
                <a:spcPct val="50000"/>
              </a:spcBef>
            </a:pPr>
            <a:r>
              <a:rPr lang="en-US" altLang="en-US" b="1">
                <a:solidFill>
                  <a:srgbClr val="C00000"/>
                </a:solidFill>
              </a:rPr>
              <a:t>môi trường ngoài    </a:t>
            </a:r>
          </a:p>
        </p:txBody>
      </p:sp>
      <p:sp>
        <p:nvSpPr>
          <p:cNvPr id="32" name="Text Box 5">
            <a:hlinkClick r:id="rId6" action="ppaction://hlinksldjump"/>
          </p:cNvPr>
          <p:cNvSpPr txBox="1">
            <a:spLocks noChangeArrowheads="1"/>
          </p:cNvSpPr>
          <p:nvPr/>
        </p:nvSpPr>
        <p:spPr bwMode="auto">
          <a:xfrm>
            <a:off x="9621367" y="4572000"/>
            <a:ext cx="17621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C00000"/>
                </a:solidFill>
              </a:rPr>
              <a:t>Buồng trứng</a:t>
            </a:r>
          </a:p>
        </p:txBody>
      </p:sp>
      <p:sp>
        <p:nvSpPr>
          <p:cNvPr id="34" name="Rounded Rectangle 33"/>
          <p:cNvSpPr/>
          <p:nvPr/>
        </p:nvSpPr>
        <p:spPr>
          <a:xfrm>
            <a:off x="6576129" y="6400800"/>
            <a:ext cx="5379492" cy="5032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C00000"/>
                </a:solidFill>
              </a:rPr>
              <a:t>SƠ ĐỒ CƠ CHẾ ĐIỀU HÒA SINH TRỨNG</a:t>
            </a:r>
            <a:endParaRPr lang="en-US" sz="2400" b="1" dirty="0">
              <a:solidFill>
                <a:srgbClr val="C00000"/>
              </a:solidFill>
            </a:endParaRPr>
          </a:p>
        </p:txBody>
      </p:sp>
      <p:sp>
        <p:nvSpPr>
          <p:cNvPr id="35" name="TextBox 34"/>
          <p:cNvSpPr txBox="1"/>
          <p:nvPr/>
        </p:nvSpPr>
        <p:spPr>
          <a:xfrm>
            <a:off x="26894" y="-115460"/>
            <a:ext cx="4933950" cy="523220"/>
          </a:xfrm>
          <a:prstGeom prst="rect">
            <a:avLst/>
          </a:prstGeom>
          <a:noFill/>
        </p:spPr>
        <p:txBody>
          <a:bodyPr wrap="square" rtlCol="0">
            <a:spAutoFit/>
          </a:bodyPr>
          <a:lstStyle/>
          <a:p>
            <a:r>
              <a:rPr lang="en-US" sz="2800" b="1" dirty="0">
                <a:solidFill>
                  <a:srgbClr val="0070C0"/>
                </a:solidFill>
              </a:rPr>
              <a:t>2</a:t>
            </a:r>
            <a:r>
              <a:rPr lang="en-US" sz="2800" b="1" dirty="0" smtClean="0">
                <a:solidFill>
                  <a:srgbClr val="0070C0"/>
                </a:solidFill>
              </a:rPr>
              <a:t>. </a:t>
            </a:r>
            <a:r>
              <a:rPr lang="en-US" sz="2800" b="1" dirty="0" err="1" smtClean="0">
                <a:solidFill>
                  <a:srgbClr val="0070C0"/>
                </a:solidFill>
              </a:rPr>
              <a:t>Cơ</a:t>
            </a:r>
            <a:r>
              <a:rPr lang="en-US" sz="2800" b="1" dirty="0" smtClean="0">
                <a:solidFill>
                  <a:srgbClr val="0070C0"/>
                </a:solidFill>
              </a:rPr>
              <a:t> </a:t>
            </a:r>
            <a:r>
              <a:rPr lang="en-US" sz="2800" b="1" dirty="0" err="1" smtClean="0">
                <a:solidFill>
                  <a:srgbClr val="0070C0"/>
                </a:solidFill>
              </a:rPr>
              <a:t>chế</a:t>
            </a:r>
            <a:r>
              <a:rPr lang="en-US" sz="2800" b="1" dirty="0" smtClean="0">
                <a:solidFill>
                  <a:srgbClr val="0070C0"/>
                </a:solidFill>
              </a:rPr>
              <a:t> </a:t>
            </a:r>
            <a:r>
              <a:rPr lang="en-US" sz="2800" b="1" dirty="0" err="1" smtClean="0">
                <a:solidFill>
                  <a:srgbClr val="0070C0"/>
                </a:solidFill>
              </a:rPr>
              <a:t>điều</a:t>
            </a:r>
            <a:r>
              <a:rPr lang="en-US" sz="2800" b="1" dirty="0" smtClean="0">
                <a:solidFill>
                  <a:srgbClr val="0070C0"/>
                </a:solidFill>
              </a:rPr>
              <a:t> </a:t>
            </a:r>
            <a:r>
              <a:rPr lang="en-US" sz="2800" b="1" dirty="0" err="1" smtClean="0">
                <a:solidFill>
                  <a:srgbClr val="0070C0"/>
                </a:solidFill>
              </a:rPr>
              <a:t>hòa</a:t>
            </a:r>
            <a:r>
              <a:rPr lang="en-US" sz="2800" b="1" dirty="0" smtClean="0">
                <a:solidFill>
                  <a:srgbClr val="0070C0"/>
                </a:solidFill>
              </a:rPr>
              <a:t> </a:t>
            </a:r>
            <a:r>
              <a:rPr lang="en-US" sz="2800" b="1" dirty="0" err="1" smtClean="0">
                <a:solidFill>
                  <a:srgbClr val="0070C0"/>
                </a:solidFill>
              </a:rPr>
              <a:t>sinh</a:t>
            </a:r>
            <a:r>
              <a:rPr lang="en-US" sz="2800" b="1" dirty="0" smtClean="0">
                <a:solidFill>
                  <a:srgbClr val="0070C0"/>
                </a:solidFill>
              </a:rPr>
              <a:t> </a:t>
            </a:r>
            <a:r>
              <a:rPr lang="en-US" sz="2800" b="1" dirty="0" err="1" smtClean="0">
                <a:solidFill>
                  <a:srgbClr val="0070C0"/>
                </a:solidFill>
              </a:rPr>
              <a:t>trứng</a:t>
            </a:r>
            <a:endParaRPr lang="en-US" sz="2800" b="1" dirty="0">
              <a:solidFill>
                <a:srgbClr val="0070C0"/>
              </a:solidFill>
            </a:endParaRPr>
          </a:p>
        </p:txBody>
      </p:sp>
    </p:spTree>
    <p:extLst>
      <p:ext uri="{BB962C8B-B14F-4D97-AF65-F5344CB8AC3E}">
        <p14:creationId xmlns:p14="http://schemas.microsoft.com/office/powerpoint/2010/main" val="2152642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9837"/>
                                        </p:tgtEl>
                                        <p:attrNameLst>
                                          <p:attrName>style.visibility</p:attrName>
                                        </p:attrNameLst>
                                      </p:cBhvr>
                                      <p:to>
                                        <p:strVal val="visible"/>
                                      </p:to>
                                    </p:set>
                                    <p:animEffect transition="in" filter="box(in)">
                                      <p:cBhvr>
                                        <p:cTn id="7" dur="500"/>
                                        <p:tgtEl>
                                          <p:spTgt spid="119837"/>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19812"/>
                                        </p:tgtEl>
                                        <p:attrNameLst>
                                          <p:attrName>style.visibility</p:attrName>
                                        </p:attrNameLst>
                                      </p:cBhvr>
                                      <p:to>
                                        <p:strVal val="visible"/>
                                      </p:to>
                                    </p:set>
                                    <p:animEffect transition="in" filter="checkerboard(across)">
                                      <p:cBhvr>
                                        <p:cTn id="11" dur="500"/>
                                        <p:tgtEl>
                                          <p:spTgt spid="119812"/>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19838"/>
                                        </p:tgtEl>
                                        <p:attrNameLst>
                                          <p:attrName>style.visibility</p:attrName>
                                        </p:attrNameLst>
                                      </p:cBhvr>
                                      <p:to>
                                        <p:strVal val="visible"/>
                                      </p:to>
                                    </p:set>
                                    <p:animEffect transition="in" filter="checkerboard(across)">
                                      <p:cBhvr>
                                        <p:cTn id="15" dur="500"/>
                                        <p:tgtEl>
                                          <p:spTgt spid="119838"/>
                                        </p:tgtEl>
                                      </p:cBhvr>
                                    </p:animEffect>
                                  </p:childTnLst>
                                </p:cTn>
                              </p:par>
                            </p:childTnLst>
                          </p:cTn>
                        </p:par>
                        <p:par>
                          <p:cTn id="16" fill="hold" nodeType="afterGroup">
                            <p:stCondLst>
                              <p:cond delay="1500"/>
                            </p:stCondLst>
                            <p:childTnLst>
                              <p:par>
                                <p:cTn id="17" presetID="8" presetClass="entr" presetSubtype="16" fill="hold" nodeType="afterEffect">
                                  <p:stCondLst>
                                    <p:cond delay="0"/>
                                  </p:stCondLst>
                                  <p:childTnLst>
                                    <p:set>
                                      <p:cBhvr>
                                        <p:cTn id="18" dur="1" fill="hold">
                                          <p:stCondLst>
                                            <p:cond delay="0"/>
                                          </p:stCondLst>
                                        </p:cTn>
                                        <p:tgtEl>
                                          <p:spTgt spid="119814"/>
                                        </p:tgtEl>
                                        <p:attrNameLst>
                                          <p:attrName>style.visibility</p:attrName>
                                        </p:attrNameLst>
                                      </p:cBhvr>
                                      <p:to>
                                        <p:strVal val="visible"/>
                                      </p:to>
                                    </p:set>
                                    <p:animEffect transition="in" filter="diamond(in)">
                                      <p:cBhvr>
                                        <p:cTn id="19" dur="2000"/>
                                        <p:tgtEl>
                                          <p:spTgt spid="119814"/>
                                        </p:tgtEl>
                                      </p:cBhvr>
                                    </p:animEffect>
                                  </p:childTnLst>
                                </p:cTn>
                              </p:par>
                            </p:childTnLst>
                          </p:cTn>
                        </p:par>
                        <p:par>
                          <p:cTn id="20" fill="hold" nodeType="afterGroup">
                            <p:stCondLst>
                              <p:cond delay="3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19813"/>
                                        </p:tgtEl>
                                        <p:attrNameLst>
                                          <p:attrName>style.visibility</p:attrName>
                                        </p:attrNameLst>
                                      </p:cBhvr>
                                      <p:to>
                                        <p:strVal val="visible"/>
                                      </p:to>
                                    </p:set>
                                    <p:anim by="(-#ppt_w*2)" calcmode="lin" valueType="num">
                                      <p:cBhvr rctx="PPT">
                                        <p:cTn id="23" dur="500" autoRev="1" fill="hold">
                                          <p:stCondLst>
                                            <p:cond delay="0"/>
                                          </p:stCondLst>
                                        </p:cTn>
                                        <p:tgtEl>
                                          <p:spTgt spid="119813"/>
                                        </p:tgtEl>
                                        <p:attrNameLst>
                                          <p:attrName>ppt_w</p:attrName>
                                        </p:attrNameLst>
                                      </p:cBhvr>
                                    </p:anim>
                                    <p:anim by="(#ppt_w*0.50)" calcmode="lin" valueType="num">
                                      <p:cBhvr>
                                        <p:cTn id="24" dur="500" decel="50000" autoRev="1" fill="hold">
                                          <p:stCondLst>
                                            <p:cond delay="0"/>
                                          </p:stCondLst>
                                        </p:cTn>
                                        <p:tgtEl>
                                          <p:spTgt spid="119813"/>
                                        </p:tgtEl>
                                        <p:attrNameLst>
                                          <p:attrName>ppt_x</p:attrName>
                                        </p:attrNameLst>
                                      </p:cBhvr>
                                    </p:anim>
                                    <p:anim from="(-#ppt_h/2)" to="(#ppt_y)" calcmode="lin" valueType="num">
                                      <p:cBhvr>
                                        <p:cTn id="25" dur="1000" fill="hold">
                                          <p:stCondLst>
                                            <p:cond delay="0"/>
                                          </p:stCondLst>
                                        </p:cTn>
                                        <p:tgtEl>
                                          <p:spTgt spid="119813"/>
                                        </p:tgtEl>
                                        <p:attrNameLst>
                                          <p:attrName>ppt_y</p:attrName>
                                        </p:attrNameLst>
                                      </p:cBhvr>
                                    </p:anim>
                                    <p:animRot by="21600000">
                                      <p:cBhvr>
                                        <p:cTn id="26" dur="1000" fill="hold">
                                          <p:stCondLst>
                                            <p:cond delay="0"/>
                                          </p:stCondLst>
                                        </p:cTn>
                                        <p:tgtEl>
                                          <p:spTgt spid="119813"/>
                                        </p:tgtEl>
                                        <p:attrNameLst>
                                          <p:attrName>r</p:attrName>
                                        </p:attrNameLst>
                                      </p:cBhvr>
                                    </p:animRot>
                                  </p:childTnLst>
                                </p:cTn>
                              </p:par>
                            </p:childTnLst>
                          </p:cTn>
                        </p:par>
                        <p:par>
                          <p:cTn id="27" fill="hold" nodeType="afterGroup">
                            <p:stCondLst>
                              <p:cond delay="5500"/>
                            </p:stCondLst>
                            <p:childTnLst>
                              <p:par>
                                <p:cTn id="28" presetID="8" presetClass="entr" presetSubtype="16" fill="hold" grpId="0" nodeType="afterEffect">
                                  <p:stCondLst>
                                    <p:cond delay="0"/>
                                  </p:stCondLst>
                                  <p:childTnLst>
                                    <p:set>
                                      <p:cBhvr>
                                        <p:cTn id="29" dur="1" fill="hold">
                                          <p:stCondLst>
                                            <p:cond delay="0"/>
                                          </p:stCondLst>
                                        </p:cTn>
                                        <p:tgtEl>
                                          <p:spTgt spid="119849"/>
                                        </p:tgtEl>
                                        <p:attrNameLst>
                                          <p:attrName>style.visibility</p:attrName>
                                        </p:attrNameLst>
                                      </p:cBhvr>
                                      <p:to>
                                        <p:strVal val="visible"/>
                                      </p:to>
                                    </p:set>
                                    <p:animEffect transition="in" filter="diamond(in)">
                                      <p:cBhvr>
                                        <p:cTn id="30" dur="2000"/>
                                        <p:tgtEl>
                                          <p:spTgt spid="119849"/>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19827"/>
                                        </p:tgtEl>
                                        <p:attrNameLst>
                                          <p:attrName>style.visibility</p:attrName>
                                        </p:attrNameLst>
                                      </p:cBhvr>
                                      <p:to>
                                        <p:strVal val="visible"/>
                                      </p:to>
                                    </p:set>
                                    <p:animEffect transition="in" filter="diamond(in)">
                                      <p:cBhvr>
                                        <p:cTn id="33" dur="2000"/>
                                        <p:tgtEl>
                                          <p:spTgt spid="119827"/>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19828"/>
                                        </p:tgtEl>
                                        <p:attrNameLst>
                                          <p:attrName>style.visibility</p:attrName>
                                        </p:attrNameLst>
                                      </p:cBhvr>
                                      <p:to>
                                        <p:strVal val="visible"/>
                                      </p:to>
                                    </p:set>
                                    <p:animEffect transition="in" filter="diamond(in)">
                                      <p:cBhvr>
                                        <p:cTn id="36" dur="2000"/>
                                        <p:tgtEl>
                                          <p:spTgt spid="119828"/>
                                        </p:tgtEl>
                                      </p:cBhvr>
                                    </p:animEffect>
                                  </p:childTnLst>
                                </p:cTn>
                              </p:par>
                            </p:childTnLst>
                          </p:cTn>
                        </p:par>
                        <p:par>
                          <p:cTn id="37" fill="hold" nodeType="afterGroup">
                            <p:stCondLst>
                              <p:cond delay="7500"/>
                            </p:stCondLst>
                            <p:childTnLst>
                              <p:par>
                                <p:cTn id="38" presetID="4" presetClass="entr" presetSubtype="16" fill="hold" grpId="0" nodeType="afterEffect">
                                  <p:stCondLst>
                                    <p:cond delay="0"/>
                                  </p:stCondLst>
                                  <p:childTnLst>
                                    <p:set>
                                      <p:cBhvr>
                                        <p:cTn id="39" dur="1" fill="hold">
                                          <p:stCondLst>
                                            <p:cond delay="0"/>
                                          </p:stCondLst>
                                        </p:cTn>
                                        <p:tgtEl>
                                          <p:spTgt spid="119821"/>
                                        </p:tgtEl>
                                        <p:attrNameLst>
                                          <p:attrName>style.visibility</p:attrName>
                                        </p:attrNameLst>
                                      </p:cBhvr>
                                      <p:to>
                                        <p:strVal val="visible"/>
                                      </p:to>
                                    </p:set>
                                    <p:animEffect transition="in" filter="box(in)">
                                      <p:cBhvr>
                                        <p:cTn id="40" dur="500"/>
                                        <p:tgtEl>
                                          <p:spTgt spid="119821"/>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19820"/>
                                        </p:tgtEl>
                                        <p:attrNameLst>
                                          <p:attrName>style.visibility</p:attrName>
                                        </p:attrNameLst>
                                      </p:cBhvr>
                                      <p:to>
                                        <p:strVal val="visible"/>
                                      </p:to>
                                    </p:set>
                                    <p:animEffect transition="in" filter="box(in)">
                                      <p:cBhvr>
                                        <p:cTn id="43" dur="500"/>
                                        <p:tgtEl>
                                          <p:spTgt spid="119820"/>
                                        </p:tgtEl>
                                      </p:cBhvr>
                                    </p:animEffect>
                                  </p:childTnLst>
                                </p:cTn>
                              </p:par>
                            </p:childTnLst>
                          </p:cTn>
                        </p:par>
                        <p:par>
                          <p:cTn id="44" fill="hold" nodeType="afterGroup">
                            <p:stCondLst>
                              <p:cond delay="8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19823"/>
                                        </p:tgtEl>
                                        <p:attrNameLst>
                                          <p:attrName>style.visibility</p:attrName>
                                        </p:attrNameLst>
                                      </p:cBhvr>
                                      <p:to>
                                        <p:strVal val="visible"/>
                                      </p:to>
                                    </p:set>
                                    <p:anim by="(-#ppt_w*2)" calcmode="lin" valueType="num">
                                      <p:cBhvr rctx="PPT">
                                        <p:cTn id="47" dur="500" autoRev="1" fill="hold">
                                          <p:stCondLst>
                                            <p:cond delay="0"/>
                                          </p:stCondLst>
                                        </p:cTn>
                                        <p:tgtEl>
                                          <p:spTgt spid="119823"/>
                                        </p:tgtEl>
                                        <p:attrNameLst>
                                          <p:attrName>ppt_w</p:attrName>
                                        </p:attrNameLst>
                                      </p:cBhvr>
                                    </p:anim>
                                    <p:anim by="(#ppt_w*0.50)" calcmode="lin" valueType="num">
                                      <p:cBhvr>
                                        <p:cTn id="48" dur="500" decel="50000" autoRev="1" fill="hold">
                                          <p:stCondLst>
                                            <p:cond delay="0"/>
                                          </p:stCondLst>
                                        </p:cTn>
                                        <p:tgtEl>
                                          <p:spTgt spid="119823"/>
                                        </p:tgtEl>
                                        <p:attrNameLst>
                                          <p:attrName>ppt_x</p:attrName>
                                        </p:attrNameLst>
                                      </p:cBhvr>
                                    </p:anim>
                                    <p:anim from="(-#ppt_h/2)" to="(#ppt_y)" calcmode="lin" valueType="num">
                                      <p:cBhvr>
                                        <p:cTn id="49" dur="1000" fill="hold">
                                          <p:stCondLst>
                                            <p:cond delay="0"/>
                                          </p:stCondLst>
                                        </p:cTn>
                                        <p:tgtEl>
                                          <p:spTgt spid="119823"/>
                                        </p:tgtEl>
                                        <p:attrNameLst>
                                          <p:attrName>ppt_y</p:attrName>
                                        </p:attrNameLst>
                                      </p:cBhvr>
                                    </p:anim>
                                    <p:animRot by="21600000">
                                      <p:cBhvr>
                                        <p:cTn id="50" dur="1000" fill="hold">
                                          <p:stCondLst>
                                            <p:cond delay="0"/>
                                          </p:stCondLst>
                                        </p:cTn>
                                        <p:tgtEl>
                                          <p:spTgt spid="119823"/>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119822"/>
                                        </p:tgtEl>
                                        <p:attrNameLst>
                                          <p:attrName>style.visibility</p:attrName>
                                        </p:attrNameLst>
                                      </p:cBhvr>
                                      <p:to>
                                        <p:strVal val="visible"/>
                                      </p:to>
                                    </p:set>
                                    <p:anim by="(-#ppt_w*2)" calcmode="lin" valueType="num">
                                      <p:cBhvr rctx="PPT">
                                        <p:cTn id="53" dur="500" autoRev="1" fill="hold">
                                          <p:stCondLst>
                                            <p:cond delay="0"/>
                                          </p:stCondLst>
                                        </p:cTn>
                                        <p:tgtEl>
                                          <p:spTgt spid="119822"/>
                                        </p:tgtEl>
                                        <p:attrNameLst>
                                          <p:attrName>ppt_w</p:attrName>
                                        </p:attrNameLst>
                                      </p:cBhvr>
                                    </p:anim>
                                    <p:anim by="(#ppt_w*0.50)" calcmode="lin" valueType="num">
                                      <p:cBhvr>
                                        <p:cTn id="54" dur="500" decel="50000" autoRev="1" fill="hold">
                                          <p:stCondLst>
                                            <p:cond delay="0"/>
                                          </p:stCondLst>
                                        </p:cTn>
                                        <p:tgtEl>
                                          <p:spTgt spid="119822"/>
                                        </p:tgtEl>
                                        <p:attrNameLst>
                                          <p:attrName>ppt_x</p:attrName>
                                        </p:attrNameLst>
                                      </p:cBhvr>
                                    </p:anim>
                                    <p:anim from="(-#ppt_h/2)" to="(#ppt_y)" calcmode="lin" valueType="num">
                                      <p:cBhvr>
                                        <p:cTn id="55" dur="1000" fill="hold">
                                          <p:stCondLst>
                                            <p:cond delay="0"/>
                                          </p:stCondLst>
                                        </p:cTn>
                                        <p:tgtEl>
                                          <p:spTgt spid="119822"/>
                                        </p:tgtEl>
                                        <p:attrNameLst>
                                          <p:attrName>ppt_y</p:attrName>
                                        </p:attrNameLst>
                                      </p:cBhvr>
                                    </p:anim>
                                    <p:animRot by="21600000">
                                      <p:cBhvr>
                                        <p:cTn id="56" dur="1000" fill="hold">
                                          <p:stCondLst>
                                            <p:cond delay="0"/>
                                          </p:stCondLst>
                                        </p:cTn>
                                        <p:tgtEl>
                                          <p:spTgt spid="119822"/>
                                        </p:tgtEl>
                                        <p:attrNameLst>
                                          <p:attrName>r</p:attrName>
                                        </p:attrNameLst>
                                      </p:cBhvr>
                                    </p:animRot>
                                  </p:childTnLst>
                                </p:cTn>
                              </p:par>
                            </p:childTnLst>
                          </p:cTn>
                        </p:par>
                        <p:par>
                          <p:cTn id="57" fill="hold" nodeType="afterGroup">
                            <p:stCondLst>
                              <p:cond delay="9200"/>
                            </p:stCondLst>
                            <p:childTnLst>
                              <p:par>
                                <p:cTn id="58" presetID="5" presetClass="entr" presetSubtype="10" fill="hold" grpId="0" nodeType="afterEffect">
                                  <p:stCondLst>
                                    <p:cond delay="0"/>
                                  </p:stCondLst>
                                  <p:childTnLst>
                                    <p:set>
                                      <p:cBhvr>
                                        <p:cTn id="59" dur="1" fill="hold">
                                          <p:stCondLst>
                                            <p:cond delay="0"/>
                                          </p:stCondLst>
                                        </p:cTn>
                                        <p:tgtEl>
                                          <p:spTgt spid="119826"/>
                                        </p:tgtEl>
                                        <p:attrNameLst>
                                          <p:attrName>style.visibility</p:attrName>
                                        </p:attrNameLst>
                                      </p:cBhvr>
                                      <p:to>
                                        <p:strVal val="visible"/>
                                      </p:to>
                                    </p:set>
                                    <p:animEffect transition="in" filter="checkerboard(across)">
                                      <p:cBhvr>
                                        <p:cTn id="60" dur="500"/>
                                        <p:tgtEl>
                                          <p:spTgt spid="119826"/>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19824"/>
                                        </p:tgtEl>
                                        <p:attrNameLst>
                                          <p:attrName>style.visibility</p:attrName>
                                        </p:attrNameLst>
                                      </p:cBhvr>
                                      <p:to>
                                        <p:strVal val="visible"/>
                                      </p:to>
                                    </p:set>
                                    <p:animEffect transition="in" filter="checkerboard(across)">
                                      <p:cBhvr>
                                        <p:cTn id="63" dur="500"/>
                                        <p:tgtEl>
                                          <p:spTgt spid="119824"/>
                                        </p:tgtEl>
                                      </p:cBhvr>
                                    </p:animEffect>
                                  </p:childTnLst>
                                </p:cTn>
                              </p:par>
                            </p:childTnLst>
                          </p:cTn>
                        </p:par>
                        <p:par>
                          <p:cTn id="64" fill="hold" nodeType="afterGroup">
                            <p:stCondLst>
                              <p:cond delay="9700"/>
                            </p:stCondLst>
                            <p:childTnLst>
                              <p:par>
                                <p:cTn id="65" presetID="5" presetClass="entr" presetSubtype="10" fill="hold" nodeType="afterEffect">
                                  <p:stCondLst>
                                    <p:cond delay="0"/>
                                  </p:stCondLst>
                                  <p:childTnLst>
                                    <p:set>
                                      <p:cBhvr>
                                        <p:cTn id="66" dur="1" fill="hold">
                                          <p:stCondLst>
                                            <p:cond delay="0"/>
                                          </p:stCondLst>
                                        </p:cTn>
                                        <p:tgtEl>
                                          <p:spTgt spid="119839"/>
                                        </p:tgtEl>
                                        <p:attrNameLst>
                                          <p:attrName>style.visibility</p:attrName>
                                        </p:attrNameLst>
                                      </p:cBhvr>
                                      <p:to>
                                        <p:strVal val="visible"/>
                                      </p:to>
                                    </p:set>
                                    <p:animEffect transition="in" filter="checkerboard(across)">
                                      <p:cBhvr>
                                        <p:cTn id="67" dur="500"/>
                                        <p:tgtEl>
                                          <p:spTgt spid="119839"/>
                                        </p:tgtEl>
                                      </p:cBhvr>
                                    </p:animEffect>
                                  </p:childTnLst>
                                </p:cTn>
                              </p:par>
                            </p:childTnLst>
                          </p:cTn>
                        </p:par>
                        <p:par>
                          <p:cTn id="68" fill="hold" nodeType="afterGroup">
                            <p:stCondLst>
                              <p:cond delay="10200"/>
                            </p:stCondLst>
                            <p:childTnLst>
                              <p:par>
                                <p:cTn id="69" presetID="8" presetClass="entr" presetSubtype="16" fill="hold" grpId="0" nodeType="afterEffect">
                                  <p:stCondLst>
                                    <p:cond delay="0"/>
                                  </p:stCondLst>
                                  <p:childTnLst>
                                    <p:set>
                                      <p:cBhvr>
                                        <p:cTn id="70" dur="1" fill="hold">
                                          <p:stCondLst>
                                            <p:cond delay="0"/>
                                          </p:stCondLst>
                                        </p:cTn>
                                        <p:tgtEl>
                                          <p:spTgt spid="119845"/>
                                        </p:tgtEl>
                                        <p:attrNameLst>
                                          <p:attrName>style.visibility</p:attrName>
                                        </p:attrNameLst>
                                      </p:cBhvr>
                                      <p:to>
                                        <p:strVal val="visible"/>
                                      </p:to>
                                    </p:set>
                                    <p:animEffect transition="in" filter="diamond(in)">
                                      <p:cBhvr>
                                        <p:cTn id="71" dur="2000"/>
                                        <p:tgtEl>
                                          <p:spTgt spid="119845"/>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119846"/>
                                        </p:tgtEl>
                                        <p:attrNameLst>
                                          <p:attrName>style.visibility</p:attrName>
                                        </p:attrNameLst>
                                      </p:cBhvr>
                                      <p:to>
                                        <p:strVal val="visible"/>
                                      </p:to>
                                    </p:set>
                                    <p:animEffect transition="in" filter="diamond(in)">
                                      <p:cBhvr>
                                        <p:cTn id="74" dur="2000"/>
                                        <p:tgtEl>
                                          <p:spTgt spid="119846"/>
                                        </p:tgtEl>
                                      </p:cBhvr>
                                    </p:animEffect>
                                  </p:childTnLst>
                                </p:cTn>
                              </p:par>
                              <p:par>
                                <p:cTn id="75" presetID="8" presetClass="entr" presetSubtype="16" fill="hold" grpId="0" nodeType="withEffect">
                                  <p:stCondLst>
                                    <p:cond delay="0"/>
                                  </p:stCondLst>
                                  <p:childTnLst>
                                    <p:set>
                                      <p:cBhvr>
                                        <p:cTn id="76" dur="1" fill="hold">
                                          <p:stCondLst>
                                            <p:cond delay="0"/>
                                          </p:stCondLst>
                                        </p:cTn>
                                        <p:tgtEl>
                                          <p:spTgt spid="119847"/>
                                        </p:tgtEl>
                                        <p:attrNameLst>
                                          <p:attrName>style.visibility</p:attrName>
                                        </p:attrNameLst>
                                      </p:cBhvr>
                                      <p:to>
                                        <p:strVal val="visible"/>
                                      </p:to>
                                    </p:set>
                                    <p:animEffect transition="in" filter="diamond(in)">
                                      <p:cBhvr>
                                        <p:cTn id="77" dur="2000"/>
                                        <p:tgtEl>
                                          <p:spTgt spid="119847"/>
                                        </p:tgtEl>
                                      </p:cBhvr>
                                    </p:animEffect>
                                  </p:childTnLst>
                                </p:cTn>
                              </p:par>
                              <p:par>
                                <p:cTn id="78" presetID="8" presetClass="entr" presetSubtype="16" fill="hold" grpId="0" nodeType="withEffect">
                                  <p:stCondLst>
                                    <p:cond delay="0"/>
                                  </p:stCondLst>
                                  <p:childTnLst>
                                    <p:set>
                                      <p:cBhvr>
                                        <p:cTn id="79" dur="1" fill="hold">
                                          <p:stCondLst>
                                            <p:cond delay="0"/>
                                          </p:stCondLst>
                                        </p:cTn>
                                        <p:tgtEl>
                                          <p:spTgt spid="119840"/>
                                        </p:tgtEl>
                                        <p:attrNameLst>
                                          <p:attrName>style.visibility</p:attrName>
                                        </p:attrNameLst>
                                      </p:cBhvr>
                                      <p:to>
                                        <p:strVal val="visible"/>
                                      </p:to>
                                    </p:set>
                                    <p:animEffect transition="in" filter="diamond(in)">
                                      <p:cBhvr>
                                        <p:cTn id="80" dur="2000"/>
                                        <p:tgtEl>
                                          <p:spTgt spid="119840"/>
                                        </p:tgtEl>
                                      </p:cBhvr>
                                    </p:animEffect>
                                  </p:childTnLst>
                                </p:cTn>
                              </p:par>
                            </p:childTnLst>
                          </p:cTn>
                        </p:par>
                        <p:par>
                          <p:cTn id="81" fill="hold" nodeType="afterGroup">
                            <p:stCondLst>
                              <p:cond delay="12200"/>
                            </p:stCondLst>
                            <p:childTnLst>
                              <p:par>
                                <p:cTn id="82" presetID="9" presetClass="entr" presetSubtype="0" fill="hold" grpId="0" nodeType="afterEffect">
                                  <p:stCondLst>
                                    <p:cond delay="0"/>
                                  </p:stCondLst>
                                  <p:childTnLst>
                                    <p:set>
                                      <p:cBhvr>
                                        <p:cTn id="83" dur="1" fill="hold">
                                          <p:stCondLst>
                                            <p:cond delay="0"/>
                                          </p:stCondLst>
                                        </p:cTn>
                                        <p:tgtEl>
                                          <p:spTgt spid="119841"/>
                                        </p:tgtEl>
                                        <p:attrNameLst>
                                          <p:attrName>style.visibility</p:attrName>
                                        </p:attrNameLst>
                                      </p:cBhvr>
                                      <p:to>
                                        <p:strVal val="visible"/>
                                      </p:to>
                                    </p:set>
                                    <p:animEffect transition="in" filter="dissolve">
                                      <p:cBhvr>
                                        <p:cTn id="84" dur="1000"/>
                                        <p:tgtEl>
                                          <p:spTgt spid="119841"/>
                                        </p:tgtEl>
                                      </p:cBhvr>
                                    </p:animEffect>
                                  </p:childTnLst>
                                </p:cTn>
                              </p:par>
                            </p:childTnLst>
                          </p:cTn>
                        </p:par>
                        <p:par>
                          <p:cTn id="85" fill="hold" nodeType="afterGroup">
                            <p:stCondLst>
                              <p:cond delay="13200"/>
                            </p:stCondLst>
                            <p:childTnLst>
                              <p:par>
                                <p:cTn id="86" presetID="4" presetClass="entr" presetSubtype="16" fill="hold" grpId="0" nodeType="afterEffect">
                                  <p:stCondLst>
                                    <p:cond delay="0"/>
                                  </p:stCondLst>
                                  <p:childTnLst>
                                    <p:set>
                                      <p:cBhvr>
                                        <p:cTn id="87" dur="1" fill="hold">
                                          <p:stCondLst>
                                            <p:cond delay="0"/>
                                          </p:stCondLst>
                                        </p:cTn>
                                        <p:tgtEl>
                                          <p:spTgt spid="119848"/>
                                        </p:tgtEl>
                                        <p:attrNameLst>
                                          <p:attrName>style.visibility</p:attrName>
                                        </p:attrNameLst>
                                      </p:cBhvr>
                                      <p:to>
                                        <p:strVal val="visible"/>
                                      </p:to>
                                    </p:set>
                                    <p:animEffect transition="in" filter="box(in)">
                                      <p:cBhvr>
                                        <p:cTn id="88" dur="500"/>
                                        <p:tgtEl>
                                          <p:spTgt spid="119848"/>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119842"/>
                                        </p:tgtEl>
                                        <p:attrNameLst>
                                          <p:attrName>style.visibility</p:attrName>
                                        </p:attrNameLst>
                                      </p:cBhvr>
                                      <p:to>
                                        <p:strVal val="visible"/>
                                      </p:to>
                                    </p:set>
                                    <p:animEffect transition="in" filter="box(in)">
                                      <p:cBhvr>
                                        <p:cTn id="91" dur="500"/>
                                        <p:tgtEl>
                                          <p:spTgt spid="119842"/>
                                        </p:tgtEl>
                                      </p:cBhvr>
                                    </p:animEffect>
                                  </p:childTnLst>
                                </p:cTn>
                              </p:par>
                              <p:par>
                                <p:cTn id="92" presetID="4" presetClass="entr" presetSubtype="16" fill="hold" grpId="0" nodeType="withEffect">
                                  <p:stCondLst>
                                    <p:cond delay="0"/>
                                  </p:stCondLst>
                                  <p:childTnLst>
                                    <p:set>
                                      <p:cBhvr>
                                        <p:cTn id="93" dur="1" fill="hold">
                                          <p:stCondLst>
                                            <p:cond delay="0"/>
                                          </p:stCondLst>
                                        </p:cTn>
                                        <p:tgtEl>
                                          <p:spTgt spid="119825"/>
                                        </p:tgtEl>
                                        <p:attrNameLst>
                                          <p:attrName>style.visibility</p:attrName>
                                        </p:attrNameLst>
                                      </p:cBhvr>
                                      <p:to>
                                        <p:strVal val="visible"/>
                                      </p:to>
                                    </p:set>
                                    <p:animEffect transition="in" filter="box(in)">
                                      <p:cBhvr>
                                        <p:cTn id="94" dur="500"/>
                                        <p:tgtEl>
                                          <p:spTgt spid="119825"/>
                                        </p:tgtEl>
                                      </p:cBhvr>
                                    </p:animEffect>
                                  </p:childTnLst>
                                </p:cTn>
                              </p:par>
                            </p:childTnLst>
                          </p:cTn>
                        </p:par>
                        <p:par>
                          <p:cTn id="95" fill="hold" nodeType="afterGroup">
                            <p:stCondLst>
                              <p:cond delay="13700"/>
                            </p:stCondLst>
                            <p:childTnLst>
                              <p:par>
                                <p:cTn id="96" presetID="6" presetClass="emph" presetSubtype="0" fill="hold" nodeType="afterEffect">
                                  <p:stCondLst>
                                    <p:cond delay="0"/>
                                  </p:stCondLst>
                                  <p:childTnLst>
                                    <p:animScale>
                                      <p:cBhvr>
                                        <p:cTn id="97" dur="2000" fill="hold"/>
                                        <p:tgtEl>
                                          <p:spTgt spid="119843"/>
                                        </p:tgtEl>
                                      </p:cBhvr>
                                      <p:by x="150000" y="150000"/>
                                    </p:animScale>
                                  </p:childTnLst>
                                </p:cTn>
                              </p:par>
                              <p:par>
                                <p:cTn id="98" presetID="16" presetClass="entr" presetSubtype="21"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Effect transition="in" filter="barn(inVertical)">
                                      <p:cBhvr>
                                        <p:cTn id="10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P spid="119813" grpId="0" animBg="1"/>
      <p:bldP spid="119820" grpId="0" animBg="1"/>
      <p:bldP spid="119821" grpId="0" animBg="1"/>
      <p:bldP spid="119822" grpId="0"/>
      <p:bldP spid="119823" grpId="0"/>
      <p:bldP spid="119824" grpId="0" animBg="1"/>
      <p:bldP spid="119825" grpId="0" animBg="1"/>
      <p:bldP spid="119826" grpId="0" animBg="1"/>
      <p:bldP spid="119827" grpId="0" animBg="1"/>
      <p:bldP spid="119828" grpId="0" animBg="1"/>
      <p:bldP spid="119838" grpId="0" animBg="1"/>
      <p:bldP spid="119840" grpId="0" animBg="1"/>
      <p:bldP spid="119841" grpId="0"/>
      <p:bldP spid="119842" grpId="0" animBg="1"/>
      <p:bldP spid="119845" grpId="0" animBg="1"/>
      <p:bldP spid="119846" grpId="0" animBg="1"/>
      <p:bldP spid="119847" grpId="0" animBg="1"/>
      <p:bldP spid="119848" grpId="0" animBg="1"/>
      <p:bldP spid="119849"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438400" y="609600"/>
            <a:ext cx="7696200" cy="3657600"/>
          </a:xfrm>
          <a:prstGeom prst="cloudCallout">
            <a:avLst>
              <a:gd name="adj1" fmla="val -47888"/>
              <a:gd name="adj2" fmla="val 9637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C00000"/>
                </a:solidFill>
                <a:cs typeface="Arial" panose="020B0604020202020204" pitchFamily="34" charset="0"/>
              </a:rPr>
              <a:t>Khi nồng độ hoocmon prôgestêrôn và ơstrôgen trong máu lại  </a:t>
            </a:r>
            <a:r>
              <a:rPr lang="en-US" altLang="en-US" sz="2800" b="1">
                <a:solidFill>
                  <a:srgbClr val="0000CC"/>
                </a:solidFill>
                <a:cs typeface="Arial" panose="020B0604020202020204" pitchFamily="34" charset="0"/>
              </a:rPr>
              <a:t>tăng cao </a:t>
            </a:r>
            <a:r>
              <a:rPr lang="en-US" altLang="en-US" sz="2800" b="1">
                <a:solidFill>
                  <a:srgbClr val="C00000"/>
                </a:solidFill>
                <a:cs typeface="Arial" panose="020B0604020202020204" pitchFamily="34" charset="0"/>
              </a:rPr>
              <a:t>sẽ ảnh hưởng như thế nào đến sản xuất các hoocmon?</a:t>
            </a:r>
            <a:endParaRPr lang="en-US" sz="2800">
              <a:solidFill>
                <a:srgbClr val="FFFFFF"/>
              </a:solidFill>
              <a:cs typeface="Arial" panose="020B0604020202020204" pitchFamily="34" charset="0"/>
            </a:endParaRPr>
          </a:p>
        </p:txBody>
      </p:sp>
      <p:sp>
        <p:nvSpPr>
          <p:cNvPr id="3" name="TextBox 2"/>
          <p:cNvSpPr txBox="1"/>
          <p:nvPr/>
        </p:nvSpPr>
        <p:spPr>
          <a:xfrm>
            <a:off x="0" y="32457"/>
            <a:ext cx="4933950" cy="523220"/>
          </a:xfrm>
          <a:prstGeom prst="rect">
            <a:avLst/>
          </a:prstGeom>
          <a:noFill/>
        </p:spPr>
        <p:txBody>
          <a:bodyPr wrap="square" rtlCol="0">
            <a:spAutoFit/>
          </a:bodyPr>
          <a:lstStyle/>
          <a:p>
            <a:r>
              <a:rPr lang="en-US" sz="2800" b="1" dirty="0">
                <a:solidFill>
                  <a:srgbClr val="0070C0"/>
                </a:solidFill>
              </a:rPr>
              <a:t>2</a:t>
            </a:r>
            <a:r>
              <a:rPr lang="en-US" sz="2800" b="1" dirty="0" smtClean="0">
                <a:solidFill>
                  <a:srgbClr val="0070C0"/>
                </a:solidFill>
              </a:rPr>
              <a:t>. </a:t>
            </a:r>
            <a:r>
              <a:rPr lang="en-US" sz="2800" b="1" dirty="0" err="1" smtClean="0">
                <a:solidFill>
                  <a:srgbClr val="0070C0"/>
                </a:solidFill>
              </a:rPr>
              <a:t>Cơ</a:t>
            </a:r>
            <a:r>
              <a:rPr lang="en-US" sz="2800" b="1" dirty="0" smtClean="0">
                <a:solidFill>
                  <a:srgbClr val="0070C0"/>
                </a:solidFill>
              </a:rPr>
              <a:t> </a:t>
            </a:r>
            <a:r>
              <a:rPr lang="en-US" sz="2800" b="1" dirty="0" err="1" smtClean="0">
                <a:solidFill>
                  <a:srgbClr val="0070C0"/>
                </a:solidFill>
              </a:rPr>
              <a:t>chế</a:t>
            </a:r>
            <a:r>
              <a:rPr lang="en-US" sz="2800" b="1" dirty="0" smtClean="0">
                <a:solidFill>
                  <a:srgbClr val="0070C0"/>
                </a:solidFill>
              </a:rPr>
              <a:t> </a:t>
            </a:r>
            <a:r>
              <a:rPr lang="en-US" sz="2800" b="1" dirty="0" err="1" smtClean="0">
                <a:solidFill>
                  <a:srgbClr val="0070C0"/>
                </a:solidFill>
              </a:rPr>
              <a:t>điều</a:t>
            </a:r>
            <a:r>
              <a:rPr lang="en-US" sz="2800" b="1" dirty="0" smtClean="0">
                <a:solidFill>
                  <a:srgbClr val="0070C0"/>
                </a:solidFill>
              </a:rPr>
              <a:t> </a:t>
            </a:r>
            <a:r>
              <a:rPr lang="en-US" sz="2800" b="1" dirty="0" err="1" smtClean="0">
                <a:solidFill>
                  <a:srgbClr val="0070C0"/>
                </a:solidFill>
              </a:rPr>
              <a:t>hòa</a:t>
            </a:r>
            <a:r>
              <a:rPr lang="en-US" sz="2800" b="1" dirty="0" smtClean="0">
                <a:solidFill>
                  <a:srgbClr val="0070C0"/>
                </a:solidFill>
              </a:rPr>
              <a:t> </a:t>
            </a:r>
            <a:r>
              <a:rPr lang="en-US" sz="2800" b="1" dirty="0" err="1" smtClean="0">
                <a:solidFill>
                  <a:srgbClr val="0070C0"/>
                </a:solidFill>
              </a:rPr>
              <a:t>sinh</a:t>
            </a:r>
            <a:r>
              <a:rPr lang="en-US" sz="2800" b="1" dirty="0" smtClean="0">
                <a:solidFill>
                  <a:srgbClr val="0070C0"/>
                </a:solidFill>
              </a:rPr>
              <a:t> </a:t>
            </a:r>
            <a:r>
              <a:rPr lang="en-US" sz="2800" b="1" dirty="0" err="1" smtClean="0">
                <a:solidFill>
                  <a:srgbClr val="0070C0"/>
                </a:solidFill>
              </a:rPr>
              <a:t>trứng</a:t>
            </a:r>
            <a:endParaRPr lang="en-US" sz="2800" b="1" dirty="0">
              <a:solidFill>
                <a:srgbClr val="0070C0"/>
              </a:solidFill>
            </a:endParaRPr>
          </a:p>
        </p:txBody>
      </p:sp>
    </p:spTree>
    <p:extLst>
      <p:ext uri="{BB962C8B-B14F-4D97-AF65-F5344CB8AC3E}">
        <p14:creationId xmlns:p14="http://schemas.microsoft.com/office/powerpoint/2010/main" val="1023620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Freeform 4"/>
          <p:cNvSpPr>
            <a:spLocks/>
          </p:cNvSpPr>
          <p:nvPr/>
        </p:nvSpPr>
        <p:spPr bwMode="auto">
          <a:xfrm>
            <a:off x="3756023" y="417514"/>
            <a:ext cx="739775" cy="420687"/>
          </a:xfrm>
          <a:custGeom>
            <a:avLst/>
            <a:gdLst>
              <a:gd name="T0" fmla="*/ 0 w 1104"/>
              <a:gd name="T1" fmla="*/ 2147483646 h 264"/>
              <a:gd name="T2" fmla="*/ 2147483646 w 1104"/>
              <a:gd name="T3" fmla="*/ 2147483646 h 264"/>
              <a:gd name="T4" fmla="*/ 2147483646 w 1104"/>
              <a:gd name="T5" fmla="*/ 2147483646 h 264"/>
              <a:gd name="T6" fmla="*/ 2147483646 w 1104"/>
              <a:gd name="T7" fmla="*/ 2147483646 h 264"/>
              <a:gd name="T8" fmla="*/ 2147483646 w 1104"/>
              <a:gd name="T9" fmla="*/ 2147483646 h 264"/>
              <a:gd name="T10" fmla="*/ 2147483646 w 1104"/>
              <a:gd name="T11" fmla="*/ 2147483646 h 264"/>
              <a:gd name="T12" fmla="*/ 2147483646 w 1104"/>
              <a:gd name="T13" fmla="*/ 2147483646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264">
                <a:moveTo>
                  <a:pt x="0" y="160"/>
                </a:moveTo>
                <a:cubicBezTo>
                  <a:pt x="108" y="80"/>
                  <a:pt x="216" y="0"/>
                  <a:pt x="288" y="16"/>
                </a:cubicBezTo>
                <a:cubicBezTo>
                  <a:pt x="360" y="32"/>
                  <a:pt x="376" y="248"/>
                  <a:pt x="432" y="256"/>
                </a:cubicBezTo>
                <a:cubicBezTo>
                  <a:pt x="488" y="264"/>
                  <a:pt x="568" y="64"/>
                  <a:pt x="624" y="64"/>
                </a:cubicBezTo>
                <a:cubicBezTo>
                  <a:pt x="680" y="64"/>
                  <a:pt x="712" y="248"/>
                  <a:pt x="768" y="256"/>
                </a:cubicBezTo>
                <a:cubicBezTo>
                  <a:pt x="824" y="264"/>
                  <a:pt x="904" y="128"/>
                  <a:pt x="960" y="112"/>
                </a:cubicBezTo>
                <a:cubicBezTo>
                  <a:pt x="1016" y="96"/>
                  <a:pt x="1080" y="152"/>
                  <a:pt x="1104" y="16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13" name="Text Box 5"/>
          <p:cNvSpPr txBox="1">
            <a:spLocks noChangeArrowheads="1"/>
          </p:cNvSpPr>
          <p:nvPr/>
        </p:nvSpPr>
        <p:spPr bwMode="auto">
          <a:xfrm>
            <a:off x="6324598" y="174625"/>
            <a:ext cx="1762125"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C00000"/>
                </a:solidFill>
              </a:rPr>
              <a:t>Vùng dưới đồi</a:t>
            </a:r>
          </a:p>
        </p:txBody>
      </p:sp>
      <p:grpSp>
        <p:nvGrpSpPr>
          <p:cNvPr id="119814" name="Group 6"/>
          <p:cNvGrpSpPr>
            <a:grpSpLocks/>
          </p:cNvGrpSpPr>
          <p:nvPr/>
        </p:nvGrpSpPr>
        <p:grpSpPr bwMode="auto">
          <a:xfrm>
            <a:off x="6324597" y="692151"/>
            <a:ext cx="1600200" cy="1643063"/>
            <a:chOff x="2928" y="864"/>
            <a:chExt cx="1304" cy="1619"/>
          </a:xfrm>
        </p:grpSpPr>
        <p:grpSp>
          <p:nvGrpSpPr>
            <p:cNvPr id="21538" name="Group 7"/>
            <p:cNvGrpSpPr>
              <a:grpSpLocks/>
            </p:cNvGrpSpPr>
            <p:nvPr/>
          </p:nvGrpSpPr>
          <p:grpSpPr bwMode="auto">
            <a:xfrm>
              <a:off x="2928" y="864"/>
              <a:ext cx="1304" cy="1619"/>
              <a:chOff x="2736" y="720"/>
              <a:chExt cx="1304" cy="1619"/>
            </a:xfrm>
          </p:grpSpPr>
          <p:sp>
            <p:nvSpPr>
              <p:cNvPr id="21540" name="Text Box 8"/>
              <p:cNvSpPr txBox="1">
                <a:spLocks noChangeArrowheads="1"/>
              </p:cNvSpPr>
              <p:nvPr/>
            </p:nvSpPr>
            <p:spPr bwMode="auto">
              <a:xfrm>
                <a:off x="2852" y="2008"/>
                <a:ext cx="150"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1600">
                  <a:solidFill>
                    <a:srgbClr val="C00000"/>
                  </a:solidFill>
                </a:endParaRPr>
              </a:p>
            </p:txBody>
          </p:sp>
          <p:sp>
            <p:nvSpPr>
              <p:cNvPr id="21541" name="Freeform 9"/>
              <p:cNvSpPr>
                <a:spLocks/>
              </p:cNvSpPr>
              <p:nvPr/>
            </p:nvSpPr>
            <p:spPr bwMode="auto">
              <a:xfrm>
                <a:off x="2736" y="1008"/>
                <a:ext cx="792" cy="1232"/>
              </a:xfrm>
              <a:custGeom>
                <a:avLst/>
                <a:gdLst>
                  <a:gd name="T0" fmla="*/ 0 w 792"/>
                  <a:gd name="T1" fmla="*/ 0 h 1232"/>
                  <a:gd name="T2" fmla="*/ 432 w 792"/>
                  <a:gd name="T3" fmla="*/ 96 h 1232"/>
                  <a:gd name="T4" fmla="*/ 384 w 792"/>
                  <a:gd name="T5" fmla="*/ 432 h 1232"/>
                  <a:gd name="T6" fmla="*/ 96 w 792"/>
                  <a:gd name="T7" fmla="*/ 864 h 1232"/>
                  <a:gd name="T8" fmla="*/ 240 w 792"/>
                  <a:gd name="T9" fmla="*/ 1152 h 1232"/>
                  <a:gd name="T10" fmla="*/ 624 w 792"/>
                  <a:gd name="T11" fmla="*/ 1200 h 1232"/>
                  <a:gd name="T12" fmla="*/ 768 w 792"/>
                  <a:gd name="T13" fmla="*/ 960 h 1232"/>
                  <a:gd name="T14" fmla="*/ 768 w 792"/>
                  <a:gd name="T15" fmla="*/ 720 h 1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2" h="1232">
                    <a:moveTo>
                      <a:pt x="0" y="0"/>
                    </a:moveTo>
                    <a:cubicBezTo>
                      <a:pt x="184" y="12"/>
                      <a:pt x="368" y="24"/>
                      <a:pt x="432" y="96"/>
                    </a:cubicBezTo>
                    <a:cubicBezTo>
                      <a:pt x="496" y="168"/>
                      <a:pt x="440" y="304"/>
                      <a:pt x="384" y="432"/>
                    </a:cubicBezTo>
                    <a:cubicBezTo>
                      <a:pt x="328" y="560"/>
                      <a:pt x="120" y="744"/>
                      <a:pt x="96" y="864"/>
                    </a:cubicBezTo>
                    <a:cubicBezTo>
                      <a:pt x="72" y="984"/>
                      <a:pt x="152" y="1096"/>
                      <a:pt x="240" y="1152"/>
                    </a:cubicBezTo>
                    <a:cubicBezTo>
                      <a:pt x="328" y="1208"/>
                      <a:pt x="536" y="1232"/>
                      <a:pt x="624" y="1200"/>
                    </a:cubicBezTo>
                    <a:cubicBezTo>
                      <a:pt x="712" y="1168"/>
                      <a:pt x="744" y="1040"/>
                      <a:pt x="768" y="960"/>
                    </a:cubicBezTo>
                    <a:cubicBezTo>
                      <a:pt x="792" y="880"/>
                      <a:pt x="780" y="800"/>
                      <a:pt x="768" y="7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2" name="Freeform 10"/>
              <p:cNvSpPr>
                <a:spLocks/>
              </p:cNvSpPr>
              <p:nvPr/>
            </p:nvSpPr>
            <p:spPr bwMode="auto">
              <a:xfrm>
                <a:off x="3456" y="720"/>
                <a:ext cx="584" cy="1296"/>
              </a:xfrm>
              <a:custGeom>
                <a:avLst/>
                <a:gdLst>
                  <a:gd name="T0" fmla="*/ 28 w 632"/>
                  <a:gd name="T1" fmla="*/ 637 h 1408"/>
                  <a:gd name="T2" fmla="*/ 74 w 632"/>
                  <a:gd name="T3" fmla="*/ 661 h 1408"/>
                  <a:gd name="T4" fmla="*/ 169 w 632"/>
                  <a:gd name="T5" fmla="*/ 661 h 1408"/>
                  <a:gd name="T6" fmla="*/ 240 w 632"/>
                  <a:gd name="T7" fmla="*/ 615 h 1408"/>
                  <a:gd name="T8" fmla="*/ 286 w 632"/>
                  <a:gd name="T9" fmla="*/ 477 h 1408"/>
                  <a:gd name="T10" fmla="*/ 99 w 632"/>
                  <a:gd name="T11" fmla="*/ 250 h 1408"/>
                  <a:gd name="T12" fmla="*/ 28 w 632"/>
                  <a:gd name="T13" fmla="*/ 112 h 1408"/>
                  <a:gd name="T14" fmla="*/ 263 w 632"/>
                  <a:gd name="T15" fmla="*/ 0 h 1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1408">
                    <a:moveTo>
                      <a:pt x="56" y="1344"/>
                    </a:moveTo>
                    <a:cubicBezTo>
                      <a:pt x="80" y="1364"/>
                      <a:pt x="104" y="1384"/>
                      <a:pt x="152" y="1392"/>
                    </a:cubicBezTo>
                    <a:cubicBezTo>
                      <a:pt x="200" y="1400"/>
                      <a:pt x="288" y="1408"/>
                      <a:pt x="344" y="1392"/>
                    </a:cubicBezTo>
                    <a:cubicBezTo>
                      <a:pt x="400" y="1376"/>
                      <a:pt x="448" y="1360"/>
                      <a:pt x="488" y="1296"/>
                    </a:cubicBezTo>
                    <a:cubicBezTo>
                      <a:pt x="528" y="1232"/>
                      <a:pt x="632" y="1136"/>
                      <a:pt x="584" y="1008"/>
                    </a:cubicBezTo>
                    <a:cubicBezTo>
                      <a:pt x="536" y="880"/>
                      <a:pt x="288" y="656"/>
                      <a:pt x="200" y="528"/>
                    </a:cubicBezTo>
                    <a:cubicBezTo>
                      <a:pt x="112" y="400"/>
                      <a:pt x="0" y="328"/>
                      <a:pt x="56" y="240"/>
                    </a:cubicBezTo>
                    <a:cubicBezTo>
                      <a:pt x="112" y="152"/>
                      <a:pt x="456" y="40"/>
                      <a:pt x="53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39" name="Text Box 11"/>
            <p:cNvSpPr txBox="1">
              <a:spLocks noChangeArrowheads="1"/>
            </p:cNvSpPr>
            <p:nvPr/>
          </p:nvSpPr>
          <p:spPr bwMode="auto">
            <a:xfrm>
              <a:off x="3169" y="1590"/>
              <a:ext cx="960" cy="33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C00000"/>
                  </a:solidFill>
                </a:rPr>
                <a:t>Tuyến yên</a:t>
              </a:r>
            </a:p>
          </p:txBody>
        </p:sp>
      </p:grpSp>
      <p:sp>
        <p:nvSpPr>
          <p:cNvPr id="119820" name="Line 12"/>
          <p:cNvSpPr>
            <a:spLocks noChangeShapeType="1"/>
          </p:cNvSpPr>
          <p:nvPr/>
        </p:nvSpPr>
        <p:spPr bwMode="auto">
          <a:xfrm>
            <a:off x="7086597" y="1981200"/>
            <a:ext cx="0" cy="8382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1" name="Line 13"/>
          <p:cNvSpPr>
            <a:spLocks noChangeShapeType="1"/>
          </p:cNvSpPr>
          <p:nvPr/>
        </p:nvSpPr>
        <p:spPr bwMode="auto">
          <a:xfrm flipH="1">
            <a:off x="6476998" y="1905000"/>
            <a:ext cx="409575" cy="9144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2" name="Text Box 14"/>
          <p:cNvSpPr txBox="1">
            <a:spLocks noChangeArrowheads="1"/>
          </p:cNvSpPr>
          <p:nvPr/>
        </p:nvSpPr>
        <p:spPr bwMode="auto">
          <a:xfrm>
            <a:off x="6781797" y="289560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F20EC1"/>
                </a:solidFill>
              </a:rPr>
              <a:t>LH</a:t>
            </a:r>
          </a:p>
        </p:txBody>
      </p:sp>
      <p:sp>
        <p:nvSpPr>
          <p:cNvPr id="119823" name="Text Box 15"/>
          <p:cNvSpPr txBox="1">
            <a:spLocks noChangeArrowheads="1"/>
          </p:cNvSpPr>
          <p:nvPr/>
        </p:nvSpPr>
        <p:spPr bwMode="auto">
          <a:xfrm>
            <a:off x="5930898" y="2819400"/>
            <a:ext cx="1006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solidFill>
                  <a:srgbClr val="F20EC1"/>
                </a:solidFill>
              </a:rPr>
              <a:t>FSH</a:t>
            </a:r>
          </a:p>
        </p:txBody>
      </p:sp>
      <p:sp>
        <p:nvSpPr>
          <p:cNvPr id="119825" name="Oval 17"/>
          <p:cNvSpPr>
            <a:spLocks noChangeArrowheads="1"/>
          </p:cNvSpPr>
          <p:nvPr/>
        </p:nvSpPr>
        <p:spPr bwMode="auto">
          <a:xfrm>
            <a:off x="5333997" y="62484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C00000"/>
                </a:solidFill>
              </a:rPr>
              <a:t>+</a:t>
            </a:r>
          </a:p>
        </p:txBody>
      </p:sp>
      <p:sp>
        <p:nvSpPr>
          <p:cNvPr id="119827" name="Line 19"/>
          <p:cNvSpPr>
            <a:spLocks noChangeShapeType="1"/>
          </p:cNvSpPr>
          <p:nvPr/>
        </p:nvSpPr>
        <p:spPr bwMode="auto">
          <a:xfrm flipH="1">
            <a:off x="7158035" y="457200"/>
            <a:ext cx="4762" cy="9144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28" name="Line 20"/>
          <p:cNvSpPr>
            <a:spLocks noChangeShapeType="1"/>
          </p:cNvSpPr>
          <p:nvPr/>
        </p:nvSpPr>
        <p:spPr bwMode="auto">
          <a:xfrm flipV="1">
            <a:off x="7158035" y="1066801"/>
            <a:ext cx="1071562" cy="11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9837" name="Picture 29" descr="na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7" y="0"/>
            <a:ext cx="1447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38" name="Freeform 30"/>
          <p:cNvSpPr>
            <a:spLocks/>
          </p:cNvSpPr>
          <p:nvPr/>
        </p:nvSpPr>
        <p:spPr bwMode="auto">
          <a:xfrm rot="-436157">
            <a:off x="4952997" y="474663"/>
            <a:ext cx="1828800" cy="584200"/>
          </a:xfrm>
          <a:custGeom>
            <a:avLst/>
            <a:gdLst>
              <a:gd name="T0" fmla="*/ 0 w 960"/>
              <a:gd name="T1" fmla="*/ 2147483646 h 272"/>
              <a:gd name="T2" fmla="*/ 2147483646 w 960"/>
              <a:gd name="T3" fmla="*/ 2147483646 h 272"/>
              <a:gd name="T4" fmla="*/ 2147483646 w 960"/>
              <a:gd name="T5" fmla="*/ 2147483646 h 272"/>
              <a:gd name="T6" fmla="*/ 0 60000 65536"/>
              <a:gd name="T7" fmla="*/ 0 60000 65536"/>
              <a:gd name="T8" fmla="*/ 0 60000 65536"/>
            </a:gdLst>
            <a:ahLst/>
            <a:cxnLst>
              <a:cxn ang="T6">
                <a:pos x="T0" y="T1"/>
              </a:cxn>
              <a:cxn ang="T7">
                <a:pos x="T2" y="T3"/>
              </a:cxn>
              <a:cxn ang="T8">
                <a:pos x="T4" y="T5"/>
              </a:cxn>
            </a:cxnLst>
            <a:rect l="0" t="0" r="r" b="b"/>
            <a:pathLst>
              <a:path w="960" h="272">
                <a:moveTo>
                  <a:pt x="0" y="80"/>
                </a:moveTo>
                <a:cubicBezTo>
                  <a:pt x="232" y="40"/>
                  <a:pt x="464" y="0"/>
                  <a:pt x="624" y="32"/>
                </a:cubicBezTo>
                <a:cubicBezTo>
                  <a:pt x="784" y="64"/>
                  <a:pt x="872" y="168"/>
                  <a:pt x="960" y="272"/>
                </a:cubicBezTo>
              </a:path>
            </a:pathLst>
          </a:custGeom>
          <a:noFill/>
          <a:ln w="3810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9839" name="Picture 31" descr="muscle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7" y="3810000"/>
            <a:ext cx="3733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40" name="Line 32"/>
          <p:cNvSpPr>
            <a:spLocks noChangeShapeType="1"/>
          </p:cNvSpPr>
          <p:nvPr/>
        </p:nvSpPr>
        <p:spPr bwMode="auto">
          <a:xfrm>
            <a:off x="7162797" y="4495800"/>
            <a:ext cx="0" cy="12954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41" name="Rectangle 33"/>
          <p:cNvSpPr>
            <a:spLocks noChangeArrowheads="1"/>
          </p:cNvSpPr>
          <p:nvPr/>
        </p:nvSpPr>
        <p:spPr bwMode="auto">
          <a:xfrm>
            <a:off x="7086597" y="5867400"/>
            <a:ext cx="1981200" cy="7620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dirty="0" err="1">
                <a:solidFill>
                  <a:srgbClr val="F20EC1"/>
                </a:solidFill>
              </a:rPr>
              <a:t>Ơstrôgen</a:t>
            </a:r>
            <a:r>
              <a:rPr lang="en-US" altLang="en-US" sz="2000" b="1" dirty="0">
                <a:solidFill>
                  <a:srgbClr val="F20EC1"/>
                </a:solidFill>
              </a:rPr>
              <a:t> </a:t>
            </a:r>
            <a:r>
              <a:rPr lang="en-US" altLang="en-US" sz="2000" b="1" dirty="0" err="1">
                <a:solidFill>
                  <a:srgbClr val="F20EC1"/>
                </a:solidFill>
              </a:rPr>
              <a:t>và</a:t>
            </a:r>
            <a:endParaRPr lang="en-US" altLang="en-US" sz="2000" b="1" dirty="0">
              <a:solidFill>
                <a:srgbClr val="F20EC1"/>
              </a:solidFill>
            </a:endParaRPr>
          </a:p>
          <a:p>
            <a:pPr algn="ctr"/>
            <a:r>
              <a:rPr lang="en-US" altLang="en-US" sz="2000" b="1" dirty="0">
                <a:solidFill>
                  <a:srgbClr val="F20EC1"/>
                </a:solidFill>
              </a:rPr>
              <a:t> </a:t>
            </a:r>
            <a:r>
              <a:rPr lang="en-US" altLang="en-US" sz="2000" b="1" dirty="0" err="1">
                <a:solidFill>
                  <a:srgbClr val="F20EC1"/>
                </a:solidFill>
              </a:rPr>
              <a:t>prôgestêrôn</a:t>
            </a:r>
            <a:endParaRPr lang="en-US" altLang="en-US" sz="2000" b="1" dirty="0">
              <a:solidFill>
                <a:srgbClr val="F20EC1"/>
              </a:solidFill>
            </a:endParaRPr>
          </a:p>
          <a:p>
            <a:pPr algn="ctr"/>
            <a:endParaRPr lang="en-US" altLang="en-US" sz="2000" b="1" dirty="0">
              <a:solidFill>
                <a:srgbClr val="F20EC1"/>
              </a:solidFill>
            </a:endParaRPr>
          </a:p>
        </p:txBody>
      </p:sp>
      <p:sp>
        <p:nvSpPr>
          <p:cNvPr id="119842" name="Line 34"/>
          <p:cNvSpPr>
            <a:spLocks noChangeShapeType="1"/>
          </p:cNvSpPr>
          <p:nvPr/>
        </p:nvSpPr>
        <p:spPr bwMode="auto">
          <a:xfrm flipH="1">
            <a:off x="4495797" y="6172200"/>
            <a:ext cx="243840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9843" name="Picture 35" descr="r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7" y="5502275"/>
            <a:ext cx="21717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45" name="Line 37"/>
          <p:cNvSpPr>
            <a:spLocks noChangeShapeType="1"/>
          </p:cNvSpPr>
          <p:nvPr/>
        </p:nvSpPr>
        <p:spPr bwMode="auto">
          <a:xfrm>
            <a:off x="6535735" y="3124200"/>
            <a:ext cx="533400" cy="16764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46" name="Line 38"/>
          <p:cNvSpPr>
            <a:spLocks noChangeShapeType="1"/>
          </p:cNvSpPr>
          <p:nvPr/>
        </p:nvSpPr>
        <p:spPr bwMode="auto">
          <a:xfrm>
            <a:off x="7086597" y="3200400"/>
            <a:ext cx="0" cy="114300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47" name="Freeform 39"/>
          <p:cNvSpPr>
            <a:spLocks/>
          </p:cNvSpPr>
          <p:nvPr/>
        </p:nvSpPr>
        <p:spPr bwMode="auto">
          <a:xfrm>
            <a:off x="7086597" y="3416300"/>
            <a:ext cx="533400" cy="1155700"/>
          </a:xfrm>
          <a:custGeom>
            <a:avLst/>
            <a:gdLst>
              <a:gd name="T0" fmla="*/ 0 w 336"/>
              <a:gd name="T1" fmla="*/ 2147483646 h 728"/>
              <a:gd name="T2" fmla="*/ 2147483646 w 336"/>
              <a:gd name="T3" fmla="*/ 2147483646 h 728"/>
              <a:gd name="T4" fmla="*/ 2147483646 w 336"/>
              <a:gd name="T5" fmla="*/ 2147483646 h 728"/>
              <a:gd name="T6" fmla="*/ 0 60000 65536"/>
              <a:gd name="T7" fmla="*/ 0 60000 65536"/>
              <a:gd name="T8" fmla="*/ 0 60000 65536"/>
            </a:gdLst>
            <a:ahLst/>
            <a:cxnLst>
              <a:cxn ang="T6">
                <a:pos x="T0" y="T1"/>
              </a:cxn>
              <a:cxn ang="T7">
                <a:pos x="T2" y="T3"/>
              </a:cxn>
              <a:cxn ang="T8">
                <a:pos x="T4" y="T5"/>
              </a:cxn>
            </a:cxnLst>
            <a:rect l="0" t="0" r="r" b="b"/>
            <a:pathLst>
              <a:path w="336" h="728">
                <a:moveTo>
                  <a:pt x="0" y="104"/>
                </a:moveTo>
                <a:cubicBezTo>
                  <a:pt x="120" y="52"/>
                  <a:pt x="240" y="0"/>
                  <a:pt x="288" y="104"/>
                </a:cubicBezTo>
                <a:cubicBezTo>
                  <a:pt x="336" y="208"/>
                  <a:pt x="312" y="468"/>
                  <a:pt x="288" y="728"/>
                </a:cubicBezTo>
              </a:path>
            </a:pathLst>
          </a:custGeom>
          <a:noFill/>
          <a:ln w="9525">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848" name="Rectangle 40"/>
          <p:cNvSpPr>
            <a:spLocks noChangeArrowheads="1"/>
          </p:cNvSpPr>
          <p:nvPr/>
        </p:nvSpPr>
        <p:spPr bwMode="auto">
          <a:xfrm>
            <a:off x="4830760" y="5597525"/>
            <a:ext cx="1905000" cy="533400"/>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900" b="1">
                <a:solidFill>
                  <a:srgbClr val="0000CC"/>
                </a:solidFill>
              </a:rPr>
              <a:t>Làm niêm mạc </a:t>
            </a:r>
          </a:p>
          <a:p>
            <a:pPr algn="ctr">
              <a:defRPr/>
            </a:pPr>
            <a:r>
              <a:rPr lang="en-US" altLang="en-US" sz="1900" b="1">
                <a:solidFill>
                  <a:srgbClr val="0000CC"/>
                </a:solidFill>
              </a:rPr>
              <a:t>tử cung dày lên</a:t>
            </a:r>
          </a:p>
        </p:txBody>
      </p:sp>
      <p:sp>
        <p:nvSpPr>
          <p:cNvPr id="119849" name="Rectangle 41"/>
          <p:cNvSpPr>
            <a:spLocks noChangeArrowheads="1"/>
          </p:cNvSpPr>
          <p:nvPr/>
        </p:nvSpPr>
        <p:spPr bwMode="auto">
          <a:xfrm>
            <a:off x="8229597" y="785813"/>
            <a:ext cx="2057400" cy="609600"/>
          </a:xfrm>
          <a:prstGeom prst="rect">
            <a:avLst/>
          </a:prstGeom>
          <a:solidFill>
            <a:schemeClr val="accent3">
              <a:lumMod val="20000"/>
              <a:lumOff val="80000"/>
            </a:schemeClr>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1900" b="1" dirty="0" err="1">
                <a:solidFill>
                  <a:srgbClr val="0000CC"/>
                </a:solidFill>
              </a:rPr>
              <a:t>Vùng</a:t>
            </a:r>
            <a:r>
              <a:rPr lang="en-US" altLang="en-US" sz="1900" b="1" dirty="0">
                <a:solidFill>
                  <a:srgbClr val="0000CC"/>
                </a:solidFill>
              </a:rPr>
              <a:t> </a:t>
            </a:r>
            <a:r>
              <a:rPr lang="en-US" altLang="en-US" sz="1900" b="1" dirty="0" err="1">
                <a:solidFill>
                  <a:srgbClr val="0000CC"/>
                </a:solidFill>
              </a:rPr>
              <a:t>dưới</a:t>
            </a:r>
            <a:r>
              <a:rPr lang="en-US" altLang="en-US" sz="1900" b="1" dirty="0">
                <a:solidFill>
                  <a:srgbClr val="0000CC"/>
                </a:solidFill>
              </a:rPr>
              <a:t> </a:t>
            </a:r>
            <a:r>
              <a:rPr lang="en-US" altLang="en-US" sz="1900" b="1" dirty="0" err="1">
                <a:solidFill>
                  <a:srgbClr val="0000CC"/>
                </a:solidFill>
              </a:rPr>
              <a:t>đồi</a:t>
            </a:r>
            <a:r>
              <a:rPr lang="en-US" altLang="en-US" sz="1900" b="1" dirty="0">
                <a:solidFill>
                  <a:srgbClr val="0000CC"/>
                </a:solidFill>
              </a:rPr>
              <a:t> </a:t>
            </a:r>
          </a:p>
          <a:p>
            <a:pPr algn="ctr">
              <a:defRPr/>
            </a:pPr>
            <a:r>
              <a:rPr lang="en-US" altLang="en-US" sz="1900" b="1" dirty="0" err="1">
                <a:solidFill>
                  <a:srgbClr val="0000CC"/>
                </a:solidFill>
              </a:rPr>
              <a:t>tiết</a:t>
            </a:r>
            <a:r>
              <a:rPr lang="en-US" altLang="en-US" sz="1900" b="1" dirty="0">
                <a:solidFill>
                  <a:srgbClr val="0000CC"/>
                </a:solidFill>
              </a:rPr>
              <a:t> </a:t>
            </a:r>
            <a:r>
              <a:rPr lang="en-US" altLang="en-US" sz="1900" b="1" dirty="0" err="1">
                <a:solidFill>
                  <a:srgbClr val="0000CC"/>
                </a:solidFill>
              </a:rPr>
              <a:t>ra</a:t>
            </a:r>
            <a:r>
              <a:rPr lang="en-US" altLang="en-US" sz="1900" b="1" dirty="0">
                <a:solidFill>
                  <a:srgbClr val="0000CC"/>
                </a:solidFill>
              </a:rPr>
              <a:t> </a:t>
            </a:r>
            <a:r>
              <a:rPr lang="en-US" altLang="en-US" sz="1900" b="1" dirty="0" err="1">
                <a:solidFill>
                  <a:srgbClr val="F20EC1"/>
                </a:solidFill>
              </a:rPr>
              <a:t>GnRH</a:t>
            </a:r>
            <a:endParaRPr lang="en-US" altLang="en-US" sz="1900" b="1" dirty="0">
              <a:solidFill>
                <a:srgbClr val="F20EC1"/>
              </a:solidFill>
            </a:endParaRPr>
          </a:p>
        </p:txBody>
      </p:sp>
      <p:sp>
        <p:nvSpPr>
          <p:cNvPr id="21528" name="Text Box 42"/>
          <p:cNvSpPr txBox="1">
            <a:spLocks noChangeArrowheads="1"/>
          </p:cNvSpPr>
          <p:nvPr/>
        </p:nvSpPr>
        <p:spPr bwMode="auto">
          <a:xfrm>
            <a:off x="2209797" y="304801"/>
            <a:ext cx="22860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dirty="0" err="1">
                <a:solidFill>
                  <a:srgbClr val="C00000"/>
                </a:solidFill>
                <a:latin typeface="Times New Roman" panose="02020603050405020304" pitchFamily="18" charset="0"/>
              </a:rPr>
              <a:t>K</a:t>
            </a:r>
            <a:r>
              <a:rPr lang="en-US" altLang="en-US" b="1" dirty="0" err="1">
                <a:solidFill>
                  <a:srgbClr val="C00000"/>
                </a:solidFill>
              </a:rPr>
              <a:t>ích</a:t>
            </a:r>
            <a:r>
              <a:rPr lang="en-US" altLang="en-US" b="1" dirty="0">
                <a:solidFill>
                  <a:srgbClr val="C00000"/>
                </a:solidFill>
              </a:rPr>
              <a:t> </a:t>
            </a:r>
            <a:r>
              <a:rPr lang="en-US" altLang="en-US" b="1" dirty="0" err="1">
                <a:solidFill>
                  <a:srgbClr val="C00000"/>
                </a:solidFill>
              </a:rPr>
              <a:t>thích</a:t>
            </a:r>
            <a:r>
              <a:rPr lang="en-US" altLang="en-US" b="1" dirty="0">
                <a:solidFill>
                  <a:srgbClr val="C00000"/>
                </a:solidFill>
              </a:rPr>
              <a:t> </a:t>
            </a:r>
            <a:r>
              <a:rPr lang="en-US" altLang="en-US" b="1" dirty="0" err="1">
                <a:solidFill>
                  <a:srgbClr val="C00000"/>
                </a:solidFill>
              </a:rPr>
              <a:t>từ</a:t>
            </a:r>
            <a:r>
              <a:rPr lang="en-US" altLang="en-US" b="1" dirty="0">
                <a:solidFill>
                  <a:srgbClr val="C00000"/>
                </a:solidFill>
              </a:rPr>
              <a:t> </a:t>
            </a:r>
          </a:p>
          <a:p>
            <a:pPr>
              <a:spcBef>
                <a:spcPct val="50000"/>
              </a:spcBef>
            </a:pPr>
            <a:r>
              <a:rPr lang="en-US" altLang="en-US" b="1" dirty="0" err="1">
                <a:solidFill>
                  <a:srgbClr val="C00000"/>
                </a:solidFill>
              </a:rPr>
              <a:t>môi</a:t>
            </a:r>
            <a:r>
              <a:rPr lang="en-US" altLang="en-US" b="1" dirty="0">
                <a:solidFill>
                  <a:srgbClr val="C00000"/>
                </a:solidFill>
              </a:rPr>
              <a:t> </a:t>
            </a:r>
            <a:r>
              <a:rPr lang="en-US" altLang="en-US" b="1" dirty="0" err="1">
                <a:solidFill>
                  <a:srgbClr val="C00000"/>
                </a:solidFill>
              </a:rPr>
              <a:t>trường</a:t>
            </a:r>
            <a:r>
              <a:rPr lang="en-US" altLang="en-US" b="1" dirty="0">
                <a:solidFill>
                  <a:srgbClr val="C00000"/>
                </a:solidFill>
              </a:rPr>
              <a:t> </a:t>
            </a:r>
            <a:r>
              <a:rPr lang="en-US" altLang="en-US" b="1" dirty="0" err="1">
                <a:solidFill>
                  <a:srgbClr val="C00000"/>
                </a:solidFill>
              </a:rPr>
              <a:t>ngoài</a:t>
            </a:r>
            <a:r>
              <a:rPr lang="en-US" altLang="en-US" b="1" dirty="0">
                <a:solidFill>
                  <a:srgbClr val="C00000"/>
                </a:solidFill>
              </a:rPr>
              <a:t>    </a:t>
            </a:r>
          </a:p>
        </p:txBody>
      </p:sp>
      <p:sp>
        <p:nvSpPr>
          <p:cNvPr id="32" name="Text Box 5"/>
          <p:cNvSpPr txBox="1">
            <a:spLocks noChangeArrowheads="1"/>
          </p:cNvSpPr>
          <p:nvPr/>
        </p:nvSpPr>
        <p:spPr bwMode="auto">
          <a:xfrm>
            <a:off x="3538536" y="4176714"/>
            <a:ext cx="1762125"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C00000"/>
                </a:solidFill>
              </a:rPr>
              <a:t>Buồng trứng</a:t>
            </a:r>
          </a:p>
        </p:txBody>
      </p:sp>
      <p:sp>
        <p:nvSpPr>
          <p:cNvPr id="33" name="Line 47"/>
          <p:cNvSpPr>
            <a:spLocks noChangeShapeType="1"/>
          </p:cNvSpPr>
          <p:nvPr/>
        </p:nvSpPr>
        <p:spPr bwMode="auto">
          <a:xfrm>
            <a:off x="9143997" y="6172200"/>
            <a:ext cx="1905000" cy="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48"/>
          <p:cNvSpPr>
            <a:spLocks noChangeShapeType="1"/>
          </p:cNvSpPr>
          <p:nvPr/>
        </p:nvSpPr>
        <p:spPr bwMode="auto">
          <a:xfrm flipH="1">
            <a:off x="8032747" y="352425"/>
            <a:ext cx="2819400" cy="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49"/>
          <p:cNvSpPr>
            <a:spLocks noChangeShapeType="1"/>
          </p:cNvSpPr>
          <p:nvPr/>
        </p:nvSpPr>
        <p:spPr bwMode="auto">
          <a:xfrm>
            <a:off x="10852147" y="357188"/>
            <a:ext cx="0" cy="14478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50"/>
          <p:cNvSpPr>
            <a:spLocks noChangeShapeType="1"/>
          </p:cNvSpPr>
          <p:nvPr/>
        </p:nvSpPr>
        <p:spPr bwMode="auto">
          <a:xfrm flipH="1">
            <a:off x="8108947" y="1811338"/>
            <a:ext cx="2743200" cy="0"/>
          </a:xfrm>
          <a:prstGeom prst="line">
            <a:avLst/>
          </a:prstGeom>
          <a:noFill/>
          <a:ln w="381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51"/>
          <p:cNvSpPr>
            <a:spLocks noChangeShapeType="1"/>
          </p:cNvSpPr>
          <p:nvPr/>
        </p:nvSpPr>
        <p:spPr bwMode="auto">
          <a:xfrm flipV="1">
            <a:off x="11048997" y="1066800"/>
            <a:ext cx="20638" cy="5105400"/>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Oval 52"/>
          <p:cNvSpPr>
            <a:spLocks noChangeArrowheads="1"/>
          </p:cNvSpPr>
          <p:nvPr/>
        </p:nvSpPr>
        <p:spPr bwMode="auto">
          <a:xfrm>
            <a:off x="8305797" y="1865313"/>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C00000"/>
                </a:solidFill>
              </a:rPr>
              <a:t>-</a:t>
            </a:r>
          </a:p>
        </p:txBody>
      </p:sp>
      <p:sp>
        <p:nvSpPr>
          <p:cNvPr id="39" name="Oval 53"/>
          <p:cNvSpPr>
            <a:spLocks noChangeArrowheads="1"/>
          </p:cNvSpPr>
          <p:nvPr/>
        </p:nvSpPr>
        <p:spPr bwMode="auto">
          <a:xfrm>
            <a:off x="8274047" y="3937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a:solidFill>
                  <a:srgbClr val="C00000"/>
                </a:solidFill>
              </a:rPr>
              <a:t>-</a:t>
            </a:r>
          </a:p>
        </p:txBody>
      </p:sp>
      <p:sp>
        <p:nvSpPr>
          <p:cNvPr id="21537" name="TextBox 1"/>
          <p:cNvSpPr txBox="1">
            <a:spLocks noChangeArrowheads="1"/>
          </p:cNvSpPr>
          <p:nvPr/>
        </p:nvSpPr>
        <p:spPr bwMode="auto">
          <a:xfrm>
            <a:off x="9575798" y="5818188"/>
            <a:ext cx="1179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rPr>
              <a:t>Ức chế</a:t>
            </a:r>
          </a:p>
        </p:txBody>
      </p:sp>
      <p:sp>
        <p:nvSpPr>
          <p:cNvPr id="41" name="Rounded Rectangle 40"/>
          <p:cNvSpPr/>
          <p:nvPr/>
        </p:nvSpPr>
        <p:spPr>
          <a:xfrm>
            <a:off x="6722729" y="6413038"/>
            <a:ext cx="5379492" cy="5032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C00000"/>
                </a:solidFill>
              </a:rPr>
              <a:t>SƠ ĐỒ CƠ CHẾ ĐIỀU HÒA SINH TRỨNG</a:t>
            </a:r>
            <a:endParaRPr lang="en-US" sz="2400" b="1" dirty="0">
              <a:solidFill>
                <a:srgbClr val="C00000"/>
              </a:solidFill>
            </a:endParaRPr>
          </a:p>
        </p:txBody>
      </p:sp>
      <p:sp>
        <p:nvSpPr>
          <p:cNvPr id="40" name="TextBox 39"/>
          <p:cNvSpPr txBox="1"/>
          <p:nvPr/>
        </p:nvSpPr>
        <p:spPr>
          <a:xfrm>
            <a:off x="-40341" y="-102013"/>
            <a:ext cx="4933950" cy="523220"/>
          </a:xfrm>
          <a:prstGeom prst="rect">
            <a:avLst/>
          </a:prstGeom>
          <a:noFill/>
        </p:spPr>
        <p:txBody>
          <a:bodyPr wrap="square" rtlCol="0">
            <a:spAutoFit/>
          </a:bodyPr>
          <a:lstStyle/>
          <a:p>
            <a:r>
              <a:rPr lang="en-US" sz="2800" b="1" dirty="0">
                <a:solidFill>
                  <a:srgbClr val="0070C0"/>
                </a:solidFill>
              </a:rPr>
              <a:t>2</a:t>
            </a:r>
            <a:r>
              <a:rPr lang="en-US" sz="2800" b="1" dirty="0" smtClean="0">
                <a:solidFill>
                  <a:srgbClr val="0070C0"/>
                </a:solidFill>
              </a:rPr>
              <a:t>. </a:t>
            </a:r>
            <a:r>
              <a:rPr lang="en-US" sz="2800" b="1" dirty="0" err="1" smtClean="0">
                <a:solidFill>
                  <a:srgbClr val="0070C0"/>
                </a:solidFill>
              </a:rPr>
              <a:t>Cơ</a:t>
            </a:r>
            <a:r>
              <a:rPr lang="en-US" sz="2800" b="1" dirty="0" smtClean="0">
                <a:solidFill>
                  <a:srgbClr val="0070C0"/>
                </a:solidFill>
              </a:rPr>
              <a:t> </a:t>
            </a:r>
            <a:r>
              <a:rPr lang="en-US" sz="2800" b="1" dirty="0" err="1" smtClean="0">
                <a:solidFill>
                  <a:srgbClr val="0070C0"/>
                </a:solidFill>
              </a:rPr>
              <a:t>chế</a:t>
            </a:r>
            <a:r>
              <a:rPr lang="en-US" sz="2800" b="1" dirty="0" smtClean="0">
                <a:solidFill>
                  <a:srgbClr val="0070C0"/>
                </a:solidFill>
              </a:rPr>
              <a:t> </a:t>
            </a:r>
            <a:r>
              <a:rPr lang="en-US" sz="2800" b="1" dirty="0" err="1" smtClean="0">
                <a:solidFill>
                  <a:srgbClr val="0070C0"/>
                </a:solidFill>
              </a:rPr>
              <a:t>điều</a:t>
            </a:r>
            <a:r>
              <a:rPr lang="en-US" sz="2800" b="1" dirty="0" smtClean="0">
                <a:solidFill>
                  <a:srgbClr val="0070C0"/>
                </a:solidFill>
              </a:rPr>
              <a:t> </a:t>
            </a:r>
            <a:r>
              <a:rPr lang="en-US" sz="2800" b="1" dirty="0" err="1" smtClean="0">
                <a:solidFill>
                  <a:srgbClr val="0070C0"/>
                </a:solidFill>
              </a:rPr>
              <a:t>hòa</a:t>
            </a:r>
            <a:r>
              <a:rPr lang="en-US" sz="2800" b="1" dirty="0" smtClean="0">
                <a:solidFill>
                  <a:srgbClr val="0070C0"/>
                </a:solidFill>
              </a:rPr>
              <a:t> </a:t>
            </a:r>
            <a:r>
              <a:rPr lang="en-US" sz="2800" b="1" dirty="0" err="1" smtClean="0">
                <a:solidFill>
                  <a:srgbClr val="0070C0"/>
                </a:solidFill>
              </a:rPr>
              <a:t>sinh</a:t>
            </a:r>
            <a:r>
              <a:rPr lang="en-US" sz="2800" b="1" dirty="0" smtClean="0">
                <a:solidFill>
                  <a:srgbClr val="0070C0"/>
                </a:solidFill>
              </a:rPr>
              <a:t> </a:t>
            </a:r>
            <a:r>
              <a:rPr lang="en-US" sz="2800" b="1" dirty="0" err="1" smtClean="0">
                <a:solidFill>
                  <a:srgbClr val="0070C0"/>
                </a:solidFill>
              </a:rPr>
              <a:t>trứng</a:t>
            </a:r>
            <a:endParaRPr lang="en-US" sz="2800" b="1" dirty="0">
              <a:solidFill>
                <a:srgbClr val="0070C0"/>
              </a:solidFill>
            </a:endParaRPr>
          </a:p>
        </p:txBody>
      </p:sp>
    </p:spTree>
    <p:extLst>
      <p:ext uri="{BB962C8B-B14F-4D97-AF65-F5344CB8AC3E}">
        <p14:creationId xmlns:p14="http://schemas.microsoft.com/office/powerpoint/2010/main" val="739109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9837"/>
                                        </p:tgtEl>
                                        <p:attrNameLst>
                                          <p:attrName>style.visibility</p:attrName>
                                        </p:attrNameLst>
                                      </p:cBhvr>
                                      <p:to>
                                        <p:strVal val="visible"/>
                                      </p:to>
                                    </p:set>
                                    <p:animEffect transition="in" filter="box(in)">
                                      <p:cBhvr>
                                        <p:cTn id="7" dur="500"/>
                                        <p:tgtEl>
                                          <p:spTgt spid="119837"/>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19812"/>
                                        </p:tgtEl>
                                        <p:attrNameLst>
                                          <p:attrName>style.visibility</p:attrName>
                                        </p:attrNameLst>
                                      </p:cBhvr>
                                      <p:to>
                                        <p:strVal val="visible"/>
                                      </p:to>
                                    </p:set>
                                    <p:animEffect transition="in" filter="checkerboard(across)">
                                      <p:cBhvr>
                                        <p:cTn id="11" dur="500"/>
                                        <p:tgtEl>
                                          <p:spTgt spid="119812"/>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19838"/>
                                        </p:tgtEl>
                                        <p:attrNameLst>
                                          <p:attrName>style.visibility</p:attrName>
                                        </p:attrNameLst>
                                      </p:cBhvr>
                                      <p:to>
                                        <p:strVal val="visible"/>
                                      </p:to>
                                    </p:set>
                                    <p:animEffect transition="in" filter="checkerboard(across)">
                                      <p:cBhvr>
                                        <p:cTn id="15" dur="500"/>
                                        <p:tgtEl>
                                          <p:spTgt spid="119838"/>
                                        </p:tgtEl>
                                      </p:cBhvr>
                                    </p:animEffect>
                                  </p:childTnLst>
                                </p:cTn>
                              </p:par>
                            </p:childTnLst>
                          </p:cTn>
                        </p:par>
                        <p:par>
                          <p:cTn id="16" fill="hold" nodeType="afterGroup">
                            <p:stCondLst>
                              <p:cond delay="1500"/>
                            </p:stCondLst>
                            <p:childTnLst>
                              <p:par>
                                <p:cTn id="17" presetID="8" presetClass="entr" presetSubtype="16" fill="hold" nodeType="afterEffect">
                                  <p:stCondLst>
                                    <p:cond delay="0"/>
                                  </p:stCondLst>
                                  <p:childTnLst>
                                    <p:set>
                                      <p:cBhvr>
                                        <p:cTn id="18" dur="1" fill="hold">
                                          <p:stCondLst>
                                            <p:cond delay="0"/>
                                          </p:stCondLst>
                                        </p:cTn>
                                        <p:tgtEl>
                                          <p:spTgt spid="119814"/>
                                        </p:tgtEl>
                                        <p:attrNameLst>
                                          <p:attrName>style.visibility</p:attrName>
                                        </p:attrNameLst>
                                      </p:cBhvr>
                                      <p:to>
                                        <p:strVal val="visible"/>
                                      </p:to>
                                    </p:set>
                                    <p:animEffect transition="in" filter="diamond(in)">
                                      <p:cBhvr>
                                        <p:cTn id="19" dur="2000"/>
                                        <p:tgtEl>
                                          <p:spTgt spid="119814"/>
                                        </p:tgtEl>
                                      </p:cBhvr>
                                    </p:animEffect>
                                  </p:childTnLst>
                                </p:cTn>
                              </p:par>
                            </p:childTnLst>
                          </p:cTn>
                        </p:par>
                        <p:par>
                          <p:cTn id="20" fill="hold" nodeType="afterGroup">
                            <p:stCondLst>
                              <p:cond delay="3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19813"/>
                                        </p:tgtEl>
                                        <p:attrNameLst>
                                          <p:attrName>style.visibility</p:attrName>
                                        </p:attrNameLst>
                                      </p:cBhvr>
                                      <p:to>
                                        <p:strVal val="visible"/>
                                      </p:to>
                                    </p:set>
                                    <p:anim by="(-#ppt_w*2)" calcmode="lin" valueType="num">
                                      <p:cBhvr rctx="PPT">
                                        <p:cTn id="23" dur="500" autoRev="1" fill="hold">
                                          <p:stCondLst>
                                            <p:cond delay="0"/>
                                          </p:stCondLst>
                                        </p:cTn>
                                        <p:tgtEl>
                                          <p:spTgt spid="119813"/>
                                        </p:tgtEl>
                                        <p:attrNameLst>
                                          <p:attrName>ppt_w</p:attrName>
                                        </p:attrNameLst>
                                      </p:cBhvr>
                                    </p:anim>
                                    <p:anim by="(#ppt_w*0.50)" calcmode="lin" valueType="num">
                                      <p:cBhvr>
                                        <p:cTn id="24" dur="500" decel="50000" autoRev="1" fill="hold">
                                          <p:stCondLst>
                                            <p:cond delay="0"/>
                                          </p:stCondLst>
                                        </p:cTn>
                                        <p:tgtEl>
                                          <p:spTgt spid="119813"/>
                                        </p:tgtEl>
                                        <p:attrNameLst>
                                          <p:attrName>ppt_x</p:attrName>
                                        </p:attrNameLst>
                                      </p:cBhvr>
                                    </p:anim>
                                    <p:anim from="(-#ppt_h/2)" to="(#ppt_y)" calcmode="lin" valueType="num">
                                      <p:cBhvr>
                                        <p:cTn id="25" dur="1000" fill="hold">
                                          <p:stCondLst>
                                            <p:cond delay="0"/>
                                          </p:stCondLst>
                                        </p:cTn>
                                        <p:tgtEl>
                                          <p:spTgt spid="119813"/>
                                        </p:tgtEl>
                                        <p:attrNameLst>
                                          <p:attrName>ppt_y</p:attrName>
                                        </p:attrNameLst>
                                      </p:cBhvr>
                                    </p:anim>
                                    <p:animRot by="21600000">
                                      <p:cBhvr>
                                        <p:cTn id="26" dur="1000" fill="hold">
                                          <p:stCondLst>
                                            <p:cond delay="0"/>
                                          </p:stCondLst>
                                        </p:cTn>
                                        <p:tgtEl>
                                          <p:spTgt spid="119813"/>
                                        </p:tgtEl>
                                        <p:attrNameLst>
                                          <p:attrName>r</p:attrName>
                                        </p:attrNameLst>
                                      </p:cBhvr>
                                    </p:animRot>
                                  </p:childTnLst>
                                </p:cTn>
                              </p:par>
                            </p:childTnLst>
                          </p:cTn>
                        </p:par>
                        <p:par>
                          <p:cTn id="27" fill="hold" nodeType="afterGroup">
                            <p:stCondLst>
                              <p:cond delay="5500"/>
                            </p:stCondLst>
                            <p:childTnLst>
                              <p:par>
                                <p:cTn id="28" presetID="8" presetClass="entr" presetSubtype="16" fill="hold" grpId="0" nodeType="afterEffect">
                                  <p:stCondLst>
                                    <p:cond delay="0"/>
                                  </p:stCondLst>
                                  <p:childTnLst>
                                    <p:set>
                                      <p:cBhvr>
                                        <p:cTn id="29" dur="1" fill="hold">
                                          <p:stCondLst>
                                            <p:cond delay="0"/>
                                          </p:stCondLst>
                                        </p:cTn>
                                        <p:tgtEl>
                                          <p:spTgt spid="119849"/>
                                        </p:tgtEl>
                                        <p:attrNameLst>
                                          <p:attrName>style.visibility</p:attrName>
                                        </p:attrNameLst>
                                      </p:cBhvr>
                                      <p:to>
                                        <p:strVal val="visible"/>
                                      </p:to>
                                    </p:set>
                                    <p:animEffect transition="in" filter="diamond(in)">
                                      <p:cBhvr>
                                        <p:cTn id="30" dur="2000"/>
                                        <p:tgtEl>
                                          <p:spTgt spid="119849"/>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19827"/>
                                        </p:tgtEl>
                                        <p:attrNameLst>
                                          <p:attrName>style.visibility</p:attrName>
                                        </p:attrNameLst>
                                      </p:cBhvr>
                                      <p:to>
                                        <p:strVal val="visible"/>
                                      </p:to>
                                    </p:set>
                                    <p:animEffect transition="in" filter="diamond(in)">
                                      <p:cBhvr>
                                        <p:cTn id="33" dur="2000"/>
                                        <p:tgtEl>
                                          <p:spTgt spid="119827"/>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119828"/>
                                        </p:tgtEl>
                                        <p:attrNameLst>
                                          <p:attrName>style.visibility</p:attrName>
                                        </p:attrNameLst>
                                      </p:cBhvr>
                                      <p:to>
                                        <p:strVal val="visible"/>
                                      </p:to>
                                    </p:set>
                                    <p:animEffect transition="in" filter="diamond(in)">
                                      <p:cBhvr>
                                        <p:cTn id="36" dur="2000"/>
                                        <p:tgtEl>
                                          <p:spTgt spid="119828"/>
                                        </p:tgtEl>
                                      </p:cBhvr>
                                    </p:animEffect>
                                  </p:childTnLst>
                                </p:cTn>
                              </p:par>
                            </p:childTnLst>
                          </p:cTn>
                        </p:par>
                        <p:par>
                          <p:cTn id="37" fill="hold" nodeType="afterGroup">
                            <p:stCondLst>
                              <p:cond delay="7500"/>
                            </p:stCondLst>
                            <p:childTnLst>
                              <p:par>
                                <p:cTn id="38" presetID="4" presetClass="entr" presetSubtype="16" fill="hold" grpId="0" nodeType="afterEffect">
                                  <p:stCondLst>
                                    <p:cond delay="0"/>
                                  </p:stCondLst>
                                  <p:childTnLst>
                                    <p:set>
                                      <p:cBhvr>
                                        <p:cTn id="39" dur="1" fill="hold">
                                          <p:stCondLst>
                                            <p:cond delay="0"/>
                                          </p:stCondLst>
                                        </p:cTn>
                                        <p:tgtEl>
                                          <p:spTgt spid="119821"/>
                                        </p:tgtEl>
                                        <p:attrNameLst>
                                          <p:attrName>style.visibility</p:attrName>
                                        </p:attrNameLst>
                                      </p:cBhvr>
                                      <p:to>
                                        <p:strVal val="visible"/>
                                      </p:to>
                                    </p:set>
                                    <p:animEffect transition="in" filter="box(in)">
                                      <p:cBhvr>
                                        <p:cTn id="40" dur="500"/>
                                        <p:tgtEl>
                                          <p:spTgt spid="119821"/>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19820"/>
                                        </p:tgtEl>
                                        <p:attrNameLst>
                                          <p:attrName>style.visibility</p:attrName>
                                        </p:attrNameLst>
                                      </p:cBhvr>
                                      <p:to>
                                        <p:strVal val="visible"/>
                                      </p:to>
                                    </p:set>
                                    <p:animEffect transition="in" filter="box(in)">
                                      <p:cBhvr>
                                        <p:cTn id="43" dur="500"/>
                                        <p:tgtEl>
                                          <p:spTgt spid="119820"/>
                                        </p:tgtEl>
                                      </p:cBhvr>
                                    </p:animEffect>
                                  </p:childTnLst>
                                </p:cTn>
                              </p:par>
                            </p:childTnLst>
                          </p:cTn>
                        </p:par>
                        <p:par>
                          <p:cTn id="44" fill="hold" nodeType="afterGroup">
                            <p:stCondLst>
                              <p:cond delay="80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119823"/>
                                        </p:tgtEl>
                                        <p:attrNameLst>
                                          <p:attrName>style.visibility</p:attrName>
                                        </p:attrNameLst>
                                      </p:cBhvr>
                                      <p:to>
                                        <p:strVal val="visible"/>
                                      </p:to>
                                    </p:set>
                                    <p:anim by="(-#ppt_w*2)" calcmode="lin" valueType="num">
                                      <p:cBhvr rctx="PPT">
                                        <p:cTn id="47" dur="500" autoRev="1" fill="hold">
                                          <p:stCondLst>
                                            <p:cond delay="0"/>
                                          </p:stCondLst>
                                        </p:cTn>
                                        <p:tgtEl>
                                          <p:spTgt spid="119823"/>
                                        </p:tgtEl>
                                        <p:attrNameLst>
                                          <p:attrName>ppt_w</p:attrName>
                                        </p:attrNameLst>
                                      </p:cBhvr>
                                    </p:anim>
                                    <p:anim by="(#ppt_w*0.50)" calcmode="lin" valueType="num">
                                      <p:cBhvr>
                                        <p:cTn id="48" dur="500" decel="50000" autoRev="1" fill="hold">
                                          <p:stCondLst>
                                            <p:cond delay="0"/>
                                          </p:stCondLst>
                                        </p:cTn>
                                        <p:tgtEl>
                                          <p:spTgt spid="119823"/>
                                        </p:tgtEl>
                                        <p:attrNameLst>
                                          <p:attrName>ppt_x</p:attrName>
                                        </p:attrNameLst>
                                      </p:cBhvr>
                                    </p:anim>
                                    <p:anim from="(-#ppt_h/2)" to="(#ppt_y)" calcmode="lin" valueType="num">
                                      <p:cBhvr>
                                        <p:cTn id="49" dur="1000" fill="hold">
                                          <p:stCondLst>
                                            <p:cond delay="0"/>
                                          </p:stCondLst>
                                        </p:cTn>
                                        <p:tgtEl>
                                          <p:spTgt spid="119823"/>
                                        </p:tgtEl>
                                        <p:attrNameLst>
                                          <p:attrName>ppt_y</p:attrName>
                                        </p:attrNameLst>
                                      </p:cBhvr>
                                    </p:anim>
                                    <p:animRot by="21600000">
                                      <p:cBhvr>
                                        <p:cTn id="50" dur="1000" fill="hold">
                                          <p:stCondLst>
                                            <p:cond delay="0"/>
                                          </p:stCondLst>
                                        </p:cTn>
                                        <p:tgtEl>
                                          <p:spTgt spid="119823"/>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119822"/>
                                        </p:tgtEl>
                                        <p:attrNameLst>
                                          <p:attrName>style.visibility</p:attrName>
                                        </p:attrNameLst>
                                      </p:cBhvr>
                                      <p:to>
                                        <p:strVal val="visible"/>
                                      </p:to>
                                    </p:set>
                                    <p:anim by="(-#ppt_w*2)" calcmode="lin" valueType="num">
                                      <p:cBhvr rctx="PPT">
                                        <p:cTn id="53" dur="500" autoRev="1" fill="hold">
                                          <p:stCondLst>
                                            <p:cond delay="0"/>
                                          </p:stCondLst>
                                        </p:cTn>
                                        <p:tgtEl>
                                          <p:spTgt spid="119822"/>
                                        </p:tgtEl>
                                        <p:attrNameLst>
                                          <p:attrName>ppt_w</p:attrName>
                                        </p:attrNameLst>
                                      </p:cBhvr>
                                    </p:anim>
                                    <p:anim by="(#ppt_w*0.50)" calcmode="lin" valueType="num">
                                      <p:cBhvr>
                                        <p:cTn id="54" dur="500" decel="50000" autoRev="1" fill="hold">
                                          <p:stCondLst>
                                            <p:cond delay="0"/>
                                          </p:stCondLst>
                                        </p:cTn>
                                        <p:tgtEl>
                                          <p:spTgt spid="119822"/>
                                        </p:tgtEl>
                                        <p:attrNameLst>
                                          <p:attrName>ppt_x</p:attrName>
                                        </p:attrNameLst>
                                      </p:cBhvr>
                                    </p:anim>
                                    <p:anim from="(-#ppt_h/2)" to="(#ppt_y)" calcmode="lin" valueType="num">
                                      <p:cBhvr>
                                        <p:cTn id="55" dur="1000" fill="hold">
                                          <p:stCondLst>
                                            <p:cond delay="0"/>
                                          </p:stCondLst>
                                        </p:cTn>
                                        <p:tgtEl>
                                          <p:spTgt spid="119822"/>
                                        </p:tgtEl>
                                        <p:attrNameLst>
                                          <p:attrName>ppt_y</p:attrName>
                                        </p:attrNameLst>
                                      </p:cBhvr>
                                    </p:anim>
                                    <p:animRot by="21600000">
                                      <p:cBhvr>
                                        <p:cTn id="56" dur="1000" fill="hold">
                                          <p:stCondLst>
                                            <p:cond delay="0"/>
                                          </p:stCondLst>
                                        </p:cTn>
                                        <p:tgtEl>
                                          <p:spTgt spid="119822"/>
                                        </p:tgtEl>
                                        <p:attrNameLst>
                                          <p:attrName>r</p:attrName>
                                        </p:attrNameLst>
                                      </p:cBhvr>
                                    </p:animRot>
                                  </p:childTnLst>
                                </p:cTn>
                              </p:par>
                            </p:childTnLst>
                          </p:cTn>
                        </p:par>
                        <p:par>
                          <p:cTn id="57" fill="hold" nodeType="afterGroup">
                            <p:stCondLst>
                              <p:cond delay="9200"/>
                            </p:stCondLst>
                            <p:childTnLst>
                              <p:par>
                                <p:cTn id="58" presetID="5" presetClass="entr" presetSubtype="10" fill="hold" nodeType="afterEffect">
                                  <p:stCondLst>
                                    <p:cond delay="0"/>
                                  </p:stCondLst>
                                  <p:childTnLst>
                                    <p:set>
                                      <p:cBhvr>
                                        <p:cTn id="59" dur="1" fill="hold">
                                          <p:stCondLst>
                                            <p:cond delay="0"/>
                                          </p:stCondLst>
                                        </p:cTn>
                                        <p:tgtEl>
                                          <p:spTgt spid="119839"/>
                                        </p:tgtEl>
                                        <p:attrNameLst>
                                          <p:attrName>style.visibility</p:attrName>
                                        </p:attrNameLst>
                                      </p:cBhvr>
                                      <p:to>
                                        <p:strVal val="visible"/>
                                      </p:to>
                                    </p:set>
                                    <p:animEffect transition="in" filter="checkerboard(across)">
                                      <p:cBhvr>
                                        <p:cTn id="60" dur="500"/>
                                        <p:tgtEl>
                                          <p:spTgt spid="119839"/>
                                        </p:tgtEl>
                                      </p:cBhvr>
                                    </p:animEffect>
                                  </p:childTnLst>
                                </p:cTn>
                              </p:par>
                            </p:childTnLst>
                          </p:cTn>
                        </p:par>
                        <p:par>
                          <p:cTn id="61" fill="hold" nodeType="afterGroup">
                            <p:stCondLst>
                              <p:cond delay="9700"/>
                            </p:stCondLst>
                            <p:childTnLst>
                              <p:par>
                                <p:cTn id="62" presetID="8" presetClass="entr" presetSubtype="16" fill="hold" grpId="0" nodeType="afterEffect">
                                  <p:stCondLst>
                                    <p:cond delay="0"/>
                                  </p:stCondLst>
                                  <p:childTnLst>
                                    <p:set>
                                      <p:cBhvr>
                                        <p:cTn id="63" dur="1" fill="hold">
                                          <p:stCondLst>
                                            <p:cond delay="0"/>
                                          </p:stCondLst>
                                        </p:cTn>
                                        <p:tgtEl>
                                          <p:spTgt spid="119845"/>
                                        </p:tgtEl>
                                        <p:attrNameLst>
                                          <p:attrName>style.visibility</p:attrName>
                                        </p:attrNameLst>
                                      </p:cBhvr>
                                      <p:to>
                                        <p:strVal val="visible"/>
                                      </p:to>
                                    </p:set>
                                    <p:animEffect transition="in" filter="diamond(in)">
                                      <p:cBhvr>
                                        <p:cTn id="64" dur="2000"/>
                                        <p:tgtEl>
                                          <p:spTgt spid="119845"/>
                                        </p:tgtEl>
                                      </p:cBhvr>
                                    </p:animEffect>
                                  </p:childTnLst>
                                </p:cTn>
                              </p:par>
                              <p:par>
                                <p:cTn id="65" presetID="8" presetClass="entr" presetSubtype="16" fill="hold" grpId="0" nodeType="withEffect">
                                  <p:stCondLst>
                                    <p:cond delay="0"/>
                                  </p:stCondLst>
                                  <p:childTnLst>
                                    <p:set>
                                      <p:cBhvr>
                                        <p:cTn id="66" dur="1" fill="hold">
                                          <p:stCondLst>
                                            <p:cond delay="0"/>
                                          </p:stCondLst>
                                        </p:cTn>
                                        <p:tgtEl>
                                          <p:spTgt spid="119846"/>
                                        </p:tgtEl>
                                        <p:attrNameLst>
                                          <p:attrName>style.visibility</p:attrName>
                                        </p:attrNameLst>
                                      </p:cBhvr>
                                      <p:to>
                                        <p:strVal val="visible"/>
                                      </p:to>
                                    </p:set>
                                    <p:animEffect transition="in" filter="diamond(in)">
                                      <p:cBhvr>
                                        <p:cTn id="67" dur="2000"/>
                                        <p:tgtEl>
                                          <p:spTgt spid="119846"/>
                                        </p:tgtEl>
                                      </p:cBhvr>
                                    </p:animEffect>
                                  </p:childTnLst>
                                </p:cTn>
                              </p:par>
                              <p:par>
                                <p:cTn id="68" presetID="8" presetClass="entr" presetSubtype="16" fill="hold" grpId="0" nodeType="withEffect">
                                  <p:stCondLst>
                                    <p:cond delay="0"/>
                                  </p:stCondLst>
                                  <p:childTnLst>
                                    <p:set>
                                      <p:cBhvr>
                                        <p:cTn id="69" dur="1" fill="hold">
                                          <p:stCondLst>
                                            <p:cond delay="0"/>
                                          </p:stCondLst>
                                        </p:cTn>
                                        <p:tgtEl>
                                          <p:spTgt spid="119847"/>
                                        </p:tgtEl>
                                        <p:attrNameLst>
                                          <p:attrName>style.visibility</p:attrName>
                                        </p:attrNameLst>
                                      </p:cBhvr>
                                      <p:to>
                                        <p:strVal val="visible"/>
                                      </p:to>
                                    </p:set>
                                    <p:animEffect transition="in" filter="diamond(in)">
                                      <p:cBhvr>
                                        <p:cTn id="70" dur="2000"/>
                                        <p:tgtEl>
                                          <p:spTgt spid="119847"/>
                                        </p:tgtEl>
                                      </p:cBhvr>
                                    </p:animEffect>
                                  </p:childTnLst>
                                </p:cTn>
                              </p:par>
                              <p:par>
                                <p:cTn id="71" presetID="8" presetClass="entr" presetSubtype="16" fill="hold" grpId="0" nodeType="withEffect">
                                  <p:stCondLst>
                                    <p:cond delay="0"/>
                                  </p:stCondLst>
                                  <p:childTnLst>
                                    <p:set>
                                      <p:cBhvr>
                                        <p:cTn id="72" dur="1" fill="hold">
                                          <p:stCondLst>
                                            <p:cond delay="0"/>
                                          </p:stCondLst>
                                        </p:cTn>
                                        <p:tgtEl>
                                          <p:spTgt spid="119840"/>
                                        </p:tgtEl>
                                        <p:attrNameLst>
                                          <p:attrName>style.visibility</p:attrName>
                                        </p:attrNameLst>
                                      </p:cBhvr>
                                      <p:to>
                                        <p:strVal val="visible"/>
                                      </p:to>
                                    </p:set>
                                    <p:animEffect transition="in" filter="diamond(in)">
                                      <p:cBhvr>
                                        <p:cTn id="73" dur="2000"/>
                                        <p:tgtEl>
                                          <p:spTgt spid="119840"/>
                                        </p:tgtEl>
                                      </p:cBhvr>
                                    </p:animEffect>
                                  </p:childTnLst>
                                </p:cTn>
                              </p:par>
                            </p:childTnLst>
                          </p:cTn>
                        </p:par>
                        <p:par>
                          <p:cTn id="74" fill="hold" nodeType="afterGroup">
                            <p:stCondLst>
                              <p:cond delay="11700"/>
                            </p:stCondLst>
                            <p:childTnLst>
                              <p:par>
                                <p:cTn id="75" presetID="9" presetClass="entr" presetSubtype="0" fill="hold" grpId="0" nodeType="afterEffect">
                                  <p:stCondLst>
                                    <p:cond delay="0"/>
                                  </p:stCondLst>
                                  <p:childTnLst>
                                    <p:set>
                                      <p:cBhvr>
                                        <p:cTn id="76" dur="1" fill="hold">
                                          <p:stCondLst>
                                            <p:cond delay="0"/>
                                          </p:stCondLst>
                                        </p:cTn>
                                        <p:tgtEl>
                                          <p:spTgt spid="119841"/>
                                        </p:tgtEl>
                                        <p:attrNameLst>
                                          <p:attrName>style.visibility</p:attrName>
                                        </p:attrNameLst>
                                      </p:cBhvr>
                                      <p:to>
                                        <p:strVal val="visible"/>
                                      </p:to>
                                    </p:set>
                                    <p:animEffect transition="in" filter="dissolve">
                                      <p:cBhvr>
                                        <p:cTn id="77" dur="1000"/>
                                        <p:tgtEl>
                                          <p:spTgt spid="119841"/>
                                        </p:tgtEl>
                                      </p:cBhvr>
                                    </p:animEffect>
                                  </p:childTnLst>
                                </p:cTn>
                              </p:par>
                            </p:childTnLst>
                          </p:cTn>
                        </p:par>
                        <p:par>
                          <p:cTn id="78" fill="hold" nodeType="afterGroup">
                            <p:stCondLst>
                              <p:cond delay="12700"/>
                            </p:stCondLst>
                            <p:childTnLst>
                              <p:par>
                                <p:cTn id="79" presetID="4" presetClass="entr" presetSubtype="16" fill="hold" grpId="0" nodeType="afterEffect">
                                  <p:stCondLst>
                                    <p:cond delay="0"/>
                                  </p:stCondLst>
                                  <p:childTnLst>
                                    <p:set>
                                      <p:cBhvr>
                                        <p:cTn id="80" dur="1" fill="hold">
                                          <p:stCondLst>
                                            <p:cond delay="0"/>
                                          </p:stCondLst>
                                        </p:cTn>
                                        <p:tgtEl>
                                          <p:spTgt spid="119848"/>
                                        </p:tgtEl>
                                        <p:attrNameLst>
                                          <p:attrName>style.visibility</p:attrName>
                                        </p:attrNameLst>
                                      </p:cBhvr>
                                      <p:to>
                                        <p:strVal val="visible"/>
                                      </p:to>
                                    </p:set>
                                    <p:animEffect transition="in" filter="box(in)">
                                      <p:cBhvr>
                                        <p:cTn id="81" dur="500"/>
                                        <p:tgtEl>
                                          <p:spTgt spid="119848"/>
                                        </p:tgtEl>
                                      </p:cBhvr>
                                    </p:animEffect>
                                  </p:childTnLst>
                                </p:cTn>
                              </p:par>
                              <p:par>
                                <p:cTn id="82" presetID="4" presetClass="entr" presetSubtype="16" fill="hold" grpId="0" nodeType="withEffect">
                                  <p:stCondLst>
                                    <p:cond delay="0"/>
                                  </p:stCondLst>
                                  <p:childTnLst>
                                    <p:set>
                                      <p:cBhvr>
                                        <p:cTn id="83" dur="1" fill="hold">
                                          <p:stCondLst>
                                            <p:cond delay="0"/>
                                          </p:stCondLst>
                                        </p:cTn>
                                        <p:tgtEl>
                                          <p:spTgt spid="119842"/>
                                        </p:tgtEl>
                                        <p:attrNameLst>
                                          <p:attrName>style.visibility</p:attrName>
                                        </p:attrNameLst>
                                      </p:cBhvr>
                                      <p:to>
                                        <p:strVal val="visible"/>
                                      </p:to>
                                    </p:set>
                                    <p:animEffect transition="in" filter="box(in)">
                                      <p:cBhvr>
                                        <p:cTn id="84" dur="500"/>
                                        <p:tgtEl>
                                          <p:spTgt spid="119842"/>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119825"/>
                                        </p:tgtEl>
                                        <p:attrNameLst>
                                          <p:attrName>style.visibility</p:attrName>
                                        </p:attrNameLst>
                                      </p:cBhvr>
                                      <p:to>
                                        <p:strVal val="visible"/>
                                      </p:to>
                                    </p:set>
                                    <p:animEffect transition="in" filter="box(in)">
                                      <p:cBhvr>
                                        <p:cTn id="87" dur="500"/>
                                        <p:tgtEl>
                                          <p:spTgt spid="119825"/>
                                        </p:tgtEl>
                                      </p:cBhvr>
                                    </p:animEffect>
                                  </p:childTnLst>
                                </p:cTn>
                              </p:par>
                            </p:childTnLst>
                          </p:cTn>
                        </p:par>
                        <p:par>
                          <p:cTn id="88" fill="hold" nodeType="afterGroup">
                            <p:stCondLst>
                              <p:cond delay="13200"/>
                            </p:stCondLst>
                            <p:childTnLst>
                              <p:par>
                                <p:cTn id="89" presetID="6" presetClass="emph" presetSubtype="0" fill="hold" nodeType="afterEffect">
                                  <p:stCondLst>
                                    <p:cond delay="0"/>
                                  </p:stCondLst>
                                  <p:childTnLst>
                                    <p:animScale>
                                      <p:cBhvr>
                                        <p:cTn id="90" dur="2000" fill="hold"/>
                                        <p:tgtEl>
                                          <p:spTgt spid="119843"/>
                                        </p:tgtEl>
                                      </p:cBhvr>
                                      <p:by x="150000" y="150000"/>
                                    </p:animScale>
                                  </p:childTnLst>
                                </p:cTn>
                              </p:par>
                              <p:par>
                                <p:cTn id="91" presetID="8" presetClass="entr" presetSubtype="16"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diamond(in)">
                                      <p:cBhvr>
                                        <p:cTn id="93" dur="2000"/>
                                        <p:tgtEl>
                                          <p:spTgt spid="33"/>
                                        </p:tgtEl>
                                      </p:cBhvr>
                                    </p:animEffect>
                                  </p:childTnLst>
                                </p:cTn>
                              </p:par>
                              <p:par>
                                <p:cTn id="94" presetID="8" presetClass="entr" presetSubtype="16" fill="hold" grpId="0"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diamond(in)">
                                      <p:cBhvr>
                                        <p:cTn id="96" dur="2000"/>
                                        <p:tgtEl>
                                          <p:spTgt spid="37"/>
                                        </p:tgtEl>
                                      </p:cBhvr>
                                    </p:animEffect>
                                  </p:childTnLst>
                                </p:cTn>
                              </p:par>
                              <p:par>
                                <p:cTn id="97" presetID="8" presetClass="entr" presetSubtype="16"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diamond(in)">
                                      <p:cBhvr>
                                        <p:cTn id="99" dur="2000"/>
                                        <p:tgtEl>
                                          <p:spTgt spid="35"/>
                                        </p:tgtEl>
                                      </p:cBhvr>
                                    </p:animEffect>
                                  </p:childTnLst>
                                </p:cTn>
                              </p:par>
                              <p:par>
                                <p:cTn id="100" presetID="8" presetClass="entr" presetSubtype="16" fill="hold" grpId="0" nodeType="with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diamond(in)">
                                      <p:cBhvr>
                                        <p:cTn id="102" dur="2000"/>
                                        <p:tgtEl>
                                          <p:spTgt spid="36"/>
                                        </p:tgtEl>
                                      </p:cBhvr>
                                    </p:animEffect>
                                  </p:childTnLst>
                                </p:cTn>
                              </p:par>
                              <p:par>
                                <p:cTn id="103" presetID="8" presetClass="entr" presetSubtype="16"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diamond(in)">
                                      <p:cBhvr>
                                        <p:cTn id="105" dur="2000"/>
                                        <p:tgtEl>
                                          <p:spTgt spid="34"/>
                                        </p:tgtEl>
                                      </p:cBhvr>
                                    </p:animEffect>
                                  </p:childTnLst>
                                </p:cTn>
                              </p:par>
                              <p:par>
                                <p:cTn id="106" presetID="8" presetClass="entr" presetSubtype="16"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diamond(in)">
                                      <p:cBhvr>
                                        <p:cTn id="108" dur="2000"/>
                                        <p:tgtEl>
                                          <p:spTgt spid="39"/>
                                        </p:tgtEl>
                                      </p:cBhvr>
                                    </p:animEffect>
                                  </p:childTnLst>
                                </p:cTn>
                              </p:par>
                              <p:par>
                                <p:cTn id="109" presetID="8" presetClass="entr" presetSubtype="16"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diamond(in)">
                                      <p:cBhvr>
                                        <p:cTn id="111" dur="2000"/>
                                        <p:tgtEl>
                                          <p:spTgt spid="38"/>
                                        </p:tgtEl>
                                      </p:cBhvr>
                                    </p:animEffect>
                                  </p:childTnLst>
                                </p:cTn>
                              </p:par>
                              <p:par>
                                <p:cTn id="112" presetID="22" presetClass="emph" presetSubtype="0" fill="hold" grpId="1" nodeType="withEffect">
                                  <p:stCondLst>
                                    <p:cond delay="0"/>
                                  </p:stCondLst>
                                  <p:childTnLst>
                                    <p:animClr clrSpc="hsl" dir="cw">
                                      <p:cBhvr override="childStyle">
                                        <p:cTn id="113" dur="500" fill="hold"/>
                                        <p:tgtEl>
                                          <p:spTgt spid="33"/>
                                        </p:tgtEl>
                                        <p:attrNameLst>
                                          <p:attrName>style.color</p:attrName>
                                        </p:attrNameLst>
                                      </p:cBhvr>
                                      <p:by>
                                        <p:hsl h="-7200000" s="0" l="0"/>
                                      </p:by>
                                    </p:animClr>
                                    <p:animClr clrSpc="hsl" dir="cw">
                                      <p:cBhvr>
                                        <p:cTn id="114" dur="500" fill="hold"/>
                                        <p:tgtEl>
                                          <p:spTgt spid="33"/>
                                        </p:tgtEl>
                                        <p:attrNameLst>
                                          <p:attrName>fillcolor</p:attrName>
                                        </p:attrNameLst>
                                      </p:cBhvr>
                                      <p:by>
                                        <p:hsl h="-7200000" s="0" l="0"/>
                                      </p:by>
                                    </p:animClr>
                                    <p:animClr clrSpc="hsl" dir="cw">
                                      <p:cBhvr>
                                        <p:cTn id="115" dur="500" fill="hold"/>
                                        <p:tgtEl>
                                          <p:spTgt spid="33"/>
                                        </p:tgtEl>
                                        <p:attrNameLst>
                                          <p:attrName>stroke.color</p:attrName>
                                        </p:attrNameLst>
                                      </p:cBhvr>
                                      <p:by>
                                        <p:hsl h="-7200000" s="0" l="0"/>
                                      </p:by>
                                    </p:animClr>
                                    <p:set>
                                      <p:cBhvr>
                                        <p:cTn id="116" dur="500" fill="hold"/>
                                        <p:tgtEl>
                                          <p:spTgt spid="33"/>
                                        </p:tgtEl>
                                        <p:attrNameLst>
                                          <p:attrName>fill.type</p:attrName>
                                        </p:attrNameLst>
                                      </p:cBhvr>
                                      <p:to>
                                        <p:strVal val="solid"/>
                                      </p:to>
                                    </p:set>
                                  </p:childTnLst>
                                </p:cTn>
                              </p:par>
                              <p:par>
                                <p:cTn id="117" presetID="22" presetClass="emph" presetSubtype="0" fill="hold" grpId="1" nodeType="withEffect">
                                  <p:stCondLst>
                                    <p:cond delay="0"/>
                                  </p:stCondLst>
                                  <p:childTnLst>
                                    <p:animClr clrSpc="hsl" dir="cw">
                                      <p:cBhvr override="childStyle">
                                        <p:cTn id="118" dur="500" fill="hold"/>
                                        <p:tgtEl>
                                          <p:spTgt spid="37"/>
                                        </p:tgtEl>
                                        <p:attrNameLst>
                                          <p:attrName>style.color</p:attrName>
                                        </p:attrNameLst>
                                      </p:cBhvr>
                                      <p:by>
                                        <p:hsl h="-7200000" s="0" l="0"/>
                                      </p:by>
                                    </p:animClr>
                                    <p:animClr clrSpc="hsl" dir="cw">
                                      <p:cBhvr>
                                        <p:cTn id="119" dur="500" fill="hold"/>
                                        <p:tgtEl>
                                          <p:spTgt spid="37"/>
                                        </p:tgtEl>
                                        <p:attrNameLst>
                                          <p:attrName>fillcolor</p:attrName>
                                        </p:attrNameLst>
                                      </p:cBhvr>
                                      <p:by>
                                        <p:hsl h="-7200000" s="0" l="0"/>
                                      </p:by>
                                    </p:animClr>
                                    <p:animClr clrSpc="hsl" dir="cw">
                                      <p:cBhvr>
                                        <p:cTn id="120" dur="500" fill="hold"/>
                                        <p:tgtEl>
                                          <p:spTgt spid="37"/>
                                        </p:tgtEl>
                                        <p:attrNameLst>
                                          <p:attrName>stroke.color</p:attrName>
                                        </p:attrNameLst>
                                      </p:cBhvr>
                                      <p:by>
                                        <p:hsl h="-7200000" s="0" l="0"/>
                                      </p:by>
                                    </p:animClr>
                                    <p:set>
                                      <p:cBhvr>
                                        <p:cTn id="121" dur="500" fill="hold"/>
                                        <p:tgtEl>
                                          <p:spTgt spid="37"/>
                                        </p:tgtEl>
                                        <p:attrNameLst>
                                          <p:attrName>fill.type</p:attrName>
                                        </p:attrNameLst>
                                      </p:cBhvr>
                                      <p:to>
                                        <p:strVal val="solid"/>
                                      </p:to>
                                    </p:set>
                                  </p:childTnLst>
                                </p:cTn>
                              </p:par>
                              <p:par>
                                <p:cTn id="122" presetID="22" presetClass="emph" presetSubtype="0" fill="hold" grpId="1" nodeType="withEffect">
                                  <p:stCondLst>
                                    <p:cond delay="0"/>
                                  </p:stCondLst>
                                  <p:childTnLst>
                                    <p:animClr clrSpc="hsl" dir="cw">
                                      <p:cBhvr override="childStyle">
                                        <p:cTn id="123" dur="500" fill="hold"/>
                                        <p:tgtEl>
                                          <p:spTgt spid="35"/>
                                        </p:tgtEl>
                                        <p:attrNameLst>
                                          <p:attrName>style.color</p:attrName>
                                        </p:attrNameLst>
                                      </p:cBhvr>
                                      <p:by>
                                        <p:hsl h="-7200000" s="0" l="0"/>
                                      </p:by>
                                    </p:animClr>
                                    <p:animClr clrSpc="hsl" dir="cw">
                                      <p:cBhvr>
                                        <p:cTn id="124" dur="500" fill="hold"/>
                                        <p:tgtEl>
                                          <p:spTgt spid="35"/>
                                        </p:tgtEl>
                                        <p:attrNameLst>
                                          <p:attrName>fillcolor</p:attrName>
                                        </p:attrNameLst>
                                      </p:cBhvr>
                                      <p:by>
                                        <p:hsl h="-7200000" s="0" l="0"/>
                                      </p:by>
                                    </p:animClr>
                                    <p:animClr clrSpc="hsl" dir="cw">
                                      <p:cBhvr>
                                        <p:cTn id="125" dur="500" fill="hold"/>
                                        <p:tgtEl>
                                          <p:spTgt spid="35"/>
                                        </p:tgtEl>
                                        <p:attrNameLst>
                                          <p:attrName>stroke.color</p:attrName>
                                        </p:attrNameLst>
                                      </p:cBhvr>
                                      <p:by>
                                        <p:hsl h="-7200000" s="0" l="0"/>
                                      </p:by>
                                    </p:animClr>
                                    <p:set>
                                      <p:cBhvr>
                                        <p:cTn id="126" dur="500" fill="hold"/>
                                        <p:tgtEl>
                                          <p:spTgt spid="35"/>
                                        </p:tgtEl>
                                        <p:attrNameLst>
                                          <p:attrName>fill.type</p:attrName>
                                        </p:attrNameLst>
                                      </p:cBhvr>
                                      <p:to>
                                        <p:strVal val="solid"/>
                                      </p:to>
                                    </p:set>
                                  </p:childTnLst>
                                </p:cTn>
                              </p:par>
                              <p:par>
                                <p:cTn id="127" presetID="22" presetClass="emph" presetSubtype="0" fill="hold" grpId="1" nodeType="withEffect">
                                  <p:stCondLst>
                                    <p:cond delay="0"/>
                                  </p:stCondLst>
                                  <p:childTnLst>
                                    <p:animClr clrSpc="hsl" dir="cw">
                                      <p:cBhvr override="childStyle">
                                        <p:cTn id="128" dur="500" fill="hold"/>
                                        <p:tgtEl>
                                          <p:spTgt spid="36"/>
                                        </p:tgtEl>
                                        <p:attrNameLst>
                                          <p:attrName>style.color</p:attrName>
                                        </p:attrNameLst>
                                      </p:cBhvr>
                                      <p:by>
                                        <p:hsl h="-7200000" s="0" l="0"/>
                                      </p:by>
                                    </p:animClr>
                                    <p:animClr clrSpc="hsl" dir="cw">
                                      <p:cBhvr>
                                        <p:cTn id="129" dur="500" fill="hold"/>
                                        <p:tgtEl>
                                          <p:spTgt spid="36"/>
                                        </p:tgtEl>
                                        <p:attrNameLst>
                                          <p:attrName>fillcolor</p:attrName>
                                        </p:attrNameLst>
                                      </p:cBhvr>
                                      <p:by>
                                        <p:hsl h="-7200000" s="0" l="0"/>
                                      </p:by>
                                    </p:animClr>
                                    <p:animClr clrSpc="hsl" dir="cw">
                                      <p:cBhvr>
                                        <p:cTn id="130" dur="500" fill="hold"/>
                                        <p:tgtEl>
                                          <p:spTgt spid="36"/>
                                        </p:tgtEl>
                                        <p:attrNameLst>
                                          <p:attrName>stroke.color</p:attrName>
                                        </p:attrNameLst>
                                      </p:cBhvr>
                                      <p:by>
                                        <p:hsl h="-7200000" s="0" l="0"/>
                                      </p:by>
                                    </p:animClr>
                                    <p:set>
                                      <p:cBhvr>
                                        <p:cTn id="131" dur="500" fill="hold"/>
                                        <p:tgtEl>
                                          <p:spTgt spid="36"/>
                                        </p:tgtEl>
                                        <p:attrNameLst>
                                          <p:attrName>fill.type</p:attrName>
                                        </p:attrNameLst>
                                      </p:cBhvr>
                                      <p:to>
                                        <p:strVal val="solid"/>
                                      </p:to>
                                    </p:set>
                                  </p:childTnLst>
                                </p:cTn>
                              </p:par>
                              <p:par>
                                <p:cTn id="132" presetID="22" presetClass="emph" presetSubtype="0" fill="hold" grpId="1" nodeType="withEffect">
                                  <p:stCondLst>
                                    <p:cond delay="0"/>
                                  </p:stCondLst>
                                  <p:childTnLst>
                                    <p:animClr clrSpc="hsl" dir="cw">
                                      <p:cBhvr override="childStyle">
                                        <p:cTn id="133" dur="500" fill="hold"/>
                                        <p:tgtEl>
                                          <p:spTgt spid="34"/>
                                        </p:tgtEl>
                                        <p:attrNameLst>
                                          <p:attrName>style.color</p:attrName>
                                        </p:attrNameLst>
                                      </p:cBhvr>
                                      <p:by>
                                        <p:hsl h="-7200000" s="0" l="0"/>
                                      </p:by>
                                    </p:animClr>
                                    <p:animClr clrSpc="hsl" dir="cw">
                                      <p:cBhvr>
                                        <p:cTn id="134" dur="500" fill="hold"/>
                                        <p:tgtEl>
                                          <p:spTgt spid="34"/>
                                        </p:tgtEl>
                                        <p:attrNameLst>
                                          <p:attrName>fillcolor</p:attrName>
                                        </p:attrNameLst>
                                      </p:cBhvr>
                                      <p:by>
                                        <p:hsl h="-7200000" s="0" l="0"/>
                                      </p:by>
                                    </p:animClr>
                                    <p:animClr clrSpc="hsl" dir="cw">
                                      <p:cBhvr>
                                        <p:cTn id="135" dur="500" fill="hold"/>
                                        <p:tgtEl>
                                          <p:spTgt spid="34"/>
                                        </p:tgtEl>
                                        <p:attrNameLst>
                                          <p:attrName>stroke.color</p:attrName>
                                        </p:attrNameLst>
                                      </p:cBhvr>
                                      <p:by>
                                        <p:hsl h="-7200000" s="0" l="0"/>
                                      </p:by>
                                    </p:animClr>
                                    <p:set>
                                      <p:cBhvr>
                                        <p:cTn id="136" dur="500" fill="hold"/>
                                        <p:tgtEl>
                                          <p:spTgt spid="34"/>
                                        </p:tgtEl>
                                        <p:attrNameLst>
                                          <p:attrName>fill.type</p:attrName>
                                        </p:attrNameLst>
                                      </p:cBhvr>
                                      <p:to>
                                        <p:strVal val="solid"/>
                                      </p:to>
                                    </p:set>
                                  </p:childTnLst>
                                </p:cTn>
                              </p:par>
                              <p:par>
                                <p:cTn id="137" presetID="22" presetClass="emph" presetSubtype="0" fill="hold" grpId="1" nodeType="withEffect">
                                  <p:stCondLst>
                                    <p:cond delay="0"/>
                                  </p:stCondLst>
                                  <p:childTnLst>
                                    <p:animClr clrSpc="hsl" dir="cw">
                                      <p:cBhvr override="childStyle">
                                        <p:cTn id="138" dur="500" fill="hold"/>
                                        <p:tgtEl>
                                          <p:spTgt spid="39"/>
                                        </p:tgtEl>
                                        <p:attrNameLst>
                                          <p:attrName>style.color</p:attrName>
                                        </p:attrNameLst>
                                      </p:cBhvr>
                                      <p:by>
                                        <p:hsl h="-7200000" s="0" l="0"/>
                                      </p:by>
                                    </p:animClr>
                                    <p:animClr clrSpc="hsl" dir="cw">
                                      <p:cBhvr>
                                        <p:cTn id="139" dur="500" fill="hold"/>
                                        <p:tgtEl>
                                          <p:spTgt spid="39"/>
                                        </p:tgtEl>
                                        <p:attrNameLst>
                                          <p:attrName>fillcolor</p:attrName>
                                        </p:attrNameLst>
                                      </p:cBhvr>
                                      <p:by>
                                        <p:hsl h="-7200000" s="0" l="0"/>
                                      </p:by>
                                    </p:animClr>
                                    <p:animClr clrSpc="hsl" dir="cw">
                                      <p:cBhvr>
                                        <p:cTn id="140" dur="500" fill="hold"/>
                                        <p:tgtEl>
                                          <p:spTgt spid="39"/>
                                        </p:tgtEl>
                                        <p:attrNameLst>
                                          <p:attrName>stroke.color</p:attrName>
                                        </p:attrNameLst>
                                      </p:cBhvr>
                                      <p:by>
                                        <p:hsl h="-7200000" s="0" l="0"/>
                                      </p:by>
                                    </p:animClr>
                                    <p:set>
                                      <p:cBhvr>
                                        <p:cTn id="141" dur="500" fill="hold"/>
                                        <p:tgtEl>
                                          <p:spTgt spid="39"/>
                                        </p:tgtEl>
                                        <p:attrNameLst>
                                          <p:attrName>fill.type</p:attrName>
                                        </p:attrNameLst>
                                      </p:cBhvr>
                                      <p:to>
                                        <p:strVal val="solid"/>
                                      </p:to>
                                    </p:set>
                                  </p:childTnLst>
                                </p:cTn>
                              </p:par>
                              <p:par>
                                <p:cTn id="142" presetID="22" presetClass="emph" presetSubtype="0" fill="hold" grpId="1" nodeType="withEffect">
                                  <p:stCondLst>
                                    <p:cond delay="0"/>
                                  </p:stCondLst>
                                  <p:childTnLst>
                                    <p:animClr clrSpc="hsl" dir="cw">
                                      <p:cBhvr override="childStyle">
                                        <p:cTn id="143" dur="500" fill="hold"/>
                                        <p:tgtEl>
                                          <p:spTgt spid="38"/>
                                        </p:tgtEl>
                                        <p:attrNameLst>
                                          <p:attrName>style.color</p:attrName>
                                        </p:attrNameLst>
                                      </p:cBhvr>
                                      <p:by>
                                        <p:hsl h="-7200000" s="0" l="0"/>
                                      </p:by>
                                    </p:animClr>
                                    <p:animClr clrSpc="hsl" dir="cw">
                                      <p:cBhvr>
                                        <p:cTn id="144" dur="500" fill="hold"/>
                                        <p:tgtEl>
                                          <p:spTgt spid="38"/>
                                        </p:tgtEl>
                                        <p:attrNameLst>
                                          <p:attrName>fillcolor</p:attrName>
                                        </p:attrNameLst>
                                      </p:cBhvr>
                                      <p:by>
                                        <p:hsl h="-7200000" s="0" l="0"/>
                                      </p:by>
                                    </p:animClr>
                                    <p:animClr clrSpc="hsl" dir="cw">
                                      <p:cBhvr>
                                        <p:cTn id="145" dur="500" fill="hold"/>
                                        <p:tgtEl>
                                          <p:spTgt spid="38"/>
                                        </p:tgtEl>
                                        <p:attrNameLst>
                                          <p:attrName>stroke.color</p:attrName>
                                        </p:attrNameLst>
                                      </p:cBhvr>
                                      <p:by>
                                        <p:hsl h="-7200000" s="0" l="0"/>
                                      </p:by>
                                    </p:animClr>
                                    <p:set>
                                      <p:cBhvr>
                                        <p:cTn id="146" dur="500" fill="hold"/>
                                        <p:tgtEl>
                                          <p:spTgt spid="38"/>
                                        </p:tgtEl>
                                        <p:attrNameLst>
                                          <p:attrName>fill.type</p:attrName>
                                        </p:attrNameLst>
                                      </p:cBhvr>
                                      <p:to>
                                        <p:strVal val="solid"/>
                                      </p:to>
                                    </p:set>
                                  </p:childTnLst>
                                </p:cTn>
                              </p:par>
                              <p:par>
                                <p:cTn id="147" presetID="16" presetClass="entr" presetSubtype="21"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barn(inVertical)">
                                      <p:cBhvr>
                                        <p:cTn id="1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P spid="119813" grpId="0" animBg="1"/>
      <p:bldP spid="119820" grpId="0" animBg="1"/>
      <p:bldP spid="119821" grpId="0" animBg="1"/>
      <p:bldP spid="119822" grpId="0"/>
      <p:bldP spid="119823" grpId="0"/>
      <p:bldP spid="119825" grpId="0" animBg="1"/>
      <p:bldP spid="119827" grpId="0" animBg="1"/>
      <p:bldP spid="119828" grpId="0" animBg="1"/>
      <p:bldP spid="119838" grpId="0" animBg="1"/>
      <p:bldP spid="119840" grpId="0" animBg="1"/>
      <p:bldP spid="119841" grpId="0"/>
      <p:bldP spid="119842" grpId="0" animBg="1"/>
      <p:bldP spid="119845" grpId="0" animBg="1"/>
      <p:bldP spid="119846" grpId="0" animBg="1"/>
      <p:bldP spid="119847" grpId="0" animBg="1"/>
      <p:bldP spid="119848" grpId="0" animBg="1"/>
      <p:bldP spid="119849" grpId="0" animBg="1"/>
      <p:bldP spid="32" grpId="0"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24000" y="66675"/>
            <a:ext cx="2209800" cy="6858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C00000"/>
                </a:solidFill>
                <a:latin typeface="Arial" panose="020B0604020202020204" pitchFamily="34" charset="0"/>
                <a:cs typeface="Arial" panose="020B0604020202020204" pitchFamily="34" charset="0"/>
              </a:rPr>
              <a:t>Nếu</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trứng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được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thụ</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tinh</a:t>
            </a:r>
            <a:endParaRPr lang="en-US" b="1" dirty="0">
              <a:solidFill>
                <a:srgbClr val="C00000"/>
              </a:solidFill>
              <a:latin typeface="Arial" panose="020B0604020202020204" pitchFamily="34" charset="0"/>
              <a:cs typeface="Arial" panose="020B0604020202020204" pitchFamily="34" charset="0"/>
            </a:endParaRPr>
          </a:p>
        </p:txBody>
      </p:sp>
      <p:sp>
        <p:nvSpPr>
          <p:cNvPr id="4" name="Rounded Rectangle 3"/>
          <p:cNvSpPr/>
          <p:nvPr/>
        </p:nvSpPr>
        <p:spPr>
          <a:xfrm>
            <a:off x="1504950" y="1171575"/>
            <a:ext cx="2578100" cy="9779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C00000"/>
                </a:solidFill>
                <a:latin typeface="Arial" panose="020B0604020202020204" pitchFamily="34" charset="0"/>
                <a:cs typeface="Arial" panose="020B0604020202020204" pitchFamily="34" charset="0"/>
              </a:rPr>
              <a:t>Thể</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vàng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tồn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tại</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duy</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trì</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nồng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độ</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ostrogen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progesteron</a:t>
            </a:r>
            <a:endParaRPr lang="en-US" b="1" dirty="0">
              <a:solidFill>
                <a:srgbClr val="C00000"/>
              </a:solidFill>
              <a:latin typeface="Arial" panose="020B0604020202020204" pitchFamily="34" charset="0"/>
              <a:cs typeface="Arial" panose="020B0604020202020204" pitchFamily="34" charset="0"/>
            </a:endParaRPr>
          </a:p>
        </p:txBody>
      </p:sp>
      <p:sp>
        <p:nvSpPr>
          <p:cNvPr id="5" name="Rounded Rectangle 4"/>
          <p:cNvSpPr/>
          <p:nvPr/>
        </p:nvSpPr>
        <p:spPr>
          <a:xfrm>
            <a:off x="1524000" y="2592388"/>
            <a:ext cx="2209800" cy="762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C00000"/>
                </a:solidFill>
                <a:latin typeface="Arial" panose="020B0604020202020204" pitchFamily="34" charset="0"/>
                <a:cs typeface="Arial" panose="020B0604020202020204" pitchFamily="34" charset="0"/>
              </a:rPr>
              <a:t>Ostrogen</a:t>
            </a:r>
            <a:r>
              <a:rPr lang="en-US" b="1" dirty="0">
                <a:solidFill>
                  <a:srgbClr val="C00000"/>
                </a:solidFill>
                <a:latin typeface="Arial" panose="020B0604020202020204" pitchFamily="34" charset="0"/>
                <a:cs typeface="Arial" panose="020B0604020202020204" pitchFamily="34" charset="0"/>
              </a:rPr>
              <a:t>, progesterone </a:t>
            </a:r>
            <a:r>
              <a:rPr lang="en-US" b="1" dirty="0" err="1">
                <a:solidFill>
                  <a:srgbClr val="C00000"/>
                </a:solidFill>
                <a:latin typeface="Arial" panose="020B0604020202020204" pitchFamily="34" charset="0"/>
                <a:cs typeface="Arial" panose="020B0604020202020204" pitchFamily="34" charset="0"/>
              </a:rPr>
              <a:t>cao</a:t>
            </a:r>
            <a:endParaRPr lang="en-US" b="1" dirty="0">
              <a:solidFill>
                <a:srgbClr val="C00000"/>
              </a:solidFill>
              <a:latin typeface="Arial" panose="020B0604020202020204" pitchFamily="34" charset="0"/>
              <a:cs typeface="Arial" panose="020B0604020202020204" pitchFamily="34" charset="0"/>
            </a:endParaRPr>
          </a:p>
        </p:txBody>
      </p:sp>
      <p:sp>
        <p:nvSpPr>
          <p:cNvPr id="6" name="Rounded Rectangle 5"/>
          <p:cNvSpPr/>
          <p:nvPr/>
        </p:nvSpPr>
        <p:spPr>
          <a:xfrm>
            <a:off x="1466850" y="3700463"/>
            <a:ext cx="2266950" cy="8191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C00000"/>
                </a:solidFill>
                <a:latin typeface="Arial" panose="020B0604020202020204" pitchFamily="34" charset="0"/>
                <a:cs typeface="Arial" panose="020B0604020202020204" pitchFamily="34" charset="0"/>
              </a:rPr>
              <a:t>Ức</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chế</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vùng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dưới</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đồi</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làm</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giảm</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tiết</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GnRH</a:t>
            </a:r>
            <a:endParaRPr lang="en-US" b="1" dirty="0">
              <a:solidFill>
                <a:srgbClr val="C00000"/>
              </a:solidFill>
              <a:latin typeface="Arial" panose="020B0604020202020204" pitchFamily="34" charset="0"/>
              <a:cs typeface="Arial" panose="020B0604020202020204" pitchFamily="34" charset="0"/>
            </a:endParaRPr>
          </a:p>
        </p:txBody>
      </p:sp>
      <p:sp>
        <p:nvSpPr>
          <p:cNvPr id="7" name="Rounded Rectangle 6"/>
          <p:cNvSpPr/>
          <p:nvPr/>
        </p:nvSpPr>
        <p:spPr>
          <a:xfrm>
            <a:off x="1524000" y="4905375"/>
            <a:ext cx="2209800" cy="762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C00000"/>
                </a:solidFill>
                <a:latin typeface="Arial" panose="020B0604020202020204" pitchFamily="34" charset="0"/>
                <a:cs typeface="Arial" panose="020B0604020202020204" pitchFamily="34" charset="0"/>
              </a:rPr>
              <a:t>Giảm</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tiết</a:t>
            </a:r>
            <a:r>
              <a:rPr lang="en-US" b="1" dirty="0">
                <a:solidFill>
                  <a:srgbClr val="C00000"/>
                </a:solidFill>
                <a:latin typeface="Arial" panose="020B0604020202020204" pitchFamily="34" charset="0"/>
                <a:cs typeface="Arial" panose="020B0604020202020204" pitchFamily="34" charset="0"/>
              </a:rPr>
              <a:t> LH </a:t>
            </a:r>
            <a:r>
              <a:rPr lang="en-US" b="1" dirty="0" err="1">
                <a:solidFill>
                  <a:srgbClr val="C00000"/>
                </a:solidFill>
                <a:latin typeface="Arial" panose="020B0604020202020204" pitchFamily="34" charset="0"/>
                <a:cs typeface="Arial" panose="020B0604020202020204" pitchFamily="34" charset="0"/>
              </a:rPr>
              <a:t>và</a:t>
            </a:r>
            <a:r>
              <a:rPr lang="en-US" b="1" dirty="0">
                <a:solidFill>
                  <a:srgbClr val="C00000"/>
                </a:solidFill>
                <a:latin typeface="Arial" panose="020B0604020202020204" pitchFamily="34" charset="0"/>
                <a:cs typeface="Arial" panose="020B0604020202020204" pitchFamily="34" charset="0"/>
              </a:rPr>
              <a:t> FSH</a:t>
            </a:r>
          </a:p>
        </p:txBody>
      </p:sp>
      <p:sp>
        <p:nvSpPr>
          <p:cNvPr id="8" name="Rounded Rectangle 7"/>
          <p:cNvSpPr/>
          <p:nvPr/>
        </p:nvSpPr>
        <p:spPr>
          <a:xfrm>
            <a:off x="1524000" y="6053138"/>
            <a:ext cx="2209800" cy="7620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srgbClr val="C00000"/>
                </a:solidFill>
                <a:latin typeface="Arial" panose="020B0604020202020204" pitchFamily="34" charset="0"/>
                <a:cs typeface="Arial" panose="020B0604020202020204" pitchFamily="34" charset="0"/>
              </a:rPr>
              <a:t>Ngăn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cản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sự</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chín</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và</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rụng</a:t>
            </a:r>
            <a:r>
              <a:rPr lang="en-US" b="1" dirty="0">
                <a:solidFill>
                  <a:srgbClr val="C00000"/>
                </a:solidFill>
                <a:latin typeface="Arial" panose="020B0604020202020204" pitchFamily="34" charset="0"/>
                <a:cs typeface="Arial" panose="020B0604020202020204" pitchFamily="34" charset="0"/>
              </a:rPr>
              <a:t> </a:t>
            </a:r>
            <a:r>
              <a:rPr lang="en-US" b="1" dirty="0" err="1">
                <a:solidFill>
                  <a:srgbClr val="C00000"/>
                </a:solidFill>
                <a:latin typeface="Arial" panose="020B0604020202020204" pitchFamily="34" charset="0"/>
                <a:cs typeface="Arial" panose="020B0604020202020204" pitchFamily="34" charset="0"/>
              </a:rPr>
              <a:t>trứng</a:t>
            </a:r>
            <a:endParaRPr lang="en-US" b="1" dirty="0">
              <a:solidFill>
                <a:srgbClr val="C00000"/>
              </a:solidFill>
              <a:latin typeface="Arial" panose="020B0604020202020204" pitchFamily="34" charset="0"/>
              <a:cs typeface="Arial" panose="020B0604020202020204" pitchFamily="34" charset="0"/>
            </a:endParaRPr>
          </a:p>
        </p:txBody>
      </p:sp>
      <p:sp>
        <p:nvSpPr>
          <p:cNvPr id="9" name="Rounded Rectangle 8"/>
          <p:cNvSpPr/>
          <p:nvPr/>
        </p:nvSpPr>
        <p:spPr>
          <a:xfrm>
            <a:off x="8458200" y="9525"/>
            <a:ext cx="2228850" cy="685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b="1" dirty="0" err="1">
                <a:solidFill>
                  <a:srgbClr val="0000CC"/>
                </a:solidFill>
                <a:latin typeface="Arial" panose="020B0604020202020204" pitchFamily="34" charset="0"/>
                <a:cs typeface="Arial" panose="020B0604020202020204" pitchFamily="34" charset="0"/>
              </a:rPr>
              <a:t>Nếu</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trứng</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không</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thụ</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tinh</a:t>
            </a:r>
            <a:endParaRPr lang="en-US" sz="1900" b="1" dirty="0">
              <a:solidFill>
                <a:srgbClr val="0000CC"/>
              </a:solidFill>
              <a:latin typeface="Arial" panose="020B0604020202020204" pitchFamily="34" charset="0"/>
              <a:cs typeface="Arial" panose="020B0604020202020204" pitchFamily="34" charset="0"/>
            </a:endParaRPr>
          </a:p>
        </p:txBody>
      </p:sp>
      <p:sp>
        <p:nvSpPr>
          <p:cNvPr id="10" name="Rounded Rectangle 9"/>
          <p:cNvSpPr/>
          <p:nvPr/>
        </p:nvSpPr>
        <p:spPr>
          <a:xfrm>
            <a:off x="8801100" y="1252538"/>
            <a:ext cx="1905000" cy="685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900" b="1">
                <a:solidFill>
                  <a:srgbClr val="0000CC"/>
                </a:solidFill>
                <a:cs typeface="Arial" panose="020B0604020202020204" pitchFamily="34" charset="0"/>
              </a:rPr>
              <a:t>Thể vàng tiêu biến</a:t>
            </a:r>
          </a:p>
        </p:txBody>
      </p:sp>
      <p:sp>
        <p:nvSpPr>
          <p:cNvPr id="11" name="Rounded Rectangle 10"/>
          <p:cNvSpPr/>
          <p:nvPr/>
        </p:nvSpPr>
        <p:spPr>
          <a:xfrm>
            <a:off x="8610600" y="2300288"/>
            <a:ext cx="2095500" cy="82391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1900" b="1">
                <a:solidFill>
                  <a:srgbClr val="0000CC"/>
                </a:solidFill>
                <a:cs typeface="Arial" panose="020B0604020202020204" pitchFamily="34" charset="0"/>
              </a:rPr>
              <a:t>Ostrogem, Progesteron giảm</a:t>
            </a:r>
          </a:p>
        </p:txBody>
      </p:sp>
      <p:sp>
        <p:nvSpPr>
          <p:cNvPr id="12" name="Rounded Rectangle 11"/>
          <p:cNvSpPr/>
          <p:nvPr/>
        </p:nvSpPr>
        <p:spPr>
          <a:xfrm>
            <a:off x="8610600" y="3886200"/>
            <a:ext cx="2076450" cy="85248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b="1" dirty="0" err="1">
                <a:solidFill>
                  <a:srgbClr val="0000CC"/>
                </a:solidFill>
                <a:latin typeface="Arial" panose="020B0604020202020204" pitchFamily="34" charset="0"/>
                <a:cs typeface="Arial" panose="020B0604020202020204" pitchFamily="34" charset="0"/>
              </a:rPr>
              <a:t>Kích</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thích</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vùng</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dưới</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đồi</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tăng</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tiết</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GnRH</a:t>
            </a:r>
            <a:endParaRPr lang="en-US" sz="1900" b="1" dirty="0">
              <a:solidFill>
                <a:srgbClr val="0000CC"/>
              </a:solidFill>
              <a:latin typeface="Arial" panose="020B0604020202020204" pitchFamily="34" charset="0"/>
              <a:cs typeface="Arial" panose="020B0604020202020204" pitchFamily="34" charset="0"/>
            </a:endParaRPr>
          </a:p>
        </p:txBody>
      </p:sp>
      <p:sp>
        <p:nvSpPr>
          <p:cNvPr id="13" name="Rounded Rectangle 12"/>
          <p:cNvSpPr/>
          <p:nvPr/>
        </p:nvSpPr>
        <p:spPr>
          <a:xfrm>
            <a:off x="8610600" y="5091113"/>
            <a:ext cx="2095500" cy="685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b="1" dirty="0" err="1">
                <a:solidFill>
                  <a:srgbClr val="0000CC"/>
                </a:solidFill>
                <a:latin typeface="Arial" panose="020B0604020202020204" pitchFamily="34" charset="0"/>
                <a:cs typeface="Arial" panose="020B0604020202020204" pitchFamily="34" charset="0"/>
              </a:rPr>
              <a:t>Tăng</a:t>
            </a:r>
            <a:r>
              <a:rPr lang="en-US" sz="1900" b="1" dirty="0">
                <a:solidFill>
                  <a:srgbClr val="0000CC"/>
                </a:solidFill>
                <a:latin typeface="Arial" panose="020B0604020202020204" pitchFamily="34" charset="0"/>
                <a:cs typeface="Arial" panose="020B0604020202020204" pitchFamily="34" charset="0"/>
              </a:rPr>
              <a:t> LH, FSH</a:t>
            </a:r>
          </a:p>
        </p:txBody>
      </p:sp>
      <p:sp>
        <p:nvSpPr>
          <p:cNvPr id="14" name="Rounded Rectangle 13"/>
          <p:cNvSpPr/>
          <p:nvPr/>
        </p:nvSpPr>
        <p:spPr>
          <a:xfrm>
            <a:off x="8610600" y="6129338"/>
            <a:ext cx="2057400" cy="68580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b="1" dirty="0" err="1">
                <a:solidFill>
                  <a:srgbClr val="0000CC"/>
                </a:solidFill>
                <a:latin typeface="Arial" panose="020B0604020202020204" pitchFamily="34" charset="0"/>
                <a:cs typeface="Arial" panose="020B0604020202020204" pitchFamily="34" charset="0"/>
              </a:rPr>
              <a:t>Trứng</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chín</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và</a:t>
            </a:r>
            <a:r>
              <a:rPr lang="en-US" sz="1900" b="1" dirty="0">
                <a:solidFill>
                  <a:srgbClr val="0000CC"/>
                </a:solidFill>
                <a:latin typeface="Arial" panose="020B0604020202020204" pitchFamily="34" charset="0"/>
                <a:cs typeface="Arial" panose="020B0604020202020204" pitchFamily="34" charset="0"/>
              </a:rPr>
              <a:t> </a:t>
            </a:r>
            <a:r>
              <a:rPr lang="en-US" sz="1900" b="1" dirty="0" err="1">
                <a:solidFill>
                  <a:srgbClr val="0000CC"/>
                </a:solidFill>
                <a:latin typeface="Arial" panose="020B0604020202020204" pitchFamily="34" charset="0"/>
                <a:cs typeface="Arial" panose="020B0604020202020204" pitchFamily="34" charset="0"/>
              </a:rPr>
              <a:t>rụng</a:t>
            </a:r>
            <a:endParaRPr lang="en-US" sz="1900" b="1" dirty="0">
              <a:solidFill>
                <a:srgbClr val="0000CC"/>
              </a:solidFill>
              <a:latin typeface="Arial" panose="020B0604020202020204" pitchFamily="34" charset="0"/>
              <a:cs typeface="Arial" panose="020B0604020202020204" pitchFamily="34" charset="0"/>
            </a:endParaRPr>
          </a:p>
        </p:txBody>
      </p:sp>
      <p:pic>
        <p:nvPicPr>
          <p:cNvPr id="22542"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0825" y="153989"/>
            <a:ext cx="422275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own Arrow 1"/>
          <p:cNvSpPr/>
          <p:nvPr/>
        </p:nvSpPr>
        <p:spPr>
          <a:xfrm>
            <a:off x="2463801" y="785814"/>
            <a:ext cx="320675" cy="382587"/>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16" name="Down Arrow 15"/>
          <p:cNvSpPr/>
          <p:nvPr/>
        </p:nvSpPr>
        <p:spPr>
          <a:xfrm>
            <a:off x="2463801" y="2176464"/>
            <a:ext cx="320675" cy="415925"/>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17" name="Down Arrow 16"/>
          <p:cNvSpPr/>
          <p:nvPr/>
        </p:nvSpPr>
        <p:spPr>
          <a:xfrm>
            <a:off x="2435226" y="3273426"/>
            <a:ext cx="358775" cy="409575"/>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18" name="Down Arrow 17"/>
          <p:cNvSpPr/>
          <p:nvPr/>
        </p:nvSpPr>
        <p:spPr>
          <a:xfrm>
            <a:off x="2435225" y="4478338"/>
            <a:ext cx="349250" cy="387350"/>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19" name="Down Arrow 18"/>
          <p:cNvSpPr/>
          <p:nvPr/>
        </p:nvSpPr>
        <p:spPr>
          <a:xfrm>
            <a:off x="2454276" y="5684838"/>
            <a:ext cx="339725" cy="368300"/>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0" name="Down Arrow 19"/>
          <p:cNvSpPr/>
          <p:nvPr/>
        </p:nvSpPr>
        <p:spPr>
          <a:xfrm>
            <a:off x="9493250" y="785814"/>
            <a:ext cx="336550" cy="382587"/>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1" name="Down Arrow 20"/>
          <p:cNvSpPr/>
          <p:nvPr/>
        </p:nvSpPr>
        <p:spPr>
          <a:xfrm>
            <a:off x="9474200" y="1824039"/>
            <a:ext cx="336550" cy="382587"/>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2" name="Down Arrow 21"/>
          <p:cNvSpPr/>
          <p:nvPr/>
        </p:nvSpPr>
        <p:spPr>
          <a:xfrm>
            <a:off x="9493250" y="3327400"/>
            <a:ext cx="336550" cy="382588"/>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3" name="Down Arrow 22"/>
          <p:cNvSpPr/>
          <p:nvPr/>
        </p:nvSpPr>
        <p:spPr>
          <a:xfrm>
            <a:off x="9474200" y="4738689"/>
            <a:ext cx="336550" cy="382587"/>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4" name="Down Arrow 23"/>
          <p:cNvSpPr/>
          <p:nvPr/>
        </p:nvSpPr>
        <p:spPr>
          <a:xfrm>
            <a:off x="9493250" y="5762625"/>
            <a:ext cx="336550" cy="382588"/>
          </a:xfrm>
          <a:prstGeom prst="down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Tree>
    <p:extLst>
      <p:ext uri="{BB962C8B-B14F-4D97-AF65-F5344CB8AC3E}">
        <p14:creationId xmlns:p14="http://schemas.microsoft.com/office/powerpoint/2010/main" val="1980633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4" fill="hold" grpId="1" nodeType="clickEffect">
                                  <p:stCondLst>
                                    <p:cond delay="0"/>
                                  </p:stCondLst>
                                  <p:childTnLst>
                                    <p:animEffect transition="out" filter="wipe(down)">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par>
                                <p:cTn id="43" presetID="22" presetClass="exit" presetSubtype="4" fill="hold" grpId="1" nodeType="withEffect">
                                  <p:stCondLst>
                                    <p:cond delay="0"/>
                                  </p:stCondLst>
                                  <p:childTnLst>
                                    <p:animEffect transition="out" filter="wipe(down)">
                                      <p:cBhvr>
                                        <p:cTn id="44" dur="500"/>
                                        <p:tgtEl>
                                          <p:spTgt spid="4"/>
                                        </p:tgtEl>
                                      </p:cBhvr>
                                    </p:animEffect>
                                    <p:set>
                                      <p:cBhvr>
                                        <p:cTn id="45" dur="1" fill="hold">
                                          <p:stCondLst>
                                            <p:cond delay="499"/>
                                          </p:stCondLst>
                                        </p:cTn>
                                        <p:tgtEl>
                                          <p:spTgt spid="4"/>
                                        </p:tgtEl>
                                        <p:attrNameLst>
                                          <p:attrName>style.visibility</p:attrName>
                                        </p:attrNameLst>
                                      </p:cBhvr>
                                      <p:to>
                                        <p:strVal val="hidden"/>
                                      </p:to>
                                    </p:set>
                                  </p:childTnLst>
                                </p:cTn>
                              </p:par>
                              <p:par>
                                <p:cTn id="46" presetID="22" presetClass="exit" presetSubtype="4" fill="hold" grpId="1" nodeType="withEffect">
                                  <p:stCondLst>
                                    <p:cond delay="0"/>
                                  </p:stCondLst>
                                  <p:childTnLst>
                                    <p:animEffect transition="out" filter="wipe(down)">
                                      <p:cBhvr>
                                        <p:cTn id="47" dur="500"/>
                                        <p:tgtEl>
                                          <p:spTgt spid="5"/>
                                        </p:tgtEl>
                                      </p:cBhvr>
                                    </p:animEffect>
                                    <p:set>
                                      <p:cBhvr>
                                        <p:cTn id="48" dur="1" fill="hold">
                                          <p:stCondLst>
                                            <p:cond delay="499"/>
                                          </p:stCondLst>
                                        </p:cTn>
                                        <p:tgtEl>
                                          <p:spTgt spid="5"/>
                                        </p:tgtEl>
                                        <p:attrNameLst>
                                          <p:attrName>style.visibility</p:attrName>
                                        </p:attrNameLst>
                                      </p:cBhvr>
                                      <p:to>
                                        <p:strVal val="hidden"/>
                                      </p:to>
                                    </p:set>
                                  </p:childTnLst>
                                </p:cTn>
                              </p:par>
                              <p:par>
                                <p:cTn id="49" presetID="22" presetClass="exit" presetSubtype="4" fill="hold" grpId="1" nodeType="withEffect">
                                  <p:stCondLst>
                                    <p:cond delay="0"/>
                                  </p:stCondLst>
                                  <p:childTnLst>
                                    <p:animEffect transition="out" filter="wipe(down)">
                                      <p:cBhvr>
                                        <p:cTn id="50" dur="500"/>
                                        <p:tgtEl>
                                          <p:spTgt spid="6"/>
                                        </p:tgtEl>
                                      </p:cBhvr>
                                    </p:animEffect>
                                    <p:set>
                                      <p:cBhvr>
                                        <p:cTn id="51" dur="1" fill="hold">
                                          <p:stCondLst>
                                            <p:cond delay="499"/>
                                          </p:stCondLst>
                                        </p:cTn>
                                        <p:tgtEl>
                                          <p:spTgt spid="6"/>
                                        </p:tgtEl>
                                        <p:attrNameLst>
                                          <p:attrName>style.visibility</p:attrName>
                                        </p:attrNameLst>
                                      </p:cBhvr>
                                      <p:to>
                                        <p:strVal val="hidden"/>
                                      </p:to>
                                    </p:set>
                                  </p:childTnLst>
                                </p:cTn>
                              </p:par>
                              <p:par>
                                <p:cTn id="52" presetID="22" presetClass="exit" presetSubtype="4" fill="hold" grpId="1" nodeType="withEffect">
                                  <p:stCondLst>
                                    <p:cond delay="0"/>
                                  </p:stCondLst>
                                  <p:childTnLst>
                                    <p:animEffect transition="out" filter="wipe(down)">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22" presetClass="exit" presetSubtype="4" fill="hold" grpId="1" nodeType="withEffect">
                                  <p:stCondLst>
                                    <p:cond delay="0"/>
                                  </p:stCondLst>
                                  <p:childTnLst>
                                    <p:animEffect transition="out" filter="wipe(down)">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par>
                                <p:cTn id="58" presetID="22" presetClass="exit" presetSubtype="4" fill="hold" grpId="1" nodeType="withEffect">
                                  <p:stCondLst>
                                    <p:cond delay="0"/>
                                  </p:stCondLst>
                                  <p:childTnLst>
                                    <p:animEffect transition="out" filter="wipe(down)">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par>
                                <p:cTn id="61" presetID="22" presetClass="exit" presetSubtype="4" fill="hold" grpId="1" nodeType="withEffect">
                                  <p:stCondLst>
                                    <p:cond delay="0"/>
                                  </p:stCondLst>
                                  <p:childTnLst>
                                    <p:animEffect transition="out" filter="wipe(down)">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par>
                                <p:cTn id="64" presetID="22" presetClass="exit" presetSubtype="4" fill="hold" grpId="1" nodeType="withEffect">
                                  <p:stCondLst>
                                    <p:cond delay="0"/>
                                  </p:stCondLst>
                                  <p:childTnLst>
                                    <p:animEffect transition="out" filter="wipe(down)">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22" presetClass="exit" presetSubtype="4" fill="hold" grpId="1" nodeType="withEffect">
                                  <p:stCondLst>
                                    <p:cond delay="0"/>
                                  </p:stCondLst>
                                  <p:childTnLst>
                                    <p:animEffect transition="out" filter="wipe(down)">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par>
                                <p:cTn id="70" presetID="22" presetClass="exit" presetSubtype="4" fill="hold" grpId="1" nodeType="withEffect">
                                  <p:stCondLst>
                                    <p:cond delay="0"/>
                                  </p:stCondLst>
                                  <p:childTnLst>
                                    <p:animEffect transition="out" filter="wipe(down)">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barn(inVertical)">
                                      <p:cBhvr>
                                        <p:cTn id="77" dur="500"/>
                                        <p:tgtEl>
                                          <p:spTgt spid="9"/>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barn(inVertical)">
                                      <p:cBhvr>
                                        <p:cTn id="80" dur="500"/>
                                        <p:tgtEl>
                                          <p:spTgt spid="10"/>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barn(inVertical)">
                                      <p:cBhvr>
                                        <p:cTn id="83" dur="500"/>
                                        <p:tgtEl>
                                          <p:spTgt spid="11"/>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barn(inVertical)">
                                      <p:cBhvr>
                                        <p:cTn id="86" dur="500"/>
                                        <p:tgtEl>
                                          <p:spTgt spid="12"/>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barn(inVertical)">
                                      <p:cBhvr>
                                        <p:cTn id="89" dur="500"/>
                                        <p:tgtEl>
                                          <p:spTgt spid="13"/>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barn(inVertical)">
                                      <p:cBhvr>
                                        <p:cTn id="92" dur="500"/>
                                        <p:tgtEl>
                                          <p:spTgt spid="14"/>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barn(inVertical)">
                                      <p:cBhvr>
                                        <p:cTn id="95" dur="500"/>
                                        <p:tgtEl>
                                          <p:spTgt spid="20"/>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barn(inVertical)">
                                      <p:cBhvr>
                                        <p:cTn id="98" dur="500"/>
                                        <p:tgtEl>
                                          <p:spTgt spid="21"/>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barn(inVertical)">
                                      <p:cBhvr>
                                        <p:cTn id="101" dur="500"/>
                                        <p:tgtEl>
                                          <p:spTgt spid="22"/>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barn(inVertical)">
                                      <p:cBhvr>
                                        <p:cTn id="104" dur="500"/>
                                        <p:tgtEl>
                                          <p:spTgt spid="23"/>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barn(inVertical)">
                                      <p:cBhvr>
                                        <p:cTn id="107" dur="500"/>
                                        <p:tgtEl>
                                          <p:spTgt spid="2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6" presetClass="entr" presetSubtype="21" fill="hold" grpId="2" nodeType="clickEffect">
                                  <p:stCondLst>
                                    <p:cond delay="0"/>
                                  </p:stCondLst>
                                  <p:childTnLst>
                                    <p:set>
                                      <p:cBhvr>
                                        <p:cTn id="111" dur="1" fill="hold">
                                          <p:stCondLst>
                                            <p:cond delay="0"/>
                                          </p:stCondLst>
                                        </p:cTn>
                                        <p:tgtEl>
                                          <p:spTgt spid="3"/>
                                        </p:tgtEl>
                                        <p:attrNameLst>
                                          <p:attrName>style.visibility</p:attrName>
                                        </p:attrNameLst>
                                      </p:cBhvr>
                                      <p:to>
                                        <p:strVal val="visible"/>
                                      </p:to>
                                    </p:set>
                                    <p:animEffect transition="in" filter="barn(inVertical)">
                                      <p:cBhvr>
                                        <p:cTn id="112" dur="500"/>
                                        <p:tgtEl>
                                          <p:spTgt spid="3"/>
                                        </p:tgtEl>
                                      </p:cBhvr>
                                    </p:animEffect>
                                  </p:childTnLst>
                                </p:cTn>
                              </p:par>
                              <p:par>
                                <p:cTn id="113" presetID="16" presetClass="entr" presetSubtype="21" fill="hold" grpId="2" nodeType="withEffect">
                                  <p:stCondLst>
                                    <p:cond delay="0"/>
                                  </p:stCondLst>
                                  <p:childTnLst>
                                    <p:set>
                                      <p:cBhvr>
                                        <p:cTn id="114" dur="1" fill="hold">
                                          <p:stCondLst>
                                            <p:cond delay="0"/>
                                          </p:stCondLst>
                                        </p:cTn>
                                        <p:tgtEl>
                                          <p:spTgt spid="4"/>
                                        </p:tgtEl>
                                        <p:attrNameLst>
                                          <p:attrName>style.visibility</p:attrName>
                                        </p:attrNameLst>
                                      </p:cBhvr>
                                      <p:to>
                                        <p:strVal val="visible"/>
                                      </p:to>
                                    </p:set>
                                    <p:animEffect transition="in" filter="barn(inVertical)">
                                      <p:cBhvr>
                                        <p:cTn id="115" dur="500"/>
                                        <p:tgtEl>
                                          <p:spTgt spid="4"/>
                                        </p:tgtEl>
                                      </p:cBhvr>
                                    </p:animEffect>
                                  </p:childTnLst>
                                </p:cTn>
                              </p:par>
                              <p:par>
                                <p:cTn id="116" presetID="16" presetClass="entr" presetSubtype="21" fill="hold" grpId="2" nodeType="with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barn(inVertical)">
                                      <p:cBhvr>
                                        <p:cTn id="118" dur="500"/>
                                        <p:tgtEl>
                                          <p:spTgt spid="5"/>
                                        </p:tgtEl>
                                      </p:cBhvr>
                                    </p:animEffect>
                                  </p:childTnLst>
                                </p:cTn>
                              </p:par>
                              <p:par>
                                <p:cTn id="119" presetID="16" presetClass="entr" presetSubtype="21" fill="hold" grpId="2" nodeType="with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barn(inVertical)">
                                      <p:cBhvr>
                                        <p:cTn id="121" dur="500"/>
                                        <p:tgtEl>
                                          <p:spTgt spid="6"/>
                                        </p:tgtEl>
                                      </p:cBhvr>
                                    </p:animEffect>
                                  </p:childTnLst>
                                </p:cTn>
                              </p:par>
                              <p:par>
                                <p:cTn id="122" presetID="16" presetClass="entr" presetSubtype="21" fill="hold" grpId="2" nodeType="with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barn(inVertical)">
                                      <p:cBhvr>
                                        <p:cTn id="124" dur="500"/>
                                        <p:tgtEl>
                                          <p:spTgt spid="7"/>
                                        </p:tgtEl>
                                      </p:cBhvr>
                                    </p:animEffect>
                                  </p:childTnLst>
                                </p:cTn>
                              </p:par>
                              <p:par>
                                <p:cTn id="125" presetID="16" presetClass="entr" presetSubtype="21" fill="hold" grpId="2" nodeType="with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barn(inVertical)">
                                      <p:cBhvr>
                                        <p:cTn id="127" dur="500"/>
                                        <p:tgtEl>
                                          <p:spTgt spid="8"/>
                                        </p:tgtEl>
                                      </p:cBhvr>
                                    </p:animEffect>
                                  </p:childTnLst>
                                </p:cTn>
                              </p:par>
                              <p:par>
                                <p:cTn id="128" presetID="16" presetClass="entr" presetSubtype="21" fill="hold" grpId="2" nodeType="withEffect">
                                  <p:stCondLst>
                                    <p:cond delay="0"/>
                                  </p:stCondLst>
                                  <p:childTnLst>
                                    <p:set>
                                      <p:cBhvr>
                                        <p:cTn id="129" dur="1" fill="hold">
                                          <p:stCondLst>
                                            <p:cond delay="0"/>
                                          </p:stCondLst>
                                        </p:cTn>
                                        <p:tgtEl>
                                          <p:spTgt spid="2"/>
                                        </p:tgtEl>
                                        <p:attrNameLst>
                                          <p:attrName>style.visibility</p:attrName>
                                        </p:attrNameLst>
                                      </p:cBhvr>
                                      <p:to>
                                        <p:strVal val="visible"/>
                                      </p:to>
                                    </p:set>
                                    <p:animEffect transition="in" filter="barn(inVertical)">
                                      <p:cBhvr>
                                        <p:cTn id="130" dur="500"/>
                                        <p:tgtEl>
                                          <p:spTgt spid="2"/>
                                        </p:tgtEl>
                                      </p:cBhvr>
                                    </p:animEffect>
                                  </p:childTnLst>
                                </p:cTn>
                              </p:par>
                              <p:par>
                                <p:cTn id="131" presetID="16" presetClass="entr" presetSubtype="21" fill="hold" grpId="2" nodeType="with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barn(inVertical)">
                                      <p:cBhvr>
                                        <p:cTn id="133" dur="500"/>
                                        <p:tgtEl>
                                          <p:spTgt spid="16"/>
                                        </p:tgtEl>
                                      </p:cBhvr>
                                    </p:animEffect>
                                  </p:childTnLst>
                                </p:cTn>
                              </p:par>
                              <p:par>
                                <p:cTn id="134" presetID="16" presetClass="entr" presetSubtype="21" fill="hold" grpId="2" nodeType="withEffect">
                                  <p:stCondLst>
                                    <p:cond delay="0"/>
                                  </p:stCondLst>
                                  <p:childTnLst>
                                    <p:set>
                                      <p:cBhvr>
                                        <p:cTn id="135" dur="1" fill="hold">
                                          <p:stCondLst>
                                            <p:cond delay="0"/>
                                          </p:stCondLst>
                                        </p:cTn>
                                        <p:tgtEl>
                                          <p:spTgt spid="17"/>
                                        </p:tgtEl>
                                        <p:attrNameLst>
                                          <p:attrName>style.visibility</p:attrName>
                                        </p:attrNameLst>
                                      </p:cBhvr>
                                      <p:to>
                                        <p:strVal val="visible"/>
                                      </p:to>
                                    </p:set>
                                    <p:animEffect transition="in" filter="barn(inVertical)">
                                      <p:cBhvr>
                                        <p:cTn id="136" dur="500"/>
                                        <p:tgtEl>
                                          <p:spTgt spid="17"/>
                                        </p:tgtEl>
                                      </p:cBhvr>
                                    </p:animEffect>
                                  </p:childTnLst>
                                </p:cTn>
                              </p:par>
                              <p:par>
                                <p:cTn id="137" presetID="16" presetClass="entr" presetSubtype="21" fill="hold" grpId="2" nodeType="withEffect">
                                  <p:stCondLst>
                                    <p:cond delay="0"/>
                                  </p:stCondLst>
                                  <p:childTnLst>
                                    <p:set>
                                      <p:cBhvr>
                                        <p:cTn id="138" dur="1" fill="hold">
                                          <p:stCondLst>
                                            <p:cond delay="0"/>
                                          </p:stCondLst>
                                        </p:cTn>
                                        <p:tgtEl>
                                          <p:spTgt spid="18"/>
                                        </p:tgtEl>
                                        <p:attrNameLst>
                                          <p:attrName>style.visibility</p:attrName>
                                        </p:attrNameLst>
                                      </p:cBhvr>
                                      <p:to>
                                        <p:strVal val="visible"/>
                                      </p:to>
                                    </p:set>
                                    <p:animEffect transition="in" filter="barn(inVertical)">
                                      <p:cBhvr>
                                        <p:cTn id="139" dur="500"/>
                                        <p:tgtEl>
                                          <p:spTgt spid="18"/>
                                        </p:tgtEl>
                                      </p:cBhvr>
                                    </p:animEffect>
                                  </p:childTnLst>
                                </p:cTn>
                              </p:par>
                              <p:par>
                                <p:cTn id="140" presetID="16" presetClass="entr" presetSubtype="21" fill="hold" grpId="2" nodeType="with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barn(inVertical)">
                                      <p:cBhvr>
                                        <p:cTn id="1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10" grpId="0" animBg="1"/>
      <p:bldP spid="11" grpId="0" animBg="1"/>
      <p:bldP spid="12" grpId="0" animBg="1"/>
      <p:bldP spid="13" grpId="0" animBg="1"/>
      <p:bldP spid="14" grpId="0" animBg="1"/>
      <p:bldP spid="2" grpId="0" animBg="1"/>
      <p:bldP spid="2" grpId="1" animBg="1"/>
      <p:bldP spid="2"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85" name="Group 49"/>
          <p:cNvGraphicFramePr>
            <a:graphicFrameLocks noGrp="1"/>
          </p:cNvGraphicFramePr>
          <p:nvPr>
            <p:extLst>
              <p:ext uri="{D42A27DB-BD31-4B8C-83A1-F6EECF244321}">
                <p14:modId xmlns:p14="http://schemas.microsoft.com/office/powerpoint/2010/main" val="295496683"/>
              </p:ext>
            </p:extLst>
          </p:nvPr>
        </p:nvGraphicFramePr>
        <p:xfrm>
          <a:off x="134471" y="753036"/>
          <a:ext cx="11914093" cy="6150270"/>
        </p:xfrm>
        <a:graphic>
          <a:graphicData uri="http://schemas.openxmlformats.org/drawingml/2006/table">
            <a:tbl>
              <a:tblPr/>
              <a:tblGrid>
                <a:gridCol w="2891117"/>
                <a:gridCol w="2635624"/>
                <a:gridCol w="6387352"/>
              </a:tblGrid>
              <a:tr h="738110">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Tên</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hoocmon</a:t>
                      </a:r>
                      <a:endPar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Nơi</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sản</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sinh</a:t>
                      </a:r>
                      <a:endPar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Tác</a:t>
                      </a:r>
                      <a:r>
                        <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dụng</a:t>
                      </a:r>
                      <a:endParaRPr kumimoji="0" lang="en-US" altLang="en-US" sz="28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231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GnRH</a:t>
                      </a:r>
                      <a:endPar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(Gonadotropin Releasing Hormone)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defRPr/>
                      </a:pPr>
                      <a:r>
                        <a:rPr lang="en-US" altLang="en-US" sz="2800" dirty="0" err="1" smtClean="0">
                          <a:solidFill>
                            <a:schemeClr val="tx1"/>
                          </a:solidFill>
                          <a:latin typeface="Times New Roman" panose="02020603050405020304" pitchFamily="18" charset="0"/>
                          <a:cs typeface="Times New Roman" panose="02020603050405020304" pitchFamily="18" charset="0"/>
                        </a:rPr>
                        <a:t>Vùng</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dưới</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đồi</a:t>
                      </a:r>
                      <a:endParaRPr lang="en-US" altLang="en-US" sz="2800" dirty="0" smtClean="0">
                        <a:solidFill>
                          <a:schemeClr val="tx1"/>
                        </a:solidFill>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algn="l"/>
                      <a:r>
                        <a:rPr lang="en-US" altLang="en-US" sz="2800" dirty="0" err="1" smtClean="0">
                          <a:solidFill>
                            <a:schemeClr val="tx1"/>
                          </a:solidFill>
                          <a:latin typeface="Times New Roman" panose="02020603050405020304" pitchFamily="18" charset="0"/>
                          <a:cs typeface="Times New Roman" panose="02020603050405020304" pitchFamily="18" charset="0"/>
                        </a:rPr>
                        <a:t>Kích</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thích</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tuyến</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yên</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tiết</a:t>
                      </a:r>
                      <a:r>
                        <a:rPr lang="en-US" altLang="en-US" sz="2800" dirty="0" smtClean="0">
                          <a:solidFill>
                            <a:schemeClr val="tx1"/>
                          </a:solidFill>
                          <a:latin typeface="Times New Roman" panose="02020603050405020304" pitchFamily="18" charset="0"/>
                          <a:cs typeface="Times New Roman" panose="02020603050405020304" pitchFamily="18" charset="0"/>
                        </a:rPr>
                        <a:t> FSH </a:t>
                      </a:r>
                      <a:r>
                        <a:rPr lang="en-US" altLang="en-US" sz="2800" dirty="0" err="1" smtClean="0">
                          <a:solidFill>
                            <a:schemeClr val="tx1"/>
                          </a:solidFill>
                          <a:latin typeface="Times New Roman" panose="02020603050405020304" pitchFamily="18" charset="0"/>
                          <a:cs typeface="Times New Roman" panose="02020603050405020304" pitchFamily="18" charset="0"/>
                        </a:rPr>
                        <a:t>và</a:t>
                      </a:r>
                      <a:r>
                        <a:rPr lang="en-US" altLang="en-US" sz="2800" dirty="0" smtClean="0">
                          <a:solidFill>
                            <a:schemeClr val="tx1"/>
                          </a:solidFill>
                          <a:latin typeface="Times New Roman" panose="02020603050405020304" pitchFamily="18" charset="0"/>
                          <a:cs typeface="Times New Roman" panose="02020603050405020304" pitchFamily="18" charset="0"/>
                        </a:rPr>
                        <a:t> LH.</a:t>
                      </a:r>
                      <a:endParaRPr lang="en-US" altLang="en-US" sz="2800" dirty="0">
                        <a:solidFill>
                          <a:schemeClr val="tx1"/>
                        </a:solidFill>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749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FSH</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(Follicle Stimulating Hormone)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Tuyến</a:t>
                      </a: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yên</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algn="l"/>
                      <a:r>
                        <a:rPr lang="en-US" altLang="en-US" sz="2800" dirty="0" err="1" smtClean="0">
                          <a:solidFill>
                            <a:schemeClr val="tx1"/>
                          </a:solidFill>
                          <a:latin typeface="Times New Roman" panose="02020603050405020304" pitchFamily="18" charset="0"/>
                          <a:cs typeface="Times New Roman" panose="02020603050405020304" pitchFamily="18" charset="0"/>
                        </a:rPr>
                        <a:t>Kích</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thích</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nang</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trứng</a:t>
                      </a:r>
                      <a:r>
                        <a:rPr lang="en-US" altLang="en-US" sz="2800" baseline="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phát</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triển</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và</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tiết</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ra</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ơstrôgen</a:t>
                      </a:r>
                      <a:r>
                        <a:rPr lang="en-US" altLang="en-US" sz="2800" dirty="0" smtClean="0">
                          <a:solidFill>
                            <a:schemeClr val="tx1"/>
                          </a:solidFill>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54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LH</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(Luteinizing Hormone)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defRPr/>
                      </a:pPr>
                      <a:r>
                        <a:rPr lang="en-US" altLang="en-US" sz="2800" dirty="0" err="1" smtClean="0">
                          <a:solidFill>
                            <a:schemeClr val="tx1"/>
                          </a:solidFill>
                          <a:latin typeface="Times New Roman" panose="02020603050405020304" pitchFamily="18" charset="0"/>
                          <a:cs typeface="Times New Roman" panose="02020603050405020304" pitchFamily="18" charset="0"/>
                        </a:rPr>
                        <a:t>Tuyến</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yên</a:t>
                      </a:r>
                      <a:endParaRPr lang="en-US" altLang="en-US" sz="2800" dirty="0" smtClean="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algn="l"/>
                      <a:r>
                        <a:rPr lang="en-US" altLang="en-US" sz="2800" dirty="0" err="1" smtClean="0">
                          <a:solidFill>
                            <a:schemeClr val="tx1"/>
                          </a:solidFill>
                          <a:latin typeface="Times New Roman" panose="02020603050405020304" pitchFamily="18" charset="0"/>
                          <a:cs typeface="Times New Roman" panose="02020603050405020304" pitchFamily="18" charset="0"/>
                        </a:rPr>
                        <a:t>Làm</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trứng</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chín</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rụng</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và</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tạo</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thể</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vàng</a:t>
                      </a:r>
                      <a:r>
                        <a:rPr lang="en-US" altLang="en-US" sz="2800" dirty="0" smtClean="0">
                          <a:solidFill>
                            <a:schemeClr val="tx1"/>
                          </a:solidFill>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8862">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algn="ctr"/>
                      <a:r>
                        <a:rPr kumimoji="0" lang="en-US" altLang="en-US" sz="2800" b="0" i="0" u="none" strike="noStrike" kern="1200" cap="none" normalizeH="0" baseline="0" dirty="0" err="1" smtClean="0">
                          <a:ln>
                            <a:noFill/>
                          </a:ln>
                          <a:solidFill>
                            <a:schemeClr val="tx1"/>
                          </a:solidFill>
                          <a:effectLst/>
                          <a:latin typeface="Times New Roman" panose="02020603050405020304" pitchFamily="18" charset="0"/>
                          <a:ea typeface="+mn-ea"/>
                          <a:cs typeface="Arial" panose="020B0604020202020204" pitchFamily="34" charset="0"/>
                        </a:rPr>
                        <a:t>Prôgestêrôn</a:t>
                      </a:r>
                      <a:r>
                        <a:rPr kumimoji="0" lang="en-US" altLang="en-US" sz="2800" b="0" i="0" u="none" strike="noStrike" kern="1200" cap="none" normalizeH="0" baseline="0" dirty="0" smtClean="0">
                          <a:ln>
                            <a:noFill/>
                          </a:ln>
                          <a:solidFill>
                            <a:schemeClr val="tx1"/>
                          </a:solidFill>
                          <a:effectLst/>
                          <a:latin typeface="Times New Roman" panose="02020603050405020304" pitchFamily="18" charset="0"/>
                          <a:ea typeface="+mn-ea"/>
                          <a:cs typeface="Arial" panose="020B0604020202020204" pitchFamily="34" charset="0"/>
                        </a:rPr>
                        <a:t> </a:t>
                      </a:r>
                    </a:p>
                    <a:p>
                      <a:pPr algn="ctr"/>
                      <a:r>
                        <a:rPr kumimoji="0" lang="en-US" altLang="en-US" sz="2800" b="0" i="0" u="none" strike="noStrike" kern="1200" cap="none" normalizeH="0" baseline="0" dirty="0" err="1" smtClean="0">
                          <a:ln>
                            <a:noFill/>
                          </a:ln>
                          <a:solidFill>
                            <a:schemeClr val="tx1"/>
                          </a:solidFill>
                          <a:effectLst/>
                          <a:latin typeface="Times New Roman" panose="02020603050405020304" pitchFamily="18" charset="0"/>
                          <a:ea typeface="+mn-ea"/>
                          <a:cs typeface="Arial" panose="020B0604020202020204" pitchFamily="34" charset="0"/>
                        </a:rPr>
                        <a:t>và</a:t>
                      </a:r>
                      <a:r>
                        <a:rPr kumimoji="0" lang="en-US" altLang="en-US" sz="2800" b="0" i="0" u="none" strike="noStrike" kern="1200" cap="none" normalizeH="0" baseline="0" dirty="0" smtClean="0">
                          <a:ln>
                            <a:noFill/>
                          </a:ln>
                          <a:solidFill>
                            <a:schemeClr val="tx1"/>
                          </a:solidFill>
                          <a:effectLst/>
                          <a:latin typeface="Times New Roman" panose="02020603050405020304" pitchFamily="18" charset="0"/>
                          <a:ea typeface="+mn-ea"/>
                          <a:cs typeface="Arial" panose="020B0604020202020204" pitchFamily="34" charset="0"/>
                        </a:rPr>
                        <a:t> </a:t>
                      </a:r>
                      <a:r>
                        <a:rPr kumimoji="0" lang="en-US" altLang="en-US" sz="2800" b="0" i="0" u="none" strike="noStrike" kern="1200" cap="none" normalizeH="0" baseline="0" dirty="0" err="1" smtClean="0">
                          <a:ln>
                            <a:noFill/>
                          </a:ln>
                          <a:solidFill>
                            <a:schemeClr val="tx1"/>
                          </a:solidFill>
                          <a:effectLst/>
                          <a:latin typeface="Times New Roman" panose="02020603050405020304" pitchFamily="18" charset="0"/>
                          <a:ea typeface="+mn-ea"/>
                          <a:cs typeface="Arial" panose="020B0604020202020204" pitchFamily="34" charset="0"/>
                        </a:rPr>
                        <a:t>ơstrôgen</a:t>
                      </a:r>
                      <a:endParaRPr kumimoji="0" lang="en-US" altLang="en-US" sz="2800" b="0" i="0" u="none" strike="noStrike" kern="1200" cap="none" normalizeH="0" baseline="0" dirty="0">
                        <a:ln>
                          <a:noFill/>
                        </a:ln>
                        <a:solidFill>
                          <a:schemeClr val="tx1"/>
                        </a:solidFill>
                        <a:effectLst/>
                        <a:latin typeface="Times New Roman" panose="02020603050405020304" pitchFamily="18" charset="0"/>
                        <a:ea typeface="+mn-ea"/>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Thể</a:t>
                      </a:r>
                      <a:r>
                        <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vàng</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750"/>
                        </a:spcBef>
                        <a:buFont typeface="Arial" panose="020B0604020202020204" pitchFamily="34" charset="0"/>
                        <a:defRPr sz="19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defRPr sz="1600">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defRPr sz="13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defRPr sz="11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defRPr sz="1100">
                          <a:solidFill>
                            <a:schemeClr val="tx1"/>
                          </a:solidFill>
                          <a:latin typeface="Calibri" panose="020F0502020204030204" pitchFamily="34" charset="0"/>
                        </a:defRPr>
                      </a:lvl9pPr>
                    </a:lstStyle>
                    <a:p>
                      <a:pPr algn="l"/>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Nồng</a:t>
                      </a:r>
                      <a:r>
                        <a:rPr lang="en-US" altLang="en-US" sz="2800" baseline="0" dirty="0" smtClean="0">
                          <a:solidFill>
                            <a:schemeClr val="tx1"/>
                          </a:solidFill>
                          <a:latin typeface="Times New Roman" panose="02020603050405020304" pitchFamily="18" charset="0"/>
                          <a:cs typeface="Times New Roman" panose="02020603050405020304" pitchFamily="18" charset="0"/>
                        </a:rPr>
                        <a:t> </a:t>
                      </a:r>
                      <a:r>
                        <a:rPr lang="en-US" altLang="en-US" sz="2800" baseline="0" dirty="0" err="1" smtClean="0">
                          <a:solidFill>
                            <a:schemeClr val="tx1"/>
                          </a:solidFill>
                          <a:latin typeface="Times New Roman" panose="02020603050405020304" pitchFamily="18" charset="0"/>
                          <a:cs typeface="Times New Roman" panose="02020603050405020304" pitchFamily="18" charset="0"/>
                        </a:rPr>
                        <a:t>độ</a:t>
                      </a:r>
                      <a:r>
                        <a:rPr lang="en-US" altLang="en-US" sz="2800" baseline="0" dirty="0" smtClean="0">
                          <a:solidFill>
                            <a:schemeClr val="tx1"/>
                          </a:solidFill>
                          <a:latin typeface="Times New Roman" panose="02020603050405020304" pitchFamily="18" charset="0"/>
                          <a:cs typeface="Times New Roman" panose="02020603050405020304" pitchFamily="18" charset="0"/>
                        </a:rPr>
                        <a:t> </a:t>
                      </a:r>
                      <a:r>
                        <a:rPr lang="en-US" altLang="en-US" sz="2800" baseline="0" dirty="0" err="1" smtClean="0">
                          <a:solidFill>
                            <a:schemeClr val="tx1"/>
                          </a:solidFill>
                          <a:latin typeface="Times New Roman" panose="02020603050405020304" pitchFamily="18" charset="0"/>
                          <a:cs typeface="Times New Roman" panose="02020603050405020304" pitchFamily="18" charset="0"/>
                        </a:rPr>
                        <a:t>thấp</a:t>
                      </a:r>
                      <a:r>
                        <a:rPr lang="en-US" altLang="en-US" sz="2800" baseline="0" dirty="0" smtClean="0">
                          <a:solidFill>
                            <a:schemeClr val="tx1"/>
                          </a:solidFill>
                          <a:latin typeface="Times New Roman" panose="02020603050405020304" pitchFamily="18" charset="0"/>
                          <a:cs typeface="Times New Roman" panose="02020603050405020304" pitchFamily="18" charset="0"/>
                        </a:rPr>
                        <a:t>: </a:t>
                      </a:r>
                      <a:r>
                        <a:rPr lang="en-US" altLang="en-US" sz="2800" baseline="0" dirty="0" err="1" smtClean="0">
                          <a:solidFill>
                            <a:schemeClr val="tx1"/>
                          </a:solidFill>
                          <a:latin typeface="Times New Roman" panose="02020603050405020304" pitchFamily="18" charset="0"/>
                          <a:cs typeface="Times New Roman" panose="02020603050405020304" pitchFamily="18" charset="0"/>
                        </a:rPr>
                        <a:t>l</a:t>
                      </a:r>
                      <a:r>
                        <a:rPr lang="en-US" altLang="en-US" sz="2800" dirty="0" err="1" smtClean="0">
                          <a:solidFill>
                            <a:schemeClr val="tx1"/>
                          </a:solidFill>
                          <a:latin typeface="Times New Roman" panose="02020603050405020304" pitchFamily="18" charset="0"/>
                          <a:cs typeface="Times New Roman" panose="02020603050405020304" pitchFamily="18" charset="0"/>
                        </a:rPr>
                        <a:t>àm</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niêm</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mạc</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tử</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cung</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phát</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triển</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dày</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err="1" smtClean="0">
                          <a:solidFill>
                            <a:schemeClr val="tx1"/>
                          </a:solidFill>
                          <a:latin typeface="Times New Roman" panose="02020603050405020304" pitchFamily="18" charset="0"/>
                          <a:cs typeface="Times New Roman" panose="02020603050405020304" pitchFamily="18" charset="0"/>
                        </a:rPr>
                        <a:t>lên</a:t>
                      </a:r>
                      <a:r>
                        <a:rPr lang="en-US" altLang="en-US" sz="2800" dirty="0" smtClean="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Nồng</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độ</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cao</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ức</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chế</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tuyến</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yên</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tiết</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FSH, LH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và</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vùng</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dưới</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đồi</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tiết</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cs typeface="Arial" panose="020B0604020202020204" pitchFamily="34" charset="0"/>
                        </a:rPr>
                        <a:t>GnRH</a:t>
                      </a:r>
                      <a:r>
                        <a:rPr kumimoji="0" lang="en-US" sz="2800" b="0"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86" name="Rectangle 50"/>
          <p:cNvSpPr>
            <a:spLocks noChangeArrowheads="1"/>
          </p:cNvSpPr>
          <p:nvPr/>
        </p:nvSpPr>
        <p:spPr bwMode="auto">
          <a:xfrm>
            <a:off x="7010400" y="4265613"/>
            <a:ext cx="3352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800" dirty="0">
              <a:solidFill>
                <a:srgbClr val="0000FF"/>
              </a:solidFill>
              <a:latin typeface="Times New Roman" panose="02020603050405020304" pitchFamily="18" charset="0"/>
            </a:endParaRPr>
          </a:p>
        </p:txBody>
      </p:sp>
      <p:sp>
        <p:nvSpPr>
          <p:cNvPr id="116787" name="Rectangle 51"/>
          <p:cNvSpPr>
            <a:spLocks noChangeArrowheads="1"/>
          </p:cNvSpPr>
          <p:nvPr/>
        </p:nvSpPr>
        <p:spPr bwMode="auto">
          <a:xfrm>
            <a:off x="7024688" y="5514975"/>
            <a:ext cx="335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800" dirty="0">
              <a:solidFill>
                <a:srgbClr val="0000FF"/>
              </a:solidFill>
              <a:latin typeface="Times New Roman" panose="02020603050405020304" pitchFamily="18" charset="0"/>
            </a:endParaRPr>
          </a:p>
        </p:txBody>
      </p:sp>
      <p:sp>
        <p:nvSpPr>
          <p:cNvPr id="15" name="TextBox 14"/>
          <p:cNvSpPr txBox="1"/>
          <p:nvPr/>
        </p:nvSpPr>
        <p:spPr>
          <a:xfrm>
            <a:off x="0" y="32457"/>
            <a:ext cx="4933950" cy="523220"/>
          </a:xfrm>
          <a:prstGeom prst="rect">
            <a:avLst/>
          </a:prstGeom>
          <a:noFill/>
        </p:spPr>
        <p:txBody>
          <a:bodyPr wrap="square" rtlCol="0">
            <a:spAutoFit/>
          </a:bodyPr>
          <a:lstStyle/>
          <a:p>
            <a:r>
              <a:rPr lang="en-US" sz="2800" b="1" dirty="0">
                <a:solidFill>
                  <a:srgbClr val="0070C0"/>
                </a:solidFill>
              </a:rPr>
              <a:t>2</a:t>
            </a:r>
            <a:r>
              <a:rPr lang="en-US" sz="2800" b="1" dirty="0" smtClean="0">
                <a:solidFill>
                  <a:srgbClr val="0070C0"/>
                </a:solidFill>
              </a:rPr>
              <a:t>. </a:t>
            </a:r>
            <a:r>
              <a:rPr lang="en-US" sz="2800" b="1" dirty="0" err="1" smtClean="0">
                <a:solidFill>
                  <a:srgbClr val="0070C0"/>
                </a:solidFill>
              </a:rPr>
              <a:t>Cơ</a:t>
            </a:r>
            <a:r>
              <a:rPr lang="en-US" sz="2800" b="1" dirty="0" smtClean="0">
                <a:solidFill>
                  <a:srgbClr val="0070C0"/>
                </a:solidFill>
              </a:rPr>
              <a:t> </a:t>
            </a:r>
            <a:r>
              <a:rPr lang="en-US" sz="2800" b="1" dirty="0" err="1" smtClean="0">
                <a:solidFill>
                  <a:srgbClr val="0070C0"/>
                </a:solidFill>
              </a:rPr>
              <a:t>chế</a:t>
            </a:r>
            <a:r>
              <a:rPr lang="en-US" sz="2800" b="1" dirty="0" smtClean="0">
                <a:solidFill>
                  <a:srgbClr val="0070C0"/>
                </a:solidFill>
              </a:rPr>
              <a:t> </a:t>
            </a:r>
            <a:r>
              <a:rPr lang="en-US" sz="2800" b="1" dirty="0" err="1" smtClean="0">
                <a:solidFill>
                  <a:srgbClr val="0070C0"/>
                </a:solidFill>
              </a:rPr>
              <a:t>điều</a:t>
            </a:r>
            <a:r>
              <a:rPr lang="en-US" sz="2800" b="1" dirty="0" smtClean="0">
                <a:solidFill>
                  <a:srgbClr val="0070C0"/>
                </a:solidFill>
              </a:rPr>
              <a:t> </a:t>
            </a:r>
            <a:r>
              <a:rPr lang="en-US" sz="2800" b="1" dirty="0" err="1" smtClean="0">
                <a:solidFill>
                  <a:srgbClr val="0070C0"/>
                </a:solidFill>
              </a:rPr>
              <a:t>hòa</a:t>
            </a:r>
            <a:r>
              <a:rPr lang="en-US" sz="2800" b="1" dirty="0" smtClean="0">
                <a:solidFill>
                  <a:srgbClr val="0070C0"/>
                </a:solidFill>
              </a:rPr>
              <a:t> </a:t>
            </a:r>
            <a:r>
              <a:rPr lang="en-US" sz="2800" b="1" dirty="0" err="1" smtClean="0">
                <a:solidFill>
                  <a:srgbClr val="0070C0"/>
                </a:solidFill>
              </a:rPr>
              <a:t>sinh</a:t>
            </a:r>
            <a:r>
              <a:rPr lang="en-US" sz="2800" b="1" dirty="0" smtClean="0">
                <a:solidFill>
                  <a:srgbClr val="0070C0"/>
                </a:solidFill>
              </a:rPr>
              <a:t> </a:t>
            </a:r>
            <a:r>
              <a:rPr lang="en-US" sz="2800" b="1" dirty="0" err="1" smtClean="0">
                <a:solidFill>
                  <a:srgbClr val="0070C0"/>
                </a:solidFill>
              </a:rPr>
              <a:t>trứng</a:t>
            </a:r>
            <a:endParaRPr lang="en-US" sz="2800" b="1" dirty="0">
              <a:solidFill>
                <a:srgbClr val="0070C0"/>
              </a:solidFill>
            </a:endParaRPr>
          </a:p>
        </p:txBody>
      </p:sp>
    </p:spTree>
    <p:extLst>
      <p:ext uri="{BB962C8B-B14F-4D97-AF65-F5344CB8AC3E}">
        <p14:creationId xmlns:p14="http://schemas.microsoft.com/office/powerpoint/2010/main" val="2670136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116785"/>
                                        </p:tgtEl>
                                        <p:attrNameLst>
                                          <p:attrName>style.visibility</p:attrName>
                                        </p:attrNameLst>
                                      </p:cBhvr>
                                      <p:to>
                                        <p:strVal val="visible"/>
                                      </p:to>
                                    </p:set>
                                    <p:animEffect transition="in" filter="barn(inVertical)">
                                      <p:cBhvr>
                                        <p:cTn id="7" dur="500"/>
                                        <p:tgtEl>
                                          <p:spTgt spid="116785"/>
                                        </p:tgtEl>
                                      </p:cBhvr>
                                    </p:animEffect>
                                  </p:childTnLst>
                                </p:cTn>
                              </p:par>
                              <p:par>
                                <p:cTn id="8" presetID="16" presetClass="entr" presetSubtype="21" fill="hold" grpId="0" nodeType="withEffect" nodePh="1">
                                  <p:stCondLst>
                                    <p:cond delay="0"/>
                                  </p:stCondLst>
                                  <p:endCondLst>
                                    <p:cond evt="begin" delay="0">
                                      <p:tn val="8"/>
                                    </p:cond>
                                  </p:endCondLst>
                                  <p:childTnLst>
                                    <p:set>
                                      <p:cBhvr>
                                        <p:cTn id="9" dur="1" fill="hold">
                                          <p:stCondLst>
                                            <p:cond delay="0"/>
                                          </p:stCondLst>
                                        </p:cTn>
                                        <p:tgtEl>
                                          <p:spTgt spid="116786"/>
                                        </p:tgtEl>
                                        <p:attrNameLst>
                                          <p:attrName>style.visibility</p:attrName>
                                        </p:attrNameLst>
                                      </p:cBhvr>
                                      <p:to>
                                        <p:strVal val="visible"/>
                                      </p:to>
                                    </p:set>
                                    <p:animEffect transition="in" filter="barn(inVertical)">
                                      <p:cBhvr>
                                        <p:cTn id="10" dur="500"/>
                                        <p:tgtEl>
                                          <p:spTgt spid="116786"/>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116787"/>
                                        </p:tgtEl>
                                        <p:attrNameLst>
                                          <p:attrName>style.visibility</p:attrName>
                                        </p:attrNameLst>
                                      </p:cBhvr>
                                      <p:to>
                                        <p:strVal val="visible"/>
                                      </p:to>
                                    </p:set>
                                    <p:animEffect transition="in" filter="barn(inVertical)">
                                      <p:cBhvr>
                                        <p:cTn id="13" dur="500"/>
                                        <p:tgtEl>
                                          <p:spTgt spid="116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86" grpId="0"/>
      <p:bldP spid="1167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0340" y="2115670"/>
            <a:ext cx="1207546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600" b="1" dirty="0">
                <a:solidFill>
                  <a:srgbClr val="0000CC"/>
                </a:solidFill>
                <a:effectLst>
                  <a:reflection blurRad="6350" stA="55000" endA="300" endPos="45500" dir="5400000" sy="-100000" algn="bl" rotWithShape="0"/>
                </a:effectLst>
              </a:rPr>
              <a:t>CƠ CHẾ ĐIỀU HÒA SINH SẢN</a:t>
            </a:r>
          </a:p>
        </p:txBody>
      </p:sp>
      <p:sp>
        <p:nvSpPr>
          <p:cNvPr id="5" name="Rectangle 7"/>
          <p:cNvSpPr>
            <a:spLocks noChangeArrowheads="1"/>
          </p:cNvSpPr>
          <p:nvPr/>
        </p:nvSpPr>
        <p:spPr bwMode="auto">
          <a:xfrm>
            <a:off x="3974725" y="1004047"/>
            <a:ext cx="381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smtClean="0">
                <a:solidFill>
                  <a:srgbClr val="FF3300"/>
                </a:solidFill>
                <a:latin typeface="Times New Roman" panose="02020603050405020304" pitchFamily="18" charset="0"/>
              </a:rPr>
              <a:t>CHỦ ĐỀ</a:t>
            </a:r>
            <a:endParaRPr lang="en-US" sz="4400" b="1" dirty="0">
              <a:solidFill>
                <a:srgbClr val="FF3300"/>
              </a:solidFill>
              <a:latin typeface="Times New Roman" panose="02020603050405020304" pitchFamily="18" charset="0"/>
            </a:endParaRPr>
          </a:p>
        </p:txBody>
      </p:sp>
    </p:spTree>
    <p:extLst>
      <p:ext uri="{BB962C8B-B14F-4D97-AF65-F5344CB8AC3E}">
        <p14:creationId xmlns:p14="http://schemas.microsoft.com/office/powerpoint/2010/main" val="28059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3551" y="8382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96226" y="8763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33551" y="4029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48225" y="4095751"/>
            <a:ext cx="257175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58151" y="388143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600200" y="38101"/>
            <a:ext cx="9086850" cy="461963"/>
          </a:xfrm>
          <a:prstGeom prst="rect">
            <a:avLst/>
          </a:prstGeom>
          <a:solidFill>
            <a:schemeClr val="accent2">
              <a:lumMod val="20000"/>
              <a:lumOff val="80000"/>
            </a:schemeClr>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0000CC"/>
                </a:solidFill>
              </a:rPr>
              <a:t>CHU KỲ TRỨNG CHÍN VÀ RỤNG Ở MỘT SỐ LOÀI ĐỘNG VẬT</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1525" y="876300"/>
            <a:ext cx="2857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205038" y="2905125"/>
            <a:ext cx="1524000"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rPr>
              <a:t>4 – 5 ngày</a:t>
            </a:r>
          </a:p>
        </p:txBody>
      </p:sp>
      <p:sp>
        <p:nvSpPr>
          <p:cNvPr id="10" name="TextBox 9"/>
          <p:cNvSpPr txBox="1">
            <a:spLocks noChangeArrowheads="1"/>
          </p:cNvSpPr>
          <p:nvPr/>
        </p:nvSpPr>
        <p:spPr bwMode="auto">
          <a:xfrm>
            <a:off x="5087939" y="2914650"/>
            <a:ext cx="1844675"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rPr>
              <a:t>15 – 16 ngày</a:t>
            </a:r>
          </a:p>
        </p:txBody>
      </p:sp>
      <p:sp>
        <p:nvSpPr>
          <p:cNvPr id="11" name="TextBox 10"/>
          <p:cNvSpPr txBox="1">
            <a:spLocks noChangeArrowheads="1"/>
          </p:cNvSpPr>
          <p:nvPr/>
        </p:nvSpPr>
        <p:spPr bwMode="auto">
          <a:xfrm>
            <a:off x="8207376" y="2914650"/>
            <a:ext cx="1844675"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rPr>
              <a:t>19 – 21 ngày</a:t>
            </a:r>
          </a:p>
        </p:txBody>
      </p:sp>
      <p:sp>
        <p:nvSpPr>
          <p:cNvPr id="12" name="TextBox 11"/>
          <p:cNvSpPr txBox="1">
            <a:spLocks noChangeArrowheads="1"/>
          </p:cNvSpPr>
          <p:nvPr/>
        </p:nvSpPr>
        <p:spPr bwMode="auto">
          <a:xfrm>
            <a:off x="2205038" y="6072188"/>
            <a:ext cx="1300162"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rPr>
              <a:t>24 ngày</a:t>
            </a:r>
          </a:p>
        </p:txBody>
      </p:sp>
      <p:sp>
        <p:nvSpPr>
          <p:cNvPr id="13" name="TextBox 12"/>
          <p:cNvSpPr txBox="1">
            <a:spLocks noChangeArrowheads="1"/>
          </p:cNvSpPr>
          <p:nvPr/>
        </p:nvSpPr>
        <p:spPr bwMode="auto">
          <a:xfrm>
            <a:off x="5359401" y="6072188"/>
            <a:ext cx="1300163"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rPr>
              <a:t>24 ngày</a:t>
            </a:r>
          </a:p>
        </p:txBody>
      </p:sp>
      <p:sp>
        <p:nvSpPr>
          <p:cNvPr id="14" name="TextBox 13"/>
          <p:cNvSpPr txBox="1">
            <a:spLocks noChangeArrowheads="1"/>
          </p:cNvSpPr>
          <p:nvPr/>
        </p:nvSpPr>
        <p:spPr bwMode="auto">
          <a:xfrm>
            <a:off x="8496301" y="6191250"/>
            <a:ext cx="1300163" cy="400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rPr>
              <a:t>28 ngày</a:t>
            </a:r>
          </a:p>
        </p:txBody>
      </p:sp>
    </p:spTree>
    <p:extLst>
      <p:ext uri="{BB962C8B-B14F-4D97-AF65-F5344CB8AC3E}">
        <p14:creationId xmlns:p14="http://schemas.microsoft.com/office/powerpoint/2010/main" val="6357321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21" presetClass="entr" presetSubtype="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6" presetID="21"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21"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par>
                                <p:cTn id="32" presetID="21"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par>
                                <p:cTn id="35" presetID="21"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38" presetID="21"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par>
                                <p:cTn id="41" presetID="21" presetClass="entr" presetSubtype="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2000"/>
                                        <p:tgtEl>
                                          <p:spTgt spid="14"/>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AutoShape 4"/>
          <p:cNvSpPr>
            <a:spLocks noGrp="1" noChangeArrowheads="1"/>
          </p:cNvSpPr>
          <p:nvPr>
            <p:ph idx="1"/>
          </p:nvPr>
        </p:nvSpPr>
        <p:spPr>
          <a:xfrm>
            <a:off x="2438400" y="0"/>
            <a:ext cx="8229600" cy="4800600"/>
          </a:xfrm>
          <a:prstGeom prst="cloudCallout">
            <a:avLst>
              <a:gd name="adj1" fmla="val -43329"/>
              <a:gd name="adj2" fmla="val 92897"/>
            </a:avLst>
          </a:prstGeom>
          <a:solidFill>
            <a:schemeClr val="accent2">
              <a:lumMod val="20000"/>
              <a:lumOff val="80000"/>
            </a:schemeClr>
          </a:solidFill>
          <a:ln>
            <a:solidFill>
              <a:schemeClr val="tx1"/>
            </a:solidFill>
            <a:round/>
            <a:headEnd/>
            <a:tailEnd/>
          </a:ln>
        </p:spPr>
        <p:txBody>
          <a:bodyPr rtlCol="0">
            <a:noAutofit/>
          </a:bodyPr>
          <a:lstStyle/>
          <a:p>
            <a:pPr algn="just">
              <a:buNone/>
              <a:defRPr/>
            </a:pP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Hãy</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cho</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biết</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ảnh</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hưởng</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của</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thần</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kinh</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và</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môi</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trường</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sống</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đến</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quá</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trình</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sinh</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tinh</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và</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sinh</a:t>
            </a:r>
            <a:r>
              <a:rPr lang="en-US" altLang="en-US" sz="3600" b="1" dirty="0">
                <a:solidFill>
                  <a:srgbClr val="C00000"/>
                </a:solidFill>
                <a:latin typeface="Arial" panose="020B0604020202020204" pitchFamily="34" charset="0"/>
                <a:cs typeface="Arial" panose="020B0604020202020204" pitchFamily="34" charset="0"/>
              </a:rPr>
              <a:t> </a:t>
            </a:r>
            <a:r>
              <a:rPr lang="en-US" altLang="en-US" sz="3600" b="1" dirty="0" err="1">
                <a:solidFill>
                  <a:srgbClr val="C00000"/>
                </a:solidFill>
                <a:latin typeface="Arial" panose="020B0604020202020204" pitchFamily="34" charset="0"/>
                <a:cs typeface="Arial" panose="020B0604020202020204" pitchFamily="34" charset="0"/>
              </a:rPr>
              <a:t>trứng</a:t>
            </a:r>
            <a:r>
              <a:rPr lang="en-US" altLang="en-US" sz="3600" b="1"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5543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5172">
                                            <p:bg/>
                                          </p:spTgt>
                                        </p:tgtEl>
                                        <p:attrNameLst>
                                          <p:attrName>style.visibility</p:attrName>
                                        </p:attrNameLst>
                                      </p:cBhvr>
                                      <p:to>
                                        <p:strVal val="visible"/>
                                      </p:to>
                                    </p:set>
                                    <p:animEffect transition="in" filter="barn(inVertical)">
                                      <p:cBhvr>
                                        <p:cTn id="7" dur="500"/>
                                        <p:tgtEl>
                                          <p:spTgt spid="135172">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5172">
                                            <p:txEl>
                                              <p:pRg st="0" end="0"/>
                                            </p:txEl>
                                          </p:spTgt>
                                        </p:tgtEl>
                                        <p:attrNameLst>
                                          <p:attrName>style.visibility</p:attrName>
                                        </p:attrNameLst>
                                      </p:cBhvr>
                                      <p:to>
                                        <p:strVal val="visible"/>
                                      </p:to>
                                    </p:set>
                                    <p:animEffect transition="in" filter="barn(inVertical)">
                                      <p:cBhvr>
                                        <p:cTn id="10" dur="500"/>
                                        <p:tgtEl>
                                          <p:spTgt spid="1351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 y="-112058"/>
            <a:ext cx="12021671" cy="1143000"/>
          </a:xfrm>
        </p:spPr>
        <p:txBody>
          <a:bodyPr>
            <a:normAutofit/>
          </a:bodyPr>
          <a:lstStyle/>
          <a:p>
            <a:pPr algn="l"/>
            <a:r>
              <a:rPr lang="en-US" sz="2800" b="1" dirty="0">
                <a:solidFill>
                  <a:srgbClr val="0070C0"/>
                </a:solidFill>
                <a:latin typeface="+mn-lt"/>
                <a:ea typeface="+mn-ea"/>
                <a:cs typeface="+mn-cs"/>
              </a:rPr>
              <a:t>II. TÁC ĐỘNG </a:t>
            </a:r>
            <a:r>
              <a:rPr lang="en-US" sz="2800" b="1" dirty="0" smtClean="0">
                <a:solidFill>
                  <a:srgbClr val="0070C0"/>
                </a:solidFill>
                <a:latin typeface="+mn-lt"/>
                <a:ea typeface="+mn-ea"/>
                <a:cs typeface="+mn-cs"/>
              </a:rPr>
              <a:t>CỦA THẦN KINH VÀ MÔI TRƯỜNG SỐNG </a:t>
            </a:r>
            <a:br>
              <a:rPr lang="en-US" sz="2800" b="1" dirty="0" smtClean="0">
                <a:solidFill>
                  <a:srgbClr val="0070C0"/>
                </a:solidFill>
                <a:latin typeface="+mn-lt"/>
                <a:ea typeface="+mn-ea"/>
                <a:cs typeface="+mn-cs"/>
              </a:rPr>
            </a:br>
            <a:r>
              <a:rPr lang="en-US" sz="2800" b="1" dirty="0" smtClean="0">
                <a:solidFill>
                  <a:srgbClr val="0070C0"/>
                </a:solidFill>
                <a:latin typeface="+mn-lt"/>
                <a:ea typeface="+mn-ea"/>
                <a:cs typeface="+mn-cs"/>
              </a:rPr>
              <a:t>ĐẾN QUÁ TRÌNH SINH TINH VÀ SINH TRỨNG.</a:t>
            </a:r>
            <a:endParaRPr lang="en-US" sz="2800" b="1" dirty="0">
              <a:solidFill>
                <a:srgbClr val="0070C0"/>
              </a:solidFill>
              <a:latin typeface="+mn-lt"/>
              <a:ea typeface="+mn-ea"/>
              <a:cs typeface="+mn-cs"/>
            </a:endParaRPr>
          </a:p>
        </p:txBody>
      </p:sp>
      <p:sp>
        <p:nvSpPr>
          <p:cNvPr id="19460" name="AutoShape 4"/>
          <p:cNvSpPr>
            <a:spLocks noChangeArrowheads="1"/>
          </p:cNvSpPr>
          <p:nvPr/>
        </p:nvSpPr>
        <p:spPr bwMode="auto">
          <a:xfrm>
            <a:off x="2658036" y="1846729"/>
            <a:ext cx="7239000" cy="3352800"/>
          </a:xfrm>
          <a:prstGeom prst="wedgeEllipseCallout">
            <a:avLst>
              <a:gd name="adj1" fmla="val -63949"/>
              <a:gd name="adj2" fmla="val 72019"/>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b="1" dirty="0" err="1"/>
              <a:t>Nghiên</a:t>
            </a:r>
            <a:r>
              <a:rPr lang="en-US" sz="2800" b="1" dirty="0"/>
              <a:t> </a:t>
            </a:r>
            <a:r>
              <a:rPr lang="en-US" sz="2800" b="1" dirty="0" err="1"/>
              <a:t>cứu</a:t>
            </a:r>
            <a:r>
              <a:rPr lang="en-US" sz="2800" b="1" dirty="0"/>
              <a:t> </a:t>
            </a:r>
            <a:r>
              <a:rPr lang="en-US" sz="2800" b="1" dirty="0" err="1"/>
              <a:t>những</a:t>
            </a:r>
            <a:r>
              <a:rPr lang="en-US" sz="2800" b="1" dirty="0"/>
              <a:t> </a:t>
            </a:r>
            <a:r>
              <a:rPr lang="en-US" sz="2800" b="1" dirty="0" err="1"/>
              <a:t>thí</a:t>
            </a:r>
            <a:r>
              <a:rPr lang="en-US" sz="2800" b="1" dirty="0"/>
              <a:t> </a:t>
            </a:r>
            <a:r>
              <a:rPr lang="en-US" sz="2800" b="1" dirty="0" err="1"/>
              <a:t>nghiệm</a:t>
            </a:r>
            <a:r>
              <a:rPr lang="en-US" sz="2800" b="1" dirty="0"/>
              <a:t> </a:t>
            </a:r>
            <a:r>
              <a:rPr lang="en-US" sz="2800" b="1" dirty="0" err="1"/>
              <a:t>sau</a:t>
            </a:r>
            <a:r>
              <a:rPr lang="en-US" sz="2800" b="1" dirty="0"/>
              <a:t> </a:t>
            </a:r>
            <a:r>
              <a:rPr lang="en-US" sz="2800" b="1" dirty="0" err="1"/>
              <a:t>rồi</a:t>
            </a:r>
            <a:r>
              <a:rPr lang="en-US" sz="2800" b="1" dirty="0"/>
              <a:t> </a:t>
            </a:r>
            <a:r>
              <a:rPr lang="en-US" sz="2800" b="1" dirty="0" err="1"/>
              <a:t>cho</a:t>
            </a:r>
            <a:r>
              <a:rPr lang="en-US" sz="2800" b="1" dirty="0"/>
              <a:t> </a:t>
            </a:r>
            <a:r>
              <a:rPr lang="en-US" sz="2800" b="1" dirty="0" err="1"/>
              <a:t>biết</a:t>
            </a:r>
            <a:r>
              <a:rPr lang="en-US" sz="2800" b="1" dirty="0"/>
              <a:t> </a:t>
            </a:r>
            <a:r>
              <a:rPr lang="en-US" sz="2800" b="1" dirty="0" err="1"/>
              <a:t>sự</a:t>
            </a:r>
            <a:r>
              <a:rPr lang="en-US" sz="2800" b="1" dirty="0"/>
              <a:t> </a:t>
            </a:r>
            <a:r>
              <a:rPr lang="en-US" sz="2800" b="1" dirty="0" err="1"/>
              <a:t>sinh</a:t>
            </a:r>
            <a:r>
              <a:rPr lang="en-US" sz="2800" b="1" dirty="0"/>
              <a:t> </a:t>
            </a:r>
            <a:r>
              <a:rPr lang="en-US" sz="2800" b="1" dirty="0" err="1"/>
              <a:t>sản</a:t>
            </a:r>
            <a:r>
              <a:rPr lang="en-US" sz="2800" b="1" dirty="0"/>
              <a:t> </a:t>
            </a:r>
            <a:r>
              <a:rPr lang="en-US" sz="2800" b="1" dirty="0" err="1"/>
              <a:t>của</a:t>
            </a:r>
            <a:r>
              <a:rPr lang="en-US" sz="2800" b="1" dirty="0"/>
              <a:t> </a:t>
            </a:r>
            <a:r>
              <a:rPr lang="en-US" sz="2800" b="1" dirty="0" err="1"/>
              <a:t>động</a:t>
            </a:r>
            <a:r>
              <a:rPr lang="en-US" sz="2800" b="1" dirty="0"/>
              <a:t> </a:t>
            </a:r>
            <a:r>
              <a:rPr lang="en-US" sz="2800" b="1" dirty="0" err="1"/>
              <a:t>vật</a:t>
            </a:r>
            <a:r>
              <a:rPr lang="en-US" sz="2800" b="1" dirty="0"/>
              <a:t> </a:t>
            </a:r>
            <a:r>
              <a:rPr lang="en-US" sz="2800" b="1" dirty="0" err="1"/>
              <a:t>phụ</a:t>
            </a:r>
            <a:r>
              <a:rPr lang="en-US" sz="2800" b="1" dirty="0"/>
              <a:t> </a:t>
            </a:r>
            <a:r>
              <a:rPr lang="en-US" sz="2800" b="1" dirty="0" err="1"/>
              <a:t>thuộc</a:t>
            </a:r>
            <a:r>
              <a:rPr lang="en-US" sz="2800" b="1" dirty="0"/>
              <a:t> </a:t>
            </a:r>
            <a:r>
              <a:rPr lang="en-US" sz="2800" b="1" dirty="0" err="1"/>
              <a:t>vào</a:t>
            </a:r>
            <a:r>
              <a:rPr lang="en-US" sz="2800" b="1" dirty="0"/>
              <a:t> </a:t>
            </a:r>
            <a:r>
              <a:rPr lang="en-US" sz="2800" b="1" dirty="0" err="1"/>
              <a:t>những</a:t>
            </a:r>
            <a:r>
              <a:rPr lang="en-US" sz="2800" b="1" dirty="0"/>
              <a:t> </a:t>
            </a:r>
            <a:r>
              <a:rPr lang="en-US" sz="2800" b="1" dirty="0" err="1"/>
              <a:t>nhân</a:t>
            </a:r>
            <a:r>
              <a:rPr lang="en-US" sz="2800" b="1" dirty="0"/>
              <a:t> </a:t>
            </a:r>
            <a:r>
              <a:rPr lang="en-US" sz="2800" b="1" dirty="0" err="1"/>
              <a:t>tố</a:t>
            </a:r>
            <a:r>
              <a:rPr lang="en-US" sz="2800" b="1" dirty="0"/>
              <a:t> </a:t>
            </a:r>
            <a:r>
              <a:rPr lang="en-US" sz="2800" b="1" dirty="0" err="1"/>
              <a:t>nào</a:t>
            </a:r>
            <a:r>
              <a:rPr lang="en-US" sz="2800" b="1" dirty="0"/>
              <a:t> </a:t>
            </a:r>
            <a:r>
              <a:rPr lang="en-US" sz="2800" b="1" dirty="0" err="1"/>
              <a:t>của</a:t>
            </a:r>
            <a:r>
              <a:rPr lang="en-US" sz="2800" b="1" dirty="0"/>
              <a:t> </a:t>
            </a:r>
            <a:r>
              <a:rPr lang="en-US" sz="2800" b="1" dirty="0" err="1"/>
              <a:t>môi</a:t>
            </a:r>
            <a:r>
              <a:rPr lang="en-US" sz="2800" b="1" dirty="0"/>
              <a:t> </a:t>
            </a:r>
            <a:r>
              <a:rPr lang="en-US" sz="2800" b="1" dirty="0" err="1"/>
              <a:t>trường</a:t>
            </a:r>
            <a:r>
              <a:rPr lang="en-US" sz="2800" b="1" dirty="0"/>
              <a:t>?</a:t>
            </a:r>
          </a:p>
        </p:txBody>
      </p:sp>
      <p:sp>
        <p:nvSpPr>
          <p:cNvPr id="19461" name="Text Box 5"/>
          <p:cNvSpPr txBox="1">
            <a:spLocks noChangeArrowheads="1"/>
          </p:cNvSpPr>
          <p:nvPr/>
        </p:nvSpPr>
        <p:spPr bwMode="auto">
          <a:xfrm>
            <a:off x="389964" y="898452"/>
            <a:ext cx="71628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0"/>
              </a:spcBef>
            </a:pPr>
            <a:r>
              <a:rPr lang="en-US" sz="2800" b="1" dirty="0">
                <a:solidFill>
                  <a:srgbClr val="0070C0"/>
                </a:solidFill>
              </a:rPr>
              <a:t>1. </a:t>
            </a:r>
            <a:r>
              <a:rPr lang="en-US" sz="2800" b="1" dirty="0" err="1">
                <a:solidFill>
                  <a:srgbClr val="0070C0"/>
                </a:solidFill>
              </a:rPr>
              <a:t>Ảnh</a:t>
            </a:r>
            <a:r>
              <a:rPr lang="en-US" sz="2800" b="1" dirty="0">
                <a:solidFill>
                  <a:srgbClr val="0070C0"/>
                </a:solidFill>
              </a:rPr>
              <a:t> </a:t>
            </a:r>
            <a:r>
              <a:rPr lang="en-US" sz="2800" b="1" dirty="0" err="1">
                <a:solidFill>
                  <a:srgbClr val="0070C0"/>
                </a:solidFill>
              </a:rPr>
              <a:t>hưởng</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môi</a:t>
            </a:r>
            <a:r>
              <a:rPr lang="en-US" sz="2800" b="1" dirty="0">
                <a:solidFill>
                  <a:srgbClr val="0070C0"/>
                </a:solidFill>
              </a:rPr>
              <a:t> </a:t>
            </a:r>
            <a:r>
              <a:rPr lang="en-US" sz="2800" b="1" dirty="0" err="1">
                <a:solidFill>
                  <a:srgbClr val="0070C0"/>
                </a:solidFill>
              </a:rPr>
              <a:t>trường</a:t>
            </a:r>
            <a:r>
              <a:rPr lang="en-US" sz="2800" b="1" dirty="0">
                <a:solidFill>
                  <a:srgbClr val="0070C0"/>
                </a:solidFill>
              </a:rPr>
              <a:t>.</a:t>
            </a:r>
          </a:p>
        </p:txBody>
      </p:sp>
    </p:spTree>
    <p:extLst>
      <p:ext uri="{BB962C8B-B14F-4D97-AF65-F5344CB8AC3E}">
        <p14:creationId xmlns:p14="http://schemas.microsoft.com/office/powerpoint/2010/main" val="780047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strVal val="#ppt_w*0.70"/>
                                          </p:val>
                                        </p:tav>
                                        <p:tav tm="100000">
                                          <p:val>
                                            <p:strVal val="#ppt_w"/>
                                          </p:val>
                                        </p:tav>
                                      </p:tavLst>
                                    </p:anim>
                                    <p:anim calcmode="lin" valueType="num">
                                      <p:cBhvr>
                                        <p:cTn id="8" dur="1000" fill="hold"/>
                                        <p:tgtEl>
                                          <p:spTgt spid="19458"/>
                                        </p:tgtEl>
                                        <p:attrNameLst>
                                          <p:attrName>ppt_h</p:attrName>
                                        </p:attrNameLst>
                                      </p:cBhvr>
                                      <p:tavLst>
                                        <p:tav tm="0">
                                          <p:val>
                                            <p:strVal val="#ppt_h"/>
                                          </p:val>
                                        </p:tav>
                                        <p:tav tm="100000">
                                          <p:val>
                                            <p:strVal val="#ppt_h"/>
                                          </p:val>
                                        </p:tav>
                                      </p:tavLst>
                                    </p:anim>
                                    <p:animEffect transition="in" filter="fade">
                                      <p:cBhvr>
                                        <p:cTn id="9" dur="1000"/>
                                        <p:tgtEl>
                                          <p:spTgt spid="194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9461"/>
                                        </p:tgtEl>
                                        <p:attrNameLst>
                                          <p:attrName>style.visibility</p:attrName>
                                        </p:attrNameLst>
                                      </p:cBhvr>
                                      <p:to>
                                        <p:strVal val="visible"/>
                                      </p:to>
                                    </p:set>
                                    <p:animEffect transition="in" filter="box(in)">
                                      <p:cBhvr>
                                        <p:cTn id="14" dur="500"/>
                                        <p:tgtEl>
                                          <p:spTgt spid="1946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9460"/>
                                        </p:tgtEl>
                                        <p:attrNameLst>
                                          <p:attrName>style.visibility</p:attrName>
                                        </p:attrNameLst>
                                      </p:cBhvr>
                                      <p:to>
                                        <p:strVal val="visible"/>
                                      </p:to>
                                    </p:set>
                                    <p:anim calcmode="lin" valueType="num">
                                      <p:cBhvr>
                                        <p:cTn id="19" dur="1000" fill="hold"/>
                                        <p:tgtEl>
                                          <p:spTgt spid="19460"/>
                                        </p:tgtEl>
                                        <p:attrNameLst>
                                          <p:attrName>ppt_w</p:attrName>
                                        </p:attrNameLst>
                                      </p:cBhvr>
                                      <p:tavLst>
                                        <p:tav tm="0">
                                          <p:val>
                                            <p:strVal val="#ppt_w*0.70"/>
                                          </p:val>
                                        </p:tav>
                                        <p:tav tm="100000">
                                          <p:val>
                                            <p:strVal val="#ppt_w"/>
                                          </p:val>
                                        </p:tav>
                                      </p:tavLst>
                                    </p:anim>
                                    <p:anim calcmode="lin" valueType="num">
                                      <p:cBhvr>
                                        <p:cTn id="20" dur="1000" fill="hold"/>
                                        <p:tgtEl>
                                          <p:spTgt spid="19460"/>
                                        </p:tgtEl>
                                        <p:attrNameLst>
                                          <p:attrName>ppt_h</p:attrName>
                                        </p:attrNameLst>
                                      </p:cBhvr>
                                      <p:tavLst>
                                        <p:tav tm="0">
                                          <p:val>
                                            <p:strVal val="#ppt_h"/>
                                          </p:val>
                                        </p:tav>
                                        <p:tav tm="100000">
                                          <p:val>
                                            <p:strVal val="#ppt_h"/>
                                          </p:val>
                                        </p:tav>
                                      </p:tavLst>
                                    </p:anim>
                                    <p:animEffect transition="in" filter="fade">
                                      <p:cBhvr>
                                        <p:cTn id="21" dur="1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60" grpId="0" animBg="1"/>
      <p:bldP spid="194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err="1"/>
              <a:t>Thí</a:t>
            </a:r>
            <a:r>
              <a:rPr lang="en-US" dirty="0"/>
              <a:t> </a:t>
            </a:r>
            <a:r>
              <a:rPr lang="en-US" dirty="0" err="1"/>
              <a:t>nghiệm</a:t>
            </a:r>
            <a:r>
              <a:rPr lang="en-US" dirty="0"/>
              <a:t> 1: Ở </a:t>
            </a:r>
            <a:r>
              <a:rPr lang="en-US" dirty="0" err="1"/>
              <a:t>cá</a:t>
            </a:r>
            <a:r>
              <a:rPr lang="en-US" dirty="0"/>
              <a:t> </a:t>
            </a:r>
            <a:r>
              <a:rPr lang="en-US" dirty="0" err="1" smtClean="0"/>
              <a:t>chép</a:t>
            </a:r>
            <a:endParaRPr lang="en-US" dirty="0"/>
          </a:p>
        </p:txBody>
      </p:sp>
      <p:sp>
        <p:nvSpPr>
          <p:cNvPr id="23557" name="Rectangle 5"/>
          <p:cNvSpPr>
            <a:spLocks noChangeArrowheads="1"/>
          </p:cNvSpPr>
          <p:nvPr/>
        </p:nvSpPr>
        <p:spPr bwMode="auto">
          <a:xfrm>
            <a:off x="2057400" y="3962400"/>
            <a:ext cx="2590800" cy="8382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Bể</a:t>
            </a:r>
            <a:r>
              <a:rPr lang="en-US"/>
              <a:t> </a:t>
            </a:r>
            <a:r>
              <a:rPr lang="en-US" b="1"/>
              <a:t>1:chế độ ánh sáng</a:t>
            </a:r>
          </a:p>
          <a:p>
            <a:pPr algn="ctr"/>
            <a:r>
              <a:rPr lang="en-US" b="1"/>
              <a:t> bình thường</a:t>
            </a:r>
          </a:p>
        </p:txBody>
      </p:sp>
      <p:sp>
        <p:nvSpPr>
          <p:cNvPr id="23558" name="Rectangle 6"/>
          <p:cNvSpPr>
            <a:spLocks noChangeArrowheads="1"/>
          </p:cNvSpPr>
          <p:nvPr/>
        </p:nvSpPr>
        <p:spPr bwMode="auto">
          <a:xfrm>
            <a:off x="7086600" y="4038600"/>
            <a:ext cx="2895600" cy="7620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Bể 2: Để trong tối</a:t>
            </a:r>
          </a:p>
        </p:txBody>
      </p:sp>
      <p:sp>
        <p:nvSpPr>
          <p:cNvPr id="23559" name="Line 7"/>
          <p:cNvSpPr>
            <a:spLocks noChangeShapeType="1"/>
          </p:cNvSpPr>
          <p:nvPr/>
        </p:nvSpPr>
        <p:spPr bwMode="auto">
          <a:xfrm>
            <a:off x="3581400" y="48768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Line 8"/>
          <p:cNvSpPr>
            <a:spLocks noChangeShapeType="1"/>
          </p:cNvSpPr>
          <p:nvPr/>
        </p:nvSpPr>
        <p:spPr bwMode="auto">
          <a:xfrm>
            <a:off x="3200400" y="48768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1" name="Line 9"/>
          <p:cNvSpPr>
            <a:spLocks noChangeShapeType="1"/>
          </p:cNvSpPr>
          <p:nvPr/>
        </p:nvSpPr>
        <p:spPr bwMode="auto">
          <a:xfrm flipH="1">
            <a:off x="8458200" y="48768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2" name="Rectangle 10"/>
          <p:cNvSpPr>
            <a:spLocks noChangeArrowheads="1"/>
          </p:cNvSpPr>
          <p:nvPr/>
        </p:nvSpPr>
        <p:spPr bwMode="auto">
          <a:xfrm>
            <a:off x="7315200" y="5867400"/>
            <a:ext cx="2362200" cy="6096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Không đẻ</a:t>
            </a:r>
          </a:p>
        </p:txBody>
      </p:sp>
      <p:sp>
        <p:nvSpPr>
          <p:cNvPr id="23563" name="Rectangle 11"/>
          <p:cNvSpPr>
            <a:spLocks noChangeArrowheads="1"/>
          </p:cNvSpPr>
          <p:nvPr/>
        </p:nvSpPr>
        <p:spPr bwMode="auto">
          <a:xfrm>
            <a:off x="2057400" y="5867400"/>
            <a:ext cx="2362200" cy="6096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Đẻ</a:t>
            </a:r>
          </a:p>
        </p:txBody>
      </p:sp>
      <p:sp>
        <p:nvSpPr>
          <p:cNvPr id="23564" name="Rectangle 12"/>
          <p:cNvSpPr>
            <a:spLocks noChangeArrowheads="1"/>
          </p:cNvSpPr>
          <p:nvPr/>
        </p:nvSpPr>
        <p:spPr bwMode="auto">
          <a:xfrm>
            <a:off x="3429000" y="5105400"/>
            <a:ext cx="1371600" cy="457200"/>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Thời gian</a:t>
            </a:r>
            <a:r>
              <a:rPr lang="en-US"/>
              <a:t> </a:t>
            </a:r>
          </a:p>
        </p:txBody>
      </p:sp>
      <p:sp>
        <p:nvSpPr>
          <p:cNvPr id="23565" name="Rectangle 13"/>
          <p:cNvSpPr>
            <a:spLocks noChangeArrowheads="1"/>
          </p:cNvSpPr>
          <p:nvPr/>
        </p:nvSpPr>
        <p:spPr bwMode="auto">
          <a:xfrm>
            <a:off x="8839200" y="5029200"/>
            <a:ext cx="1600200" cy="457200"/>
          </a:xfrm>
          <a:prstGeom prst="rect">
            <a:avLst/>
          </a:prstGeom>
          <a:solidFill>
            <a:srgbClr val="FFFF99">
              <a:alpha val="99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Thời gian</a:t>
            </a:r>
          </a:p>
        </p:txBody>
      </p:sp>
      <p:sp>
        <p:nvSpPr>
          <p:cNvPr id="23566" name="Rectangle 14"/>
          <p:cNvSpPr>
            <a:spLocks noChangeArrowheads="1"/>
          </p:cNvSpPr>
          <p:nvPr/>
        </p:nvSpPr>
        <p:spPr bwMode="auto">
          <a:xfrm>
            <a:off x="4876799" y="4205287"/>
            <a:ext cx="2057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a:solidFill>
                  <a:srgbClr val="FF3300"/>
                </a:solidFill>
              </a:rPr>
              <a:t>SS </a:t>
            </a:r>
            <a:r>
              <a:rPr lang="en-US" sz="2800" b="1" dirty="0" err="1">
                <a:solidFill>
                  <a:srgbClr val="FF3300"/>
                </a:solidFill>
              </a:rPr>
              <a:t>của</a:t>
            </a:r>
            <a:r>
              <a:rPr lang="en-US" sz="2800" b="1" dirty="0">
                <a:solidFill>
                  <a:srgbClr val="FF3300"/>
                </a:solidFill>
              </a:rPr>
              <a:t> ĐV </a:t>
            </a:r>
            <a:r>
              <a:rPr lang="en-US" sz="2800" b="1" dirty="0" err="1">
                <a:solidFill>
                  <a:srgbClr val="FF3300"/>
                </a:solidFill>
              </a:rPr>
              <a:t>phụ</a:t>
            </a:r>
            <a:r>
              <a:rPr lang="en-US" sz="2800" b="1" dirty="0">
                <a:solidFill>
                  <a:srgbClr val="FF3300"/>
                </a:solidFill>
              </a:rPr>
              <a:t> </a:t>
            </a:r>
            <a:r>
              <a:rPr lang="en-US" sz="2800" b="1" dirty="0" err="1">
                <a:solidFill>
                  <a:srgbClr val="FF3300"/>
                </a:solidFill>
              </a:rPr>
              <a:t>thuộc</a:t>
            </a:r>
            <a:r>
              <a:rPr lang="en-US" sz="2800" b="1" dirty="0">
                <a:solidFill>
                  <a:srgbClr val="FF3300"/>
                </a:solidFill>
              </a:rPr>
              <a:t> </a:t>
            </a:r>
          </a:p>
          <a:p>
            <a:pPr algn="ctr"/>
            <a:r>
              <a:rPr lang="en-US" sz="2800" b="1" dirty="0" err="1">
                <a:solidFill>
                  <a:srgbClr val="FF3300"/>
                </a:solidFill>
              </a:rPr>
              <a:t>vào</a:t>
            </a:r>
            <a:r>
              <a:rPr lang="en-US" sz="2800" b="1" dirty="0">
                <a:solidFill>
                  <a:srgbClr val="FF3300"/>
                </a:solidFill>
              </a:rPr>
              <a:t> </a:t>
            </a:r>
            <a:r>
              <a:rPr lang="en-US" sz="2800" b="1" dirty="0" err="1">
                <a:solidFill>
                  <a:srgbClr val="FF3300"/>
                </a:solidFill>
              </a:rPr>
              <a:t>ánh</a:t>
            </a:r>
            <a:r>
              <a:rPr lang="en-US" sz="2800" b="1" dirty="0">
                <a:solidFill>
                  <a:srgbClr val="FF3300"/>
                </a:solidFill>
              </a:rPr>
              <a:t> </a:t>
            </a:r>
            <a:r>
              <a:rPr lang="en-US" sz="2800" b="1" dirty="0" err="1">
                <a:solidFill>
                  <a:srgbClr val="FF3300"/>
                </a:solidFill>
              </a:rPr>
              <a:t>sáng</a:t>
            </a:r>
            <a:endParaRPr lang="en-US" sz="2800" b="1" dirty="0">
              <a:solidFill>
                <a:srgbClr val="FF3300"/>
              </a:solidFill>
            </a:endParaRPr>
          </a:p>
        </p:txBody>
      </p:sp>
      <p:sp>
        <p:nvSpPr>
          <p:cNvPr id="16" name="Text Box 5"/>
          <p:cNvSpPr txBox="1">
            <a:spLocks noChangeArrowheads="1"/>
          </p:cNvSpPr>
          <p:nvPr/>
        </p:nvSpPr>
        <p:spPr bwMode="auto">
          <a:xfrm>
            <a:off x="152400" y="48860"/>
            <a:ext cx="71628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0"/>
              </a:spcBef>
            </a:pPr>
            <a:r>
              <a:rPr lang="en-US" sz="2800" b="1" dirty="0">
                <a:solidFill>
                  <a:srgbClr val="0070C0"/>
                </a:solidFill>
              </a:rPr>
              <a:t>1. </a:t>
            </a:r>
            <a:r>
              <a:rPr lang="en-US" sz="2800" b="1" dirty="0" err="1">
                <a:solidFill>
                  <a:srgbClr val="0070C0"/>
                </a:solidFill>
              </a:rPr>
              <a:t>Ảnh</a:t>
            </a:r>
            <a:r>
              <a:rPr lang="en-US" sz="2800" b="1" dirty="0">
                <a:solidFill>
                  <a:srgbClr val="0070C0"/>
                </a:solidFill>
              </a:rPr>
              <a:t> </a:t>
            </a:r>
            <a:r>
              <a:rPr lang="en-US" sz="2800" b="1" dirty="0" err="1">
                <a:solidFill>
                  <a:srgbClr val="0070C0"/>
                </a:solidFill>
              </a:rPr>
              <a:t>hưởng</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môi</a:t>
            </a:r>
            <a:r>
              <a:rPr lang="en-US" sz="2800" b="1" dirty="0">
                <a:solidFill>
                  <a:srgbClr val="0070C0"/>
                </a:solidFill>
              </a:rPr>
              <a:t> </a:t>
            </a:r>
            <a:r>
              <a:rPr lang="en-US" sz="2800" b="1" dirty="0" err="1">
                <a:solidFill>
                  <a:srgbClr val="0070C0"/>
                </a:solidFill>
              </a:rPr>
              <a:t>trường</a:t>
            </a:r>
            <a:r>
              <a:rPr lang="en-US" sz="2800" b="1" dirty="0">
                <a:solidFill>
                  <a:srgbClr val="0070C0"/>
                </a:solidFill>
              </a:rPr>
              <a:t>.</a:t>
            </a:r>
          </a:p>
        </p:txBody>
      </p:sp>
      <p:pic>
        <p:nvPicPr>
          <p:cNvPr id="1026" name="Picture 2" descr="CÃ¡ chÃ©p vÃ ng Än gÃ¬? Nhá»¯ng Äiá»u cáº§n biáº¿t khi nuÃ´i cÃ¡ chÃ©p vÃ 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376856"/>
            <a:ext cx="3962400" cy="248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79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strips(downLeft)">
                                      <p:cBhvr>
                                        <p:cTn id="7" dur="500"/>
                                        <p:tgtEl>
                                          <p:spTgt spid="2355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3558"/>
                                        </p:tgtEl>
                                        <p:attrNameLst>
                                          <p:attrName>style.visibility</p:attrName>
                                        </p:attrNameLst>
                                      </p:cBhvr>
                                      <p:to>
                                        <p:strVal val="visible"/>
                                      </p:to>
                                    </p:set>
                                    <p:animEffect transition="in" filter="strips(downLeft)">
                                      <p:cBhvr>
                                        <p:cTn id="10" dur="500"/>
                                        <p:tgtEl>
                                          <p:spTgt spid="23558"/>
                                        </p:tgtEl>
                                      </p:cBhvr>
                                    </p:animEffect>
                                  </p:childTnLst>
                                </p:cTn>
                              </p:par>
                            </p:childTnLst>
                          </p:cTn>
                        </p:par>
                        <p:par>
                          <p:cTn id="11" fill="hold" nodeType="afterGroup">
                            <p:stCondLst>
                              <p:cond delay="500"/>
                            </p:stCondLst>
                            <p:childTnLst>
                              <p:par>
                                <p:cTn id="12" presetID="43" presetClass="entr" presetSubtype="0" fill="hold" grpId="0" nodeType="afterEffect">
                                  <p:stCondLst>
                                    <p:cond delay="0"/>
                                  </p:stCondLst>
                                  <p:childTnLst>
                                    <p:set>
                                      <p:cBhvr>
                                        <p:cTn id="13" dur="1" fill="hold">
                                          <p:stCondLst>
                                            <p:cond delay="0"/>
                                          </p:stCondLst>
                                        </p:cTn>
                                        <p:tgtEl>
                                          <p:spTgt spid="23564"/>
                                        </p:tgtEl>
                                        <p:attrNameLst>
                                          <p:attrName>style.visibility</p:attrName>
                                        </p:attrNameLst>
                                      </p:cBhvr>
                                      <p:to>
                                        <p:strVal val="visible"/>
                                      </p:to>
                                    </p:set>
                                    <p:animEffect transition="in" filter="fade">
                                      <p:cBhvr>
                                        <p:cTn id="14" dur="100"/>
                                        <p:tgtEl>
                                          <p:spTgt spid="23564"/>
                                        </p:tgtEl>
                                      </p:cBhvr>
                                    </p:animEffect>
                                    <p:anim calcmode="lin" valueType="num">
                                      <p:cBhvr>
                                        <p:cTn id="15" dur="400" fill="hold"/>
                                        <p:tgtEl>
                                          <p:spTgt spid="23564"/>
                                        </p:tgtEl>
                                        <p:attrNameLst>
                                          <p:attrName>ppt_x</p:attrName>
                                        </p:attrNameLst>
                                      </p:cBhvr>
                                      <p:tavLst>
                                        <p:tav tm="0">
                                          <p:val>
                                            <p:strVal val="#ppt_x"/>
                                          </p:val>
                                        </p:tav>
                                        <p:tav tm="100000">
                                          <p:val>
                                            <p:strVal val="#ppt_x"/>
                                          </p:val>
                                        </p:tav>
                                      </p:tavLst>
                                    </p:anim>
                                    <p:anim calcmode="lin" valueType="num">
                                      <p:cBhvr>
                                        <p:cTn id="16" dur="400" fill="hold"/>
                                        <p:tgtEl>
                                          <p:spTgt spid="23564"/>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356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356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9" presetID="43" presetClass="entr" presetSubtype="0" fill="hold" grpId="0" nodeType="withEffect">
                                  <p:stCondLst>
                                    <p:cond delay="0"/>
                                  </p:stCondLst>
                                  <p:childTnLst>
                                    <p:set>
                                      <p:cBhvr>
                                        <p:cTn id="20" dur="1" fill="hold">
                                          <p:stCondLst>
                                            <p:cond delay="0"/>
                                          </p:stCondLst>
                                        </p:cTn>
                                        <p:tgtEl>
                                          <p:spTgt spid="23565"/>
                                        </p:tgtEl>
                                        <p:attrNameLst>
                                          <p:attrName>style.visibility</p:attrName>
                                        </p:attrNameLst>
                                      </p:cBhvr>
                                      <p:to>
                                        <p:strVal val="visible"/>
                                      </p:to>
                                    </p:set>
                                    <p:animEffect transition="in" filter="fade">
                                      <p:cBhvr>
                                        <p:cTn id="21" dur="100"/>
                                        <p:tgtEl>
                                          <p:spTgt spid="23565"/>
                                        </p:tgtEl>
                                      </p:cBhvr>
                                    </p:animEffect>
                                    <p:anim calcmode="lin" valueType="num">
                                      <p:cBhvr>
                                        <p:cTn id="22" dur="400" fill="hold"/>
                                        <p:tgtEl>
                                          <p:spTgt spid="23565"/>
                                        </p:tgtEl>
                                        <p:attrNameLst>
                                          <p:attrName>ppt_x</p:attrName>
                                        </p:attrNameLst>
                                      </p:cBhvr>
                                      <p:tavLst>
                                        <p:tav tm="0">
                                          <p:val>
                                            <p:strVal val="#ppt_x"/>
                                          </p:val>
                                        </p:tav>
                                        <p:tav tm="100000">
                                          <p:val>
                                            <p:strVal val="#ppt_x"/>
                                          </p:val>
                                        </p:tav>
                                      </p:tavLst>
                                    </p:anim>
                                    <p:anim calcmode="lin" valueType="num">
                                      <p:cBhvr>
                                        <p:cTn id="23" dur="400" fill="hold"/>
                                        <p:tgtEl>
                                          <p:spTgt spid="2356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2356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2356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6" presetID="43" presetClass="entr" presetSubtype="0" fill="hold" grpId="0" nodeType="withEffect">
                                  <p:stCondLst>
                                    <p:cond delay="0"/>
                                  </p:stCondLst>
                                  <p:childTnLst>
                                    <p:set>
                                      <p:cBhvr>
                                        <p:cTn id="27" dur="1" fill="hold">
                                          <p:stCondLst>
                                            <p:cond delay="0"/>
                                          </p:stCondLst>
                                        </p:cTn>
                                        <p:tgtEl>
                                          <p:spTgt spid="23561"/>
                                        </p:tgtEl>
                                        <p:attrNameLst>
                                          <p:attrName>style.visibility</p:attrName>
                                        </p:attrNameLst>
                                      </p:cBhvr>
                                      <p:to>
                                        <p:strVal val="visible"/>
                                      </p:to>
                                    </p:set>
                                    <p:animEffect transition="in" filter="fade">
                                      <p:cBhvr>
                                        <p:cTn id="28" dur="100"/>
                                        <p:tgtEl>
                                          <p:spTgt spid="23561"/>
                                        </p:tgtEl>
                                      </p:cBhvr>
                                    </p:animEffect>
                                    <p:anim calcmode="lin" valueType="num">
                                      <p:cBhvr>
                                        <p:cTn id="29" dur="400" fill="hold"/>
                                        <p:tgtEl>
                                          <p:spTgt spid="23561"/>
                                        </p:tgtEl>
                                        <p:attrNameLst>
                                          <p:attrName>ppt_x</p:attrName>
                                        </p:attrNameLst>
                                      </p:cBhvr>
                                      <p:tavLst>
                                        <p:tav tm="0">
                                          <p:val>
                                            <p:strVal val="#ppt_x"/>
                                          </p:val>
                                        </p:tav>
                                        <p:tav tm="100000">
                                          <p:val>
                                            <p:strVal val="#ppt_x"/>
                                          </p:val>
                                        </p:tav>
                                      </p:tavLst>
                                    </p:anim>
                                    <p:anim calcmode="lin" valueType="num">
                                      <p:cBhvr>
                                        <p:cTn id="30" dur="400" fill="hold"/>
                                        <p:tgtEl>
                                          <p:spTgt spid="23561"/>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2356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2356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3" presetID="43" presetClass="entr" presetSubtype="0" fill="hold" grpId="0" nodeType="withEffect">
                                  <p:stCondLst>
                                    <p:cond delay="0"/>
                                  </p:stCondLst>
                                  <p:childTnLst>
                                    <p:set>
                                      <p:cBhvr>
                                        <p:cTn id="34" dur="1" fill="hold">
                                          <p:stCondLst>
                                            <p:cond delay="0"/>
                                          </p:stCondLst>
                                        </p:cTn>
                                        <p:tgtEl>
                                          <p:spTgt spid="23560"/>
                                        </p:tgtEl>
                                        <p:attrNameLst>
                                          <p:attrName>style.visibility</p:attrName>
                                        </p:attrNameLst>
                                      </p:cBhvr>
                                      <p:to>
                                        <p:strVal val="visible"/>
                                      </p:to>
                                    </p:set>
                                    <p:animEffect transition="in" filter="fade">
                                      <p:cBhvr>
                                        <p:cTn id="35" dur="100"/>
                                        <p:tgtEl>
                                          <p:spTgt spid="23560"/>
                                        </p:tgtEl>
                                      </p:cBhvr>
                                    </p:animEffect>
                                    <p:anim calcmode="lin" valueType="num">
                                      <p:cBhvr>
                                        <p:cTn id="36" dur="400" fill="hold"/>
                                        <p:tgtEl>
                                          <p:spTgt spid="23560"/>
                                        </p:tgtEl>
                                        <p:attrNameLst>
                                          <p:attrName>ppt_x</p:attrName>
                                        </p:attrNameLst>
                                      </p:cBhvr>
                                      <p:tavLst>
                                        <p:tav tm="0">
                                          <p:val>
                                            <p:strVal val="#ppt_x"/>
                                          </p:val>
                                        </p:tav>
                                        <p:tav tm="100000">
                                          <p:val>
                                            <p:strVal val="#ppt_x"/>
                                          </p:val>
                                        </p:tav>
                                      </p:tavLst>
                                    </p:anim>
                                    <p:anim calcmode="lin" valueType="num">
                                      <p:cBhvr>
                                        <p:cTn id="37" dur="400" fill="hold"/>
                                        <p:tgtEl>
                                          <p:spTgt spid="23560"/>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2356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2356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0" fill="hold" nodeType="afterGroup">
                            <p:stCondLst>
                              <p:cond delay="1500"/>
                            </p:stCondLst>
                            <p:childTnLst>
                              <p:par>
                                <p:cTn id="41" presetID="8" presetClass="entr" presetSubtype="16" fill="hold" grpId="0" nodeType="afterEffect">
                                  <p:stCondLst>
                                    <p:cond delay="0"/>
                                  </p:stCondLst>
                                  <p:childTnLst>
                                    <p:set>
                                      <p:cBhvr>
                                        <p:cTn id="42" dur="1" fill="hold">
                                          <p:stCondLst>
                                            <p:cond delay="0"/>
                                          </p:stCondLst>
                                        </p:cTn>
                                        <p:tgtEl>
                                          <p:spTgt spid="23563"/>
                                        </p:tgtEl>
                                        <p:attrNameLst>
                                          <p:attrName>style.visibility</p:attrName>
                                        </p:attrNameLst>
                                      </p:cBhvr>
                                      <p:to>
                                        <p:strVal val="visible"/>
                                      </p:to>
                                    </p:set>
                                    <p:animEffect transition="in" filter="diamond(in)">
                                      <p:cBhvr>
                                        <p:cTn id="43" dur="2000"/>
                                        <p:tgtEl>
                                          <p:spTgt spid="23563"/>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23562"/>
                                        </p:tgtEl>
                                        <p:attrNameLst>
                                          <p:attrName>style.visibility</p:attrName>
                                        </p:attrNameLst>
                                      </p:cBhvr>
                                      <p:to>
                                        <p:strVal val="visible"/>
                                      </p:to>
                                    </p:set>
                                    <p:animEffect transition="in" filter="diamond(in)">
                                      <p:cBhvr>
                                        <p:cTn id="46" dur="2000"/>
                                        <p:tgtEl>
                                          <p:spTgt spid="2356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2" presetClass="entr" presetSubtype="0" fill="hold" grpId="0" nodeType="clickEffect">
                                  <p:stCondLst>
                                    <p:cond delay="0"/>
                                  </p:stCondLst>
                                  <p:childTnLst>
                                    <p:set>
                                      <p:cBhvr>
                                        <p:cTn id="50" dur="1" fill="hold">
                                          <p:stCondLst>
                                            <p:cond delay="0"/>
                                          </p:stCondLst>
                                        </p:cTn>
                                        <p:tgtEl>
                                          <p:spTgt spid="23566"/>
                                        </p:tgtEl>
                                        <p:attrNameLst>
                                          <p:attrName>style.visibility</p:attrName>
                                        </p:attrNameLst>
                                      </p:cBhvr>
                                      <p:to>
                                        <p:strVal val="visible"/>
                                      </p:to>
                                    </p:set>
                                    <p:animScale>
                                      <p:cBhvr>
                                        <p:cTn id="51" dur="1000" decel="50000" fill="hold">
                                          <p:stCondLst>
                                            <p:cond delay="0"/>
                                          </p:stCondLst>
                                        </p:cTn>
                                        <p:tgtEl>
                                          <p:spTgt spid="235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23566"/>
                                        </p:tgtEl>
                                        <p:attrNameLst>
                                          <p:attrName>ppt_x</p:attrName>
                                          <p:attrName>ppt_y</p:attrName>
                                        </p:attrNameLst>
                                      </p:cBhvr>
                                    </p:animMotion>
                                    <p:animEffect transition="in" filter="fade">
                                      <p:cBhvr>
                                        <p:cTn id="53" dur="1000"/>
                                        <p:tgtEl>
                                          <p:spTgt spid="23566"/>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ox(in)">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8" grpId="0" animBg="1"/>
      <p:bldP spid="23560" grpId="0" animBg="1"/>
      <p:bldP spid="23561" grpId="0" animBg="1"/>
      <p:bldP spid="23562" grpId="0" animBg="1"/>
      <p:bldP spid="23563" grpId="0" animBg="1"/>
      <p:bldP spid="23564" grpId="0" animBg="1"/>
      <p:bldP spid="23565" grpId="0" animBg="1"/>
      <p:bldP spid="23566"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err="1"/>
              <a:t>Thí</a:t>
            </a:r>
            <a:r>
              <a:rPr lang="en-US" dirty="0"/>
              <a:t> </a:t>
            </a:r>
            <a:r>
              <a:rPr lang="en-US" dirty="0" err="1"/>
              <a:t>nghiệm</a:t>
            </a:r>
            <a:r>
              <a:rPr lang="en-US" dirty="0"/>
              <a:t> 2: Ở </a:t>
            </a:r>
            <a:r>
              <a:rPr lang="en-US" dirty="0" err="1"/>
              <a:t>cá</a:t>
            </a:r>
            <a:r>
              <a:rPr lang="en-US" dirty="0"/>
              <a:t> </a:t>
            </a:r>
            <a:r>
              <a:rPr lang="en-US" dirty="0" err="1" smtClean="0"/>
              <a:t>rô</a:t>
            </a:r>
            <a:r>
              <a:rPr lang="en-US" dirty="0" smtClean="0"/>
              <a:t> </a:t>
            </a:r>
            <a:r>
              <a:rPr lang="en-US" dirty="0"/>
              <a:t>phi</a:t>
            </a:r>
          </a:p>
        </p:txBody>
      </p:sp>
      <p:sp>
        <p:nvSpPr>
          <p:cNvPr id="24582" name="Rectangle 6"/>
          <p:cNvSpPr>
            <a:spLocks noChangeArrowheads="1"/>
          </p:cNvSpPr>
          <p:nvPr/>
        </p:nvSpPr>
        <p:spPr bwMode="auto">
          <a:xfrm>
            <a:off x="6019800" y="1676400"/>
            <a:ext cx="4495800" cy="4724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b="1">
              <a:solidFill>
                <a:srgbClr val="FF3300"/>
              </a:solidFill>
            </a:endParaRPr>
          </a:p>
        </p:txBody>
      </p:sp>
      <p:pic>
        <p:nvPicPr>
          <p:cNvPr id="24579" name="Picture 3"/>
          <p:cNvPicPr>
            <a:picLocks noGrp="1" noChangeAspect="1" noChangeArrowheads="1"/>
          </p:cNvPicPr>
          <p:nvPr>
            <p:ph type="body" idx="1"/>
          </p:nvPr>
        </p:nvPicPr>
        <p:blipFill rotWithShape="1">
          <a:blip r:embed="rId2">
            <a:extLst>
              <a:ext uri="{28A0092B-C50C-407E-A947-70E740481C1C}">
                <a14:useLocalDpi xmlns:a14="http://schemas.microsoft.com/office/drawing/2010/main" val="0"/>
              </a:ext>
            </a:extLst>
          </a:blip>
          <a:srcRect b="5796"/>
          <a:stretch/>
        </p:blipFill>
        <p:spPr>
          <a:xfrm>
            <a:off x="152400" y="1555721"/>
            <a:ext cx="5638800" cy="4522350"/>
          </a:xfrm>
        </p:spPr>
      </p:pic>
      <p:sp>
        <p:nvSpPr>
          <p:cNvPr id="24586" name="Rectangle 10"/>
          <p:cNvSpPr>
            <a:spLocks noChangeArrowheads="1"/>
          </p:cNvSpPr>
          <p:nvPr/>
        </p:nvSpPr>
        <p:spPr bwMode="auto">
          <a:xfrm>
            <a:off x="6096000" y="1693864"/>
            <a:ext cx="5486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a:t>- </a:t>
            </a:r>
            <a:r>
              <a:rPr lang="en-US" sz="3200" b="1" dirty="0" err="1" smtClean="0">
                <a:latin typeface="Times New Roman" panose="02020603050405020304" pitchFamily="18" charset="0"/>
              </a:rPr>
              <a:t>Sống</a:t>
            </a:r>
            <a:r>
              <a:rPr lang="en-US" sz="3200" b="1" dirty="0" smtClean="0">
                <a:latin typeface="Times New Roman" panose="02020603050405020304" pitchFamily="18" charset="0"/>
              </a:rPr>
              <a:t> ở </a:t>
            </a:r>
            <a:r>
              <a:rPr lang="en-US" sz="3200" b="1" dirty="0" err="1" smtClean="0">
                <a:latin typeface="Times New Roman" panose="02020603050405020304" pitchFamily="18" charset="0"/>
              </a:rPr>
              <a:t>vùng</a:t>
            </a:r>
            <a:r>
              <a:rPr lang="en-US" sz="3200" b="1" dirty="0" smtClean="0">
                <a:latin typeface="Times New Roman" panose="02020603050405020304" pitchFamily="18" charset="0"/>
              </a:rPr>
              <a:t> </a:t>
            </a:r>
            <a:r>
              <a:rPr lang="en-US" sz="3200" b="1" dirty="0" err="1">
                <a:latin typeface="Times New Roman" panose="02020603050405020304" pitchFamily="18" charset="0"/>
              </a:rPr>
              <a:t>xích</a:t>
            </a:r>
            <a:r>
              <a:rPr lang="en-US" sz="3200" b="1" dirty="0">
                <a:latin typeface="Times New Roman" panose="02020603050405020304" pitchFamily="18" charset="0"/>
              </a:rPr>
              <a:t> </a:t>
            </a:r>
            <a:r>
              <a:rPr lang="en-US" sz="3200" b="1" dirty="0" err="1">
                <a:latin typeface="Times New Roman" panose="02020603050405020304" pitchFamily="18" charset="0"/>
              </a:rPr>
              <a:t>đạo</a:t>
            </a:r>
            <a:r>
              <a:rPr lang="en-US" sz="3200" b="1" dirty="0">
                <a:latin typeface="Times New Roman" panose="02020603050405020304" pitchFamily="18" charset="0"/>
              </a:rPr>
              <a:t> </a:t>
            </a:r>
            <a:r>
              <a:rPr lang="en-US" sz="3200" b="1" dirty="0" err="1">
                <a:latin typeface="Times New Roman" panose="02020603050405020304" pitchFamily="18" charset="0"/>
              </a:rPr>
              <a:t>có</a:t>
            </a:r>
            <a:r>
              <a:rPr lang="en-US" sz="3200" b="1" dirty="0">
                <a:latin typeface="Times New Roman" panose="02020603050405020304" pitchFamily="18" charset="0"/>
              </a:rPr>
              <a:t> </a:t>
            </a:r>
            <a:r>
              <a:rPr lang="en-US" sz="3200" b="1" dirty="0" err="1">
                <a:latin typeface="Times New Roman" panose="02020603050405020304" pitchFamily="18" charset="0"/>
              </a:rPr>
              <a:t>nhi</a:t>
            </a:r>
            <a:r>
              <a:rPr lang="en-US" sz="2800" b="1" dirty="0" err="1">
                <a:latin typeface="Times New Roman" panose="02020603050405020304" pitchFamily="18" charset="0"/>
              </a:rPr>
              <a:t>ệt</a:t>
            </a:r>
            <a:r>
              <a:rPr lang="en-US" sz="2800" b="1" dirty="0">
                <a:latin typeface="Times New Roman" panose="02020603050405020304" pitchFamily="18" charset="0"/>
              </a:rPr>
              <a:t> </a:t>
            </a:r>
            <a:r>
              <a:rPr lang="en-US" sz="3200" b="1" dirty="0" err="1">
                <a:latin typeface="Times New Roman" panose="02020603050405020304" pitchFamily="18" charset="0"/>
              </a:rPr>
              <a:t>độ</a:t>
            </a:r>
            <a:r>
              <a:rPr lang="en-US" sz="3200" b="1" dirty="0">
                <a:latin typeface="Times New Roman" panose="02020603050405020304" pitchFamily="18" charset="0"/>
              </a:rPr>
              <a:t> </a:t>
            </a:r>
            <a:r>
              <a:rPr lang="en-US" sz="3200" b="1" dirty="0" err="1" smtClean="0">
                <a:latin typeface="Times New Roman" panose="02020603050405020304" pitchFamily="18" charset="0"/>
              </a:rPr>
              <a:t>trung</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bình</a:t>
            </a:r>
            <a:r>
              <a:rPr lang="en-US" sz="3200" b="1" dirty="0" smtClean="0">
                <a:latin typeface="Times New Roman" panose="02020603050405020304" pitchFamily="18" charset="0"/>
              </a:rPr>
              <a:t> </a:t>
            </a:r>
            <a:r>
              <a:rPr lang="en-US" sz="3200" b="1" dirty="0">
                <a:latin typeface="Times New Roman" panose="02020603050405020304" pitchFamily="18" charset="0"/>
              </a:rPr>
              <a:t>30</a:t>
            </a:r>
            <a:r>
              <a:rPr lang="en-US" sz="3200" b="1" baseline="30000" dirty="0">
                <a:latin typeface="Times New Roman" panose="02020603050405020304" pitchFamily="18" charset="0"/>
              </a:rPr>
              <a:t>o</a:t>
            </a:r>
            <a:r>
              <a:rPr lang="en-US" sz="3200" b="1" dirty="0">
                <a:latin typeface="Times New Roman" panose="02020603050405020304" pitchFamily="18" charset="0"/>
              </a:rPr>
              <a:t>C</a:t>
            </a:r>
          </a:p>
          <a:p>
            <a:r>
              <a:rPr lang="en-US" sz="3200" b="1" dirty="0">
                <a:latin typeface="Times New Roman" panose="02020603050405020304" pitchFamily="18" charset="0"/>
              </a:rPr>
              <a:t>- </a:t>
            </a:r>
            <a:r>
              <a:rPr lang="en-US" sz="3200" b="1" dirty="0" err="1">
                <a:latin typeface="Times New Roman" panose="02020603050405020304" pitchFamily="18" charset="0"/>
              </a:rPr>
              <a:t>Đẻ</a:t>
            </a:r>
            <a:r>
              <a:rPr lang="en-US" sz="3200" b="1" dirty="0">
                <a:latin typeface="Times New Roman" panose="02020603050405020304" pitchFamily="18" charset="0"/>
              </a:rPr>
              <a:t> 11 </a:t>
            </a:r>
            <a:r>
              <a:rPr lang="en-US" sz="3200" b="1" dirty="0" err="1">
                <a:latin typeface="Times New Roman" panose="02020603050405020304" pitchFamily="18" charset="0"/>
              </a:rPr>
              <a:t>lứa</a:t>
            </a:r>
            <a:r>
              <a:rPr lang="en-US" sz="3200" b="1" dirty="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a:t>
            </a:r>
            <a:r>
              <a:rPr lang="en-US" sz="3200" b="1" dirty="0" err="1">
                <a:latin typeface="Times New Roman" panose="02020603050405020304" pitchFamily="18" charset="0"/>
              </a:rPr>
              <a:t>Đẻ</a:t>
            </a:r>
            <a:r>
              <a:rPr lang="en-US" sz="3200" b="1" dirty="0">
                <a:latin typeface="Times New Roman" panose="02020603050405020304" pitchFamily="18" charset="0"/>
              </a:rPr>
              <a:t> </a:t>
            </a:r>
            <a:r>
              <a:rPr lang="en-US" sz="3200" b="1" dirty="0" err="1">
                <a:latin typeface="Times New Roman" panose="02020603050405020304" pitchFamily="18" charset="0"/>
              </a:rPr>
              <a:t>quanh</a:t>
            </a:r>
            <a:r>
              <a:rPr lang="en-US" sz="3200" b="1" dirty="0">
                <a:latin typeface="Times New Roman" panose="02020603050405020304" pitchFamily="18" charset="0"/>
              </a:rPr>
              <a:t> </a:t>
            </a:r>
            <a:r>
              <a:rPr lang="en-US" sz="3200" b="1" dirty="0" err="1">
                <a:latin typeface="Times New Roman" panose="02020603050405020304" pitchFamily="18" charset="0"/>
              </a:rPr>
              <a:t>năm</a:t>
            </a:r>
            <a:endParaRPr lang="en-US" sz="3200" b="1" dirty="0">
              <a:latin typeface="Times New Roman" panose="02020603050405020304" pitchFamily="18" charset="0"/>
            </a:endParaRPr>
          </a:p>
          <a:p>
            <a:r>
              <a:rPr lang="en-US" sz="3200" b="1" dirty="0">
                <a:latin typeface="Times New Roman" panose="02020603050405020304" pitchFamily="18" charset="0"/>
              </a:rPr>
              <a:t>- Ở 16-18 </a:t>
            </a:r>
            <a:r>
              <a:rPr lang="en-US" sz="3200" b="1" baseline="30000" dirty="0">
                <a:latin typeface="Times New Roman" panose="02020603050405020304" pitchFamily="18" charset="0"/>
              </a:rPr>
              <a:t>o</a:t>
            </a:r>
            <a:r>
              <a:rPr lang="en-US" sz="3200" b="1" dirty="0">
                <a:latin typeface="Times New Roman" panose="02020603050405020304" pitchFamily="18" charset="0"/>
              </a:rPr>
              <a:t> C: </a:t>
            </a:r>
            <a:r>
              <a:rPr lang="en-US" sz="3200" b="1" dirty="0" smtClean="0">
                <a:latin typeface="Times New Roman" panose="02020603050405020304" pitchFamily="18" charset="0"/>
              </a:rPr>
              <a:t>=&gt; </a:t>
            </a:r>
            <a:r>
              <a:rPr lang="en-US" sz="3200" b="1" dirty="0" err="1">
                <a:latin typeface="Times New Roman" panose="02020603050405020304" pitchFamily="18" charset="0"/>
              </a:rPr>
              <a:t>ngừng</a:t>
            </a:r>
            <a:r>
              <a:rPr lang="en-US" sz="3200" b="1" dirty="0">
                <a:latin typeface="Times New Roman" panose="02020603050405020304" pitchFamily="18" charset="0"/>
              </a:rPr>
              <a:t> </a:t>
            </a:r>
            <a:r>
              <a:rPr lang="en-US" sz="3200" b="1" dirty="0" err="1">
                <a:latin typeface="Times New Roman" panose="02020603050405020304" pitchFamily="18" charset="0"/>
              </a:rPr>
              <a:t>đẻ</a:t>
            </a:r>
            <a:r>
              <a:rPr lang="en-US" sz="3200" dirty="0">
                <a:latin typeface="Times New Roman" panose="02020603050405020304" pitchFamily="18" charset="0"/>
              </a:rPr>
              <a:t>.</a:t>
            </a:r>
          </a:p>
          <a:p>
            <a:r>
              <a:rPr lang="en-US" sz="3200" dirty="0">
                <a:solidFill>
                  <a:srgbClr val="FF3300"/>
                </a:solidFill>
                <a:latin typeface="Times New Roman" panose="02020603050405020304" pitchFamily="18" charset="0"/>
              </a:rPr>
              <a:t>-&gt;</a:t>
            </a:r>
            <a:r>
              <a:rPr lang="en-US" sz="3200" b="1" dirty="0">
                <a:solidFill>
                  <a:srgbClr val="FF3300"/>
                </a:solidFill>
                <a:latin typeface="Times New Roman" panose="02020603050405020304" pitchFamily="18" charset="0"/>
              </a:rPr>
              <a:t>SS </a:t>
            </a:r>
            <a:r>
              <a:rPr lang="en-US" sz="3200" b="1" dirty="0" err="1">
                <a:solidFill>
                  <a:srgbClr val="FF3300"/>
                </a:solidFill>
                <a:latin typeface="Times New Roman" panose="02020603050405020304" pitchFamily="18" charset="0"/>
              </a:rPr>
              <a:t>của</a:t>
            </a:r>
            <a:r>
              <a:rPr lang="en-US" sz="3200" b="1" dirty="0">
                <a:solidFill>
                  <a:srgbClr val="FF3300"/>
                </a:solidFill>
                <a:latin typeface="Times New Roman" panose="02020603050405020304" pitchFamily="18" charset="0"/>
              </a:rPr>
              <a:t> ĐV </a:t>
            </a:r>
            <a:r>
              <a:rPr lang="en-US" sz="3200" b="1" dirty="0" err="1">
                <a:solidFill>
                  <a:srgbClr val="FF3300"/>
                </a:solidFill>
                <a:latin typeface="Times New Roman" panose="02020603050405020304" pitchFamily="18" charset="0"/>
              </a:rPr>
              <a:t>phụ</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thuộc</a:t>
            </a:r>
            <a:r>
              <a:rPr lang="en-US" sz="3200" b="1" dirty="0">
                <a:solidFill>
                  <a:srgbClr val="FF3300"/>
                </a:solidFill>
                <a:latin typeface="Times New Roman" panose="02020603050405020304" pitchFamily="18" charset="0"/>
              </a:rPr>
              <a:t> </a:t>
            </a:r>
          </a:p>
          <a:p>
            <a:r>
              <a:rPr lang="en-US" sz="3200" b="1" dirty="0" err="1">
                <a:solidFill>
                  <a:srgbClr val="FF3300"/>
                </a:solidFill>
                <a:latin typeface="Times New Roman" panose="02020603050405020304" pitchFamily="18" charset="0"/>
              </a:rPr>
              <a:t>vào</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nhiệt</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độ</a:t>
            </a:r>
            <a:endParaRPr lang="en-US" sz="3200" b="1" dirty="0">
              <a:solidFill>
                <a:srgbClr val="FF3300"/>
              </a:solidFill>
              <a:latin typeface="Times New Roman" panose="02020603050405020304" pitchFamily="18" charset="0"/>
            </a:endParaRPr>
          </a:p>
        </p:txBody>
      </p:sp>
      <p:sp>
        <p:nvSpPr>
          <p:cNvPr id="7" name="Text Box 5"/>
          <p:cNvSpPr txBox="1">
            <a:spLocks noChangeArrowheads="1"/>
          </p:cNvSpPr>
          <p:nvPr/>
        </p:nvSpPr>
        <p:spPr bwMode="auto">
          <a:xfrm>
            <a:off x="152400" y="48860"/>
            <a:ext cx="71628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0"/>
              </a:spcBef>
            </a:pPr>
            <a:r>
              <a:rPr lang="en-US" sz="2800" b="1" dirty="0">
                <a:solidFill>
                  <a:srgbClr val="0070C0"/>
                </a:solidFill>
              </a:rPr>
              <a:t>1. </a:t>
            </a:r>
            <a:r>
              <a:rPr lang="en-US" sz="2800" b="1" dirty="0" err="1">
                <a:solidFill>
                  <a:srgbClr val="0070C0"/>
                </a:solidFill>
              </a:rPr>
              <a:t>Ảnh</a:t>
            </a:r>
            <a:r>
              <a:rPr lang="en-US" sz="2800" b="1" dirty="0">
                <a:solidFill>
                  <a:srgbClr val="0070C0"/>
                </a:solidFill>
              </a:rPr>
              <a:t> </a:t>
            </a:r>
            <a:r>
              <a:rPr lang="en-US" sz="2800" b="1" dirty="0" err="1">
                <a:solidFill>
                  <a:srgbClr val="0070C0"/>
                </a:solidFill>
              </a:rPr>
              <a:t>hưởng</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môi</a:t>
            </a:r>
            <a:r>
              <a:rPr lang="en-US" sz="2800" b="1" dirty="0">
                <a:solidFill>
                  <a:srgbClr val="0070C0"/>
                </a:solidFill>
              </a:rPr>
              <a:t> </a:t>
            </a:r>
            <a:r>
              <a:rPr lang="en-US" sz="2800" b="1" dirty="0" err="1">
                <a:solidFill>
                  <a:srgbClr val="0070C0"/>
                </a:solidFill>
              </a:rPr>
              <a:t>trường</a:t>
            </a:r>
            <a:r>
              <a:rPr lang="en-US" sz="2800" b="1" dirty="0">
                <a:solidFill>
                  <a:srgbClr val="0070C0"/>
                </a:solidFill>
              </a:rPr>
              <a:t>.</a:t>
            </a:r>
          </a:p>
        </p:txBody>
      </p:sp>
    </p:spTree>
    <p:extLst>
      <p:ext uri="{BB962C8B-B14F-4D97-AF65-F5344CB8AC3E}">
        <p14:creationId xmlns:p14="http://schemas.microsoft.com/office/powerpoint/2010/main" val="313789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checkerboard(across)">
                                      <p:cBhvr>
                                        <p:cTn id="7" dur="5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4586">
                                            <p:txEl>
                                              <p:pRg st="0" end="0"/>
                                            </p:txEl>
                                          </p:spTgt>
                                        </p:tgtEl>
                                        <p:attrNameLst>
                                          <p:attrName>style.visibility</p:attrName>
                                        </p:attrNameLst>
                                      </p:cBhvr>
                                      <p:to>
                                        <p:strVal val="visible"/>
                                      </p:to>
                                    </p:set>
                                    <p:anim calcmode="lin" valueType="num">
                                      <p:cBhvr additive="base">
                                        <p:cTn id="12" dur="500" fill="hold"/>
                                        <p:tgtEl>
                                          <p:spTgt spid="2458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4586">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4586">
                                            <p:txEl>
                                              <p:pRg st="1" end="1"/>
                                            </p:txEl>
                                          </p:spTgt>
                                        </p:tgtEl>
                                        <p:attrNameLst>
                                          <p:attrName>style.visibility</p:attrName>
                                        </p:attrNameLst>
                                      </p:cBhvr>
                                      <p:to>
                                        <p:strVal val="visible"/>
                                      </p:to>
                                    </p:set>
                                    <p:anim calcmode="lin" valueType="num">
                                      <p:cBhvr additive="base">
                                        <p:cTn id="16" dur="500" fill="hold"/>
                                        <p:tgtEl>
                                          <p:spTgt spid="2458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45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4586">
                                            <p:txEl>
                                              <p:pRg st="2" end="2"/>
                                            </p:txEl>
                                          </p:spTgt>
                                        </p:tgtEl>
                                        <p:attrNameLst>
                                          <p:attrName>style.visibility</p:attrName>
                                        </p:attrNameLst>
                                      </p:cBhvr>
                                      <p:to>
                                        <p:strVal val="visible"/>
                                      </p:to>
                                    </p:set>
                                    <p:animEffect transition="in" filter="checkerboard(across)">
                                      <p:cBhvr>
                                        <p:cTn id="22" dur="500"/>
                                        <p:tgtEl>
                                          <p:spTgt spid="2458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24586">
                                            <p:txEl>
                                              <p:pRg st="3" end="3"/>
                                            </p:txEl>
                                          </p:spTgt>
                                        </p:tgtEl>
                                        <p:attrNameLst>
                                          <p:attrName>style.visibility</p:attrName>
                                        </p:attrNameLst>
                                      </p:cBhvr>
                                      <p:to>
                                        <p:strVal val="visible"/>
                                      </p:to>
                                    </p:set>
                                    <p:animEffect transition="in" filter="diamond(in)">
                                      <p:cBhvr>
                                        <p:cTn id="27" dur="2000"/>
                                        <p:tgtEl>
                                          <p:spTgt spid="24586">
                                            <p:txEl>
                                              <p:pRg st="3" end="3"/>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24586">
                                            <p:txEl>
                                              <p:pRg st="4" end="4"/>
                                            </p:txEl>
                                          </p:spTgt>
                                        </p:tgtEl>
                                        <p:attrNameLst>
                                          <p:attrName>style.visibility</p:attrName>
                                        </p:attrNameLst>
                                      </p:cBhvr>
                                      <p:to>
                                        <p:strVal val="visible"/>
                                      </p:to>
                                    </p:set>
                                    <p:animEffect transition="in" filter="diamond(in)">
                                      <p:cBhvr>
                                        <p:cTn id="30" dur="2000"/>
                                        <p:tgtEl>
                                          <p:spTgt spid="2458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ox(i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Thí nghiệm 3: Ở Cóc.</a:t>
            </a:r>
          </a:p>
        </p:txBody>
      </p:sp>
      <p:pic>
        <p:nvPicPr>
          <p:cNvPr id="2560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1603375"/>
            <a:ext cx="4114800" cy="4525963"/>
          </a:xfrm>
        </p:spPr>
      </p:pic>
      <p:sp>
        <p:nvSpPr>
          <p:cNvPr id="25604" name="Rectangle 4"/>
          <p:cNvSpPr>
            <a:spLocks noChangeArrowheads="1"/>
          </p:cNvSpPr>
          <p:nvPr/>
        </p:nvSpPr>
        <p:spPr bwMode="auto">
          <a:xfrm>
            <a:off x="5791200" y="1295400"/>
            <a:ext cx="4495800" cy="53340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solidFill>
                <a:srgbClr val="FF3300"/>
              </a:solidFill>
              <a:sym typeface="Wingdings" panose="05000000000000000000" pitchFamily="2" charset="2"/>
            </a:endParaRPr>
          </a:p>
          <a:p>
            <a:pPr algn="ctr"/>
            <a:endParaRPr lang="en-US" sz="3600" b="1">
              <a:solidFill>
                <a:srgbClr val="FF3300"/>
              </a:solidFill>
              <a:sym typeface="Wingdings" panose="05000000000000000000" pitchFamily="2" charset="2"/>
            </a:endParaRPr>
          </a:p>
        </p:txBody>
      </p:sp>
      <p:sp>
        <p:nvSpPr>
          <p:cNvPr id="25606" name="Text Box 6"/>
          <p:cNvSpPr txBox="1">
            <a:spLocks noChangeArrowheads="1"/>
          </p:cNvSpPr>
          <p:nvPr/>
        </p:nvSpPr>
        <p:spPr bwMode="auto">
          <a:xfrm>
            <a:off x="5638799" y="1336675"/>
            <a:ext cx="6288741" cy="39087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sz="3200" b="1" dirty="0">
                <a:latin typeface="Times New Roman" panose="02020603050405020304" pitchFamily="18" charset="0"/>
              </a:rPr>
              <a:t> </a:t>
            </a:r>
            <a:r>
              <a:rPr lang="en-US" sz="3200" b="1" dirty="0" err="1">
                <a:latin typeface="Times New Roman" panose="02020603050405020304" pitchFamily="18" charset="0"/>
              </a:rPr>
              <a:t>Đẻ</a:t>
            </a:r>
            <a:r>
              <a:rPr lang="en-US" sz="3200" b="1" dirty="0">
                <a:latin typeface="Times New Roman" panose="02020603050405020304" pitchFamily="18" charset="0"/>
              </a:rPr>
              <a:t> </a:t>
            </a:r>
            <a:r>
              <a:rPr lang="en-US" sz="3200" b="1" dirty="0" err="1">
                <a:latin typeface="Times New Roman" panose="02020603050405020304" pitchFamily="18" charset="0"/>
              </a:rPr>
              <a:t>rộ</a:t>
            </a:r>
            <a:r>
              <a:rPr lang="en-US" sz="3200" b="1" dirty="0">
                <a:latin typeface="Times New Roman" panose="02020603050405020304" pitchFamily="18" charset="0"/>
              </a:rPr>
              <a:t> </a:t>
            </a:r>
            <a:r>
              <a:rPr lang="en-US" sz="3200" b="1" dirty="0" err="1">
                <a:latin typeface="Times New Roman" panose="02020603050405020304" pitchFamily="18" charset="0"/>
              </a:rPr>
              <a:t>trong</a:t>
            </a:r>
            <a:r>
              <a:rPr lang="en-US" sz="3200" b="1" dirty="0">
                <a:latin typeface="Times New Roman" panose="02020603050405020304" pitchFamily="18" charset="0"/>
              </a:rPr>
              <a:t> </a:t>
            </a:r>
            <a:r>
              <a:rPr lang="en-US" sz="3200" b="1" dirty="0" err="1">
                <a:latin typeface="Times New Roman" panose="02020603050405020304" pitchFamily="18" charset="0"/>
              </a:rPr>
              <a:t>tháng</a:t>
            </a:r>
            <a:r>
              <a:rPr lang="en-US" sz="3200" b="1" dirty="0">
                <a:latin typeface="Times New Roman" panose="02020603050405020304" pitchFamily="18" charset="0"/>
              </a:rPr>
              <a:t> 4 </a:t>
            </a:r>
            <a:r>
              <a:rPr lang="en-US" sz="3200" b="1" dirty="0">
                <a:latin typeface="Times New Roman" panose="02020603050405020304" pitchFamily="18" charset="0"/>
                <a:sym typeface="Wingdings" panose="05000000000000000000" pitchFamily="2" charset="2"/>
              </a:rPr>
              <a:t></a:t>
            </a:r>
            <a:r>
              <a:rPr lang="en-US" sz="3200" b="1" dirty="0" err="1">
                <a:latin typeface="Times New Roman" panose="02020603050405020304" pitchFamily="18" charset="0"/>
                <a:sym typeface="Wingdings" panose="05000000000000000000" pitchFamily="2" charset="2"/>
              </a:rPr>
              <a:t>khối</a:t>
            </a: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sym typeface="Wingdings" panose="05000000000000000000" pitchFamily="2" charset="2"/>
              </a:rPr>
              <a:t>lượng</a:t>
            </a:r>
            <a:r>
              <a:rPr lang="en-US" sz="3200" b="1" dirty="0">
                <a:latin typeface="Times New Roman" panose="02020603050405020304" pitchFamily="18" charset="0"/>
                <a:sym typeface="Wingdings" panose="05000000000000000000" pitchFamily="2" charset="2"/>
              </a:rPr>
              <a:t> 2 </a:t>
            </a:r>
            <a:r>
              <a:rPr lang="en-US" sz="3200" b="1" dirty="0" err="1">
                <a:latin typeface="Times New Roman" panose="02020603050405020304" pitchFamily="18" charset="0"/>
                <a:sym typeface="Wingdings" panose="05000000000000000000" pitchFamily="2" charset="2"/>
              </a:rPr>
              <a:t>buồng</a:t>
            </a: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sym typeface="Wingdings" panose="05000000000000000000" pitchFamily="2" charset="2"/>
              </a:rPr>
              <a:t>trứng</a:t>
            </a: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sym typeface="Wingdings" panose="05000000000000000000" pitchFamily="2" charset="2"/>
              </a:rPr>
              <a:t>giảm</a:t>
            </a:r>
            <a:endParaRPr lang="en-US" sz="3200" b="1" dirty="0">
              <a:latin typeface="Times New Roman" panose="02020603050405020304" pitchFamily="18" charset="0"/>
            </a:endParaRPr>
          </a:p>
          <a:p>
            <a:pPr>
              <a:buFontTx/>
              <a:buChar char="-"/>
            </a:pPr>
            <a:r>
              <a:rPr lang="en-US" sz="3200" b="1" dirty="0">
                <a:latin typeface="Times New Roman" panose="02020603050405020304" pitchFamily="18" charset="0"/>
              </a:rPr>
              <a:t> </a:t>
            </a:r>
            <a:r>
              <a:rPr lang="en-US" sz="3200" b="1" dirty="0" err="1">
                <a:latin typeface="Times New Roman" panose="02020603050405020304" pitchFamily="18" charset="0"/>
              </a:rPr>
              <a:t>Sau</a:t>
            </a:r>
            <a:r>
              <a:rPr lang="en-US" sz="3200" b="1" dirty="0">
                <a:latin typeface="Times New Roman" panose="02020603050405020304" pitchFamily="18" charset="0"/>
              </a:rPr>
              <a:t> </a:t>
            </a:r>
            <a:r>
              <a:rPr lang="en-US" sz="3200" b="1" dirty="0" err="1">
                <a:latin typeface="Times New Roman" panose="02020603050405020304" pitchFamily="18" charset="0"/>
              </a:rPr>
              <a:t>đó</a:t>
            </a:r>
            <a:r>
              <a:rPr lang="en-US" sz="3200" b="1" dirty="0">
                <a:latin typeface="Times New Roman" panose="02020603050405020304" pitchFamily="18" charset="0"/>
              </a:rPr>
              <a:t>, </a:t>
            </a:r>
            <a:r>
              <a:rPr lang="en-US" sz="3200" b="1" dirty="0" err="1">
                <a:latin typeface="Times New Roman" panose="02020603050405020304" pitchFamily="18" charset="0"/>
              </a:rPr>
              <a:t>nếu</a:t>
            </a:r>
            <a:r>
              <a:rPr lang="en-US" sz="3200" b="1" dirty="0">
                <a:latin typeface="Times New Roman" panose="02020603050405020304" pitchFamily="18" charset="0"/>
              </a:rPr>
              <a:t> </a:t>
            </a:r>
            <a:r>
              <a:rPr lang="en-US" sz="3200" b="1" dirty="0" err="1">
                <a:latin typeface="Times New Roman" panose="02020603050405020304" pitchFamily="18" charset="0"/>
              </a:rPr>
              <a:t>được</a:t>
            </a:r>
            <a:r>
              <a:rPr lang="en-US" sz="3200" b="1" dirty="0">
                <a:latin typeface="Times New Roman" panose="02020603050405020304" pitchFamily="18" charset="0"/>
              </a:rPr>
              <a:t> </a:t>
            </a:r>
            <a:r>
              <a:rPr lang="en-US" sz="3200" b="1" dirty="0" err="1">
                <a:latin typeface="Times New Roman" panose="02020603050405020304" pitchFamily="18" charset="0"/>
              </a:rPr>
              <a:t>ăn</a:t>
            </a:r>
            <a:r>
              <a:rPr lang="en-US" sz="3200" b="1" dirty="0">
                <a:latin typeface="Times New Roman" panose="02020603050405020304" pitchFamily="18" charset="0"/>
              </a:rPr>
              <a:t> </a:t>
            </a:r>
            <a:r>
              <a:rPr lang="en-US" sz="3200" b="1" dirty="0" err="1">
                <a:latin typeface="Times New Roman" panose="02020603050405020304" pitchFamily="18" charset="0"/>
              </a:rPr>
              <a:t>uống</a:t>
            </a:r>
            <a:r>
              <a:rPr lang="en-US" sz="3200" b="1" dirty="0">
                <a:latin typeface="Times New Roman" panose="02020603050405020304" pitchFamily="18" charset="0"/>
              </a:rPr>
              <a:t> </a:t>
            </a:r>
            <a:r>
              <a:rPr lang="en-US" sz="3200" b="1" dirty="0" err="1">
                <a:latin typeface="Times New Roman" panose="02020603050405020304" pitchFamily="18" charset="0"/>
              </a:rPr>
              <a:t>đầy</a:t>
            </a:r>
            <a:r>
              <a:rPr lang="en-US" sz="3200" b="1" dirty="0">
                <a:latin typeface="Times New Roman" panose="02020603050405020304" pitchFamily="18" charset="0"/>
              </a:rPr>
              <a:t> </a:t>
            </a:r>
            <a:r>
              <a:rPr lang="en-US" sz="3200" b="1" dirty="0" err="1">
                <a:latin typeface="Times New Roman" panose="02020603050405020304" pitchFamily="18" charset="0"/>
              </a:rPr>
              <a:t>đủ</a:t>
            </a:r>
            <a:r>
              <a:rPr lang="en-US" sz="3200" b="1" dirty="0">
                <a:latin typeface="Times New Roman" panose="02020603050405020304" pitchFamily="18" charset="0"/>
              </a:rPr>
              <a:t> -&gt; </a:t>
            </a:r>
            <a:r>
              <a:rPr lang="en-US" sz="3200" b="1" dirty="0" err="1">
                <a:latin typeface="Times New Roman" panose="02020603050405020304" pitchFamily="18" charset="0"/>
                <a:sym typeface="Wingdings" panose="05000000000000000000" pitchFamily="2" charset="2"/>
              </a:rPr>
              <a:t>buồng</a:t>
            </a: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sym typeface="Wingdings" panose="05000000000000000000" pitchFamily="2" charset="2"/>
              </a:rPr>
              <a:t>trứng</a:t>
            </a: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sym typeface="Wingdings" panose="05000000000000000000" pitchFamily="2" charset="2"/>
              </a:rPr>
              <a:t>phục</a:t>
            </a: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sym typeface="Wingdings" panose="05000000000000000000" pitchFamily="2" charset="2"/>
              </a:rPr>
              <a:t>hồi</a:t>
            </a: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sym typeface="Wingdings" panose="05000000000000000000" pitchFamily="2" charset="2"/>
              </a:rPr>
              <a:t>khối</a:t>
            </a: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sym typeface="Wingdings" panose="05000000000000000000" pitchFamily="2" charset="2"/>
              </a:rPr>
              <a:t>lượng</a:t>
            </a:r>
            <a:r>
              <a:rPr lang="en-US" sz="3200" b="1" dirty="0">
                <a:latin typeface="Times New Roman" panose="02020603050405020304" pitchFamily="18" charset="0"/>
                <a:sym typeface="Wingdings" panose="05000000000000000000" pitchFamily="2" charset="2"/>
              </a:rPr>
              <a:t> -&gt; </a:t>
            </a:r>
            <a:r>
              <a:rPr lang="en-US" sz="3200" b="1" dirty="0" err="1">
                <a:latin typeface="Times New Roman" panose="02020603050405020304" pitchFamily="18" charset="0"/>
                <a:sym typeface="Wingdings" panose="05000000000000000000" pitchFamily="2" charset="2"/>
              </a:rPr>
              <a:t>lại</a:t>
            </a: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sym typeface="Wingdings" panose="05000000000000000000" pitchFamily="2" charset="2"/>
              </a:rPr>
              <a:t>có</a:t>
            </a: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sym typeface="Wingdings" panose="05000000000000000000" pitchFamily="2" charset="2"/>
              </a:rPr>
              <a:t>khả</a:t>
            </a: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sym typeface="Wingdings" panose="05000000000000000000" pitchFamily="2" charset="2"/>
              </a:rPr>
              <a:t>năng</a:t>
            </a: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sym typeface="Wingdings" panose="05000000000000000000" pitchFamily="2" charset="2"/>
              </a:rPr>
              <a:t>sinh</a:t>
            </a:r>
            <a:r>
              <a:rPr lang="en-US" sz="3200" b="1" dirty="0">
                <a:latin typeface="Times New Roman" panose="02020603050405020304" pitchFamily="18" charset="0"/>
                <a:sym typeface="Wingdings" panose="05000000000000000000" pitchFamily="2" charset="2"/>
              </a:rPr>
              <a:t> </a:t>
            </a:r>
            <a:r>
              <a:rPr lang="en-US" sz="3200" b="1" dirty="0" err="1">
                <a:latin typeface="Times New Roman" panose="02020603050405020304" pitchFamily="18" charset="0"/>
                <a:sym typeface="Wingdings" panose="05000000000000000000" pitchFamily="2" charset="2"/>
              </a:rPr>
              <a:t>đẻ</a:t>
            </a:r>
            <a:endParaRPr lang="en-US" sz="3200" b="1" dirty="0">
              <a:latin typeface="Times New Roman" panose="02020603050405020304" pitchFamily="18" charset="0"/>
              <a:sym typeface="Wingdings" panose="05000000000000000000" pitchFamily="2" charset="2"/>
            </a:endParaRPr>
          </a:p>
          <a:p>
            <a:r>
              <a:rPr lang="en-US" sz="2800" dirty="0">
                <a:solidFill>
                  <a:srgbClr val="FF3300"/>
                </a:solidFill>
              </a:rPr>
              <a:t>-&gt;</a:t>
            </a:r>
            <a:r>
              <a:rPr lang="en-US" sz="2800" b="1" dirty="0">
                <a:solidFill>
                  <a:srgbClr val="FF3300"/>
                </a:solidFill>
                <a:latin typeface="Times New Roman" panose="02020603050405020304" pitchFamily="18" charset="0"/>
                <a:cs typeface="Times New Roman" panose="02020603050405020304" pitchFamily="18" charset="0"/>
              </a:rPr>
              <a:t>SS </a:t>
            </a:r>
            <a:r>
              <a:rPr lang="en-US" sz="2800" b="1" dirty="0" err="1">
                <a:solidFill>
                  <a:srgbClr val="FF3300"/>
                </a:solidFill>
                <a:latin typeface="Times New Roman" panose="02020603050405020304" pitchFamily="18" charset="0"/>
                <a:cs typeface="Times New Roman" panose="02020603050405020304" pitchFamily="18" charset="0"/>
              </a:rPr>
              <a:t>của</a:t>
            </a:r>
            <a:r>
              <a:rPr lang="en-US" sz="2800" b="1" dirty="0">
                <a:solidFill>
                  <a:srgbClr val="FF3300"/>
                </a:solidFill>
                <a:latin typeface="Times New Roman" panose="02020603050405020304" pitchFamily="18" charset="0"/>
                <a:cs typeface="Times New Roman" panose="02020603050405020304" pitchFamily="18" charset="0"/>
              </a:rPr>
              <a:t> ĐV </a:t>
            </a:r>
            <a:r>
              <a:rPr lang="en-US" sz="2800" b="1" dirty="0" err="1">
                <a:solidFill>
                  <a:srgbClr val="FF3300"/>
                </a:solidFill>
                <a:latin typeface="Times New Roman" panose="02020603050405020304" pitchFamily="18" charset="0"/>
                <a:cs typeface="Times New Roman" panose="02020603050405020304" pitchFamily="18" charset="0"/>
              </a:rPr>
              <a:t>phụ</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thuộc</a:t>
            </a:r>
            <a:r>
              <a:rPr lang="en-US" sz="2800" b="1" dirty="0">
                <a:solidFill>
                  <a:srgbClr val="FF3300"/>
                </a:solidFill>
                <a:latin typeface="Times New Roman" panose="02020603050405020304" pitchFamily="18" charset="0"/>
                <a:cs typeface="Times New Roman" panose="02020603050405020304" pitchFamily="18" charset="0"/>
              </a:rPr>
              <a:t> </a:t>
            </a:r>
          </a:p>
          <a:p>
            <a:r>
              <a:rPr lang="en-US" sz="2800" b="1" dirty="0" err="1">
                <a:solidFill>
                  <a:srgbClr val="FF3300"/>
                </a:solidFill>
                <a:latin typeface="Times New Roman" panose="02020603050405020304" pitchFamily="18" charset="0"/>
                <a:cs typeface="Times New Roman" panose="02020603050405020304" pitchFamily="18" charset="0"/>
              </a:rPr>
              <a:t>vào</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chế</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độ</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dinh</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dưỡng</a:t>
            </a:r>
            <a:endParaRPr lang="en-US" sz="2800" b="1" dirty="0">
              <a:solidFill>
                <a:srgbClr val="FF3300"/>
              </a:solidFill>
              <a:latin typeface="Times New Roman" panose="02020603050405020304" pitchFamily="18" charset="0"/>
              <a:cs typeface="Times New Roman" panose="02020603050405020304" pitchFamily="18" charset="0"/>
            </a:endParaRPr>
          </a:p>
          <a:p>
            <a:endParaRPr lang="en-US" sz="3200" b="1" dirty="0">
              <a:solidFill>
                <a:srgbClr val="FF3300"/>
              </a:solidFill>
              <a:latin typeface="Times New Roman" panose="02020603050405020304" pitchFamily="18" charset="0"/>
            </a:endParaRPr>
          </a:p>
        </p:txBody>
      </p:sp>
      <p:pic>
        <p:nvPicPr>
          <p:cNvPr id="28676" name="Picture 4" descr="AG00218_">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5867401"/>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152400" y="48860"/>
            <a:ext cx="716280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0"/>
              </a:spcBef>
            </a:pPr>
            <a:r>
              <a:rPr lang="en-US" sz="2800" b="1" dirty="0">
                <a:solidFill>
                  <a:srgbClr val="0070C0"/>
                </a:solidFill>
              </a:rPr>
              <a:t>1. </a:t>
            </a:r>
            <a:r>
              <a:rPr lang="en-US" sz="2800" b="1" dirty="0" err="1">
                <a:solidFill>
                  <a:srgbClr val="0070C0"/>
                </a:solidFill>
              </a:rPr>
              <a:t>Ảnh</a:t>
            </a:r>
            <a:r>
              <a:rPr lang="en-US" sz="2800" b="1" dirty="0">
                <a:solidFill>
                  <a:srgbClr val="0070C0"/>
                </a:solidFill>
              </a:rPr>
              <a:t> </a:t>
            </a:r>
            <a:r>
              <a:rPr lang="en-US" sz="2800" b="1" dirty="0" err="1">
                <a:solidFill>
                  <a:srgbClr val="0070C0"/>
                </a:solidFill>
              </a:rPr>
              <a:t>hưởng</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môi</a:t>
            </a:r>
            <a:r>
              <a:rPr lang="en-US" sz="2800" b="1" dirty="0">
                <a:solidFill>
                  <a:srgbClr val="0070C0"/>
                </a:solidFill>
              </a:rPr>
              <a:t> </a:t>
            </a:r>
            <a:r>
              <a:rPr lang="en-US" sz="2800" b="1" dirty="0" err="1">
                <a:solidFill>
                  <a:srgbClr val="0070C0"/>
                </a:solidFill>
              </a:rPr>
              <a:t>trường</a:t>
            </a:r>
            <a:r>
              <a:rPr lang="en-US" sz="2800" b="1" dirty="0">
                <a:solidFill>
                  <a:srgbClr val="0070C0"/>
                </a:solidFill>
              </a:rPr>
              <a:t>.</a:t>
            </a:r>
          </a:p>
        </p:txBody>
      </p:sp>
    </p:spTree>
    <p:extLst>
      <p:ext uri="{BB962C8B-B14F-4D97-AF65-F5344CB8AC3E}">
        <p14:creationId xmlns:p14="http://schemas.microsoft.com/office/powerpoint/2010/main" val="4041347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Scale>
                                      <p:cBhvr>
                                        <p:cTn id="7" dur="1000" decel="50000" fill="hold">
                                          <p:stCondLst>
                                            <p:cond delay="0"/>
                                          </p:stCondLst>
                                        </p:cTn>
                                        <p:tgtEl>
                                          <p:spTgt spid="256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602"/>
                                        </p:tgtEl>
                                        <p:attrNameLst>
                                          <p:attrName>ppt_x</p:attrName>
                                          <p:attrName>ppt_y</p:attrName>
                                        </p:attrNameLst>
                                      </p:cBhvr>
                                    </p:animMotion>
                                    <p:animEffect transition="in" filter="fade">
                                      <p:cBhvr>
                                        <p:cTn id="9" dur="1000"/>
                                        <p:tgtEl>
                                          <p:spTgt spid="256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25604"/>
                                        </p:tgtEl>
                                        <p:attrNameLst>
                                          <p:attrName>style.visibility</p:attrName>
                                        </p:attrNameLst>
                                      </p:cBhvr>
                                      <p:to>
                                        <p:strVal val="visible"/>
                                      </p:to>
                                    </p:set>
                                    <p:animEffect transition="in" filter="fade">
                                      <p:cBhvr>
                                        <p:cTn id="14" dur="800" decel="100000"/>
                                        <p:tgtEl>
                                          <p:spTgt spid="25604"/>
                                        </p:tgtEl>
                                      </p:cBhvr>
                                    </p:animEffect>
                                    <p:anim calcmode="lin" valueType="num">
                                      <p:cBhvr>
                                        <p:cTn id="15" dur="800" decel="100000" fill="hold"/>
                                        <p:tgtEl>
                                          <p:spTgt spid="25604"/>
                                        </p:tgtEl>
                                        <p:attrNameLst>
                                          <p:attrName>style.rotation</p:attrName>
                                        </p:attrNameLst>
                                      </p:cBhvr>
                                      <p:tavLst>
                                        <p:tav tm="0">
                                          <p:val>
                                            <p:fltVal val="-90"/>
                                          </p:val>
                                        </p:tav>
                                        <p:tav tm="100000">
                                          <p:val>
                                            <p:fltVal val="0"/>
                                          </p:val>
                                        </p:tav>
                                      </p:tavLst>
                                    </p:anim>
                                    <p:anim calcmode="lin" valueType="num">
                                      <p:cBhvr>
                                        <p:cTn id="16" dur="800" decel="100000" fill="hold"/>
                                        <p:tgtEl>
                                          <p:spTgt spid="25604"/>
                                        </p:tgtEl>
                                        <p:attrNameLst>
                                          <p:attrName>ppt_x</p:attrName>
                                        </p:attrNameLst>
                                      </p:cBhvr>
                                      <p:tavLst>
                                        <p:tav tm="0">
                                          <p:val>
                                            <p:strVal val="#ppt_x+0.4"/>
                                          </p:val>
                                        </p:tav>
                                        <p:tav tm="100000">
                                          <p:val>
                                            <p:strVal val="#ppt_x-0.05"/>
                                          </p:val>
                                        </p:tav>
                                      </p:tavLst>
                                    </p:anim>
                                    <p:anim calcmode="lin" valueType="num">
                                      <p:cBhvr>
                                        <p:cTn id="17" dur="800" decel="100000" fill="hold"/>
                                        <p:tgtEl>
                                          <p:spTgt spid="2560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560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5604"/>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25606">
                                            <p:txEl>
                                              <p:pRg st="0" end="0"/>
                                            </p:txEl>
                                          </p:spTgt>
                                        </p:tgtEl>
                                        <p:attrNameLst>
                                          <p:attrName>style.visibility</p:attrName>
                                        </p:attrNameLst>
                                      </p:cBhvr>
                                      <p:to>
                                        <p:strVal val="visible"/>
                                      </p:to>
                                    </p:set>
                                    <p:anim calcmode="lin" valueType="num">
                                      <p:cBhvr>
                                        <p:cTn id="24" dur="1000" fill="hold"/>
                                        <p:tgtEl>
                                          <p:spTgt spid="25606">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25606">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25606">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606">
                                            <p:txEl>
                                              <p:pRg st="1" end="1"/>
                                            </p:txEl>
                                          </p:spTgt>
                                        </p:tgtEl>
                                        <p:attrNameLst>
                                          <p:attrName>style.visibility</p:attrName>
                                        </p:attrNameLst>
                                      </p:cBhvr>
                                      <p:to>
                                        <p:strVal val="visible"/>
                                      </p:to>
                                    </p:set>
                                    <p:anim calcmode="lin" valueType="num">
                                      <p:cBhvr additive="base">
                                        <p:cTn id="31" dur="500" fill="hold"/>
                                        <p:tgtEl>
                                          <p:spTgt spid="2560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nodeType="clickEffect">
                                  <p:stCondLst>
                                    <p:cond delay="0"/>
                                  </p:stCondLst>
                                  <p:childTnLst>
                                    <p:set>
                                      <p:cBhvr>
                                        <p:cTn id="36" dur="1" fill="hold">
                                          <p:stCondLst>
                                            <p:cond delay="0"/>
                                          </p:stCondLst>
                                        </p:cTn>
                                        <p:tgtEl>
                                          <p:spTgt spid="25606">
                                            <p:txEl>
                                              <p:pRg st="2" end="2"/>
                                            </p:txEl>
                                          </p:spTgt>
                                        </p:tgtEl>
                                        <p:attrNameLst>
                                          <p:attrName>style.visibility</p:attrName>
                                        </p:attrNameLst>
                                      </p:cBhvr>
                                      <p:to>
                                        <p:strVal val="visible"/>
                                      </p:to>
                                    </p:set>
                                    <p:animEffect transition="in" filter="slide(fromBottom)">
                                      <p:cBhvr>
                                        <p:cTn id="37" dur="500"/>
                                        <p:tgtEl>
                                          <p:spTgt spid="25606">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25606">
                                            <p:txEl>
                                              <p:pRg st="3" end="3"/>
                                            </p:txEl>
                                          </p:spTgt>
                                        </p:tgtEl>
                                        <p:attrNameLst>
                                          <p:attrName>style.visibility</p:attrName>
                                        </p:attrNameLst>
                                      </p:cBhvr>
                                      <p:to>
                                        <p:strVal val="visible"/>
                                      </p:to>
                                    </p:set>
                                    <p:animEffect transition="in" filter="slide(fromBottom)">
                                      <p:cBhvr>
                                        <p:cTn id="42" dur="500"/>
                                        <p:tgtEl>
                                          <p:spTgt spid="25606">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nodeType="clickEffect">
                                  <p:stCondLst>
                                    <p:cond delay="0"/>
                                  </p:stCondLst>
                                  <p:childTnLst>
                                    <p:set>
                                      <p:cBhvr>
                                        <p:cTn id="46" dur="1" fill="hold">
                                          <p:stCondLst>
                                            <p:cond delay="0"/>
                                          </p:stCondLst>
                                        </p:cTn>
                                        <p:tgtEl>
                                          <p:spTgt spid="28676"/>
                                        </p:tgtEl>
                                        <p:attrNameLst>
                                          <p:attrName>style.visibility</p:attrName>
                                        </p:attrNameLst>
                                      </p:cBhvr>
                                      <p:to>
                                        <p:strVal val="visible"/>
                                      </p:to>
                                    </p:set>
                                    <p:animEffect transition="in" filter="slide(fromBottom)">
                                      <p:cBhvr>
                                        <p:cTn id="47" dur="500"/>
                                        <p:tgtEl>
                                          <p:spTgt spid="2867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ox(in)">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4"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8965" y="4049714"/>
            <a:ext cx="4224898"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4661" y="567531"/>
            <a:ext cx="377520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80816" y="553244"/>
            <a:ext cx="3687184"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1449424" y="2663032"/>
            <a:ext cx="9294776" cy="2773363"/>
          </a:xfrm>
          <a:prstGeom prst="rightArrow">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800" b="1">
                <a:solidFill>
                  <a:srgbClr val="0000CC"/>
                </a:solidFill>
                <a:latin typeface="Calibri" panose="020F0502020204030204" pitchFamily="34" charset="0"/>
              </a:rPr>
              <a:t>Thiếu ăn, suy dinh dưỡng, chế độ ăn không hợp lý </a:t>
            </a:r>
            <a:r>
              <a:rPr lang="en-US" sz="2800" b="1">
                <a:solidFill>
                  <a:srgbClr val="0000CC"/>
                </a:solidFill>
                <a:latin typeface="Calibri" panose="020F0502020204030204" pitchFamily="34" charset="0"/>
                <a:sym typeface="Wingdings" panose="05000000000000000000" pitchFamily="2" charset="2"/>
              </a:rPr>
              <a:t> Rối loạn chuyển hóa vật chất  ảnh hưởng quá trình sinh tinh và sinh trứng</a:t>
            </a:r>
            <a:endParaRPr lang="en-US" sz="2800" b="1">
              <a:solidFill>
                <a:srgbClr val="0000CC"/>
              </a:solidFill>
              <a:latin typeface="Calibri" panose="020F0502020204030204" pitchFamily="34" charset="0"/>
            </a:endParaRPr>
          </a:p>
        </p:txBody>
      </p:sp>
      <p:sp>
        <p:nvSpPr>
          <p:cNvPr id="6" name="Text Box 5"/>
          <p:cNvSpPr txBox="1">
            <a:spLocks noChangeArrowheads="1"/>
          </p:cNvSpPr>
          <p:nvPr/>
        </p:nvSpPr>
        <p:spPr bwMode="auto">
          <a:xfrm>
            <a:off x="94465" y="48860"/>
            <a:ext cx="722073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0"/>
              </a:spcBef>
            </a:pPr>
            <a:r>
              <a:rPr lang="en-US" sz="2800" b="1" dirty="0">
                <a:solidFill>
                  <a:srgbClr val="0070C0"/>
                </a:solidFill>
              </a:rPr>
              <a:t>1. </a:t>
            </a:r>
            <a:r>
              <a:rPr lang="en-US" sz="2800" b="1" dirty="0" err="1">
                <a:solidFill>
                  <a:srgbClr val="0070C0"/>
                </a:solidFill>
              </a:rPr>
              <a:t>Ảnh</a:t>
            </a:r>
            <a:r>
              <a:rPr lang="en-US" sz="2800" b="1" dirty="0">
                <a:solidFill>
                  <a:srgbClr val="0070C0"/>
                </a:solidFill>
              </a:rPr>
              <a:t> </a:t>
            </a:r>
            <a:r>
              <a:rPr lang="en-US" sz="2800" b="1" dirty="0" err="1">
                <a:solidFill>
                  <a:srgbClr val="0070C0"/>
                </a:solidFill>
              </a:rPr>
              <a:t>hưởng</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môi</a:t>
            </a:r>
            <a:r>
              <a:rPr lang="en-US" sz="2800" b="1" dirty="0">
                <a:solidFill>
                  <a:srgbClr val="0070C0"/>
                </a:solidFill>
              </a:rPr>
              <a:t> </a:t>
            </a:r>
            <a:r>
              <a:rPr lang="en-US" sz="2800" b="1" dirty="0" err="1">
                <a:solidFill>
                  <a:srgbClr val="0070C0"/>
                </a:solidFill>
              </a:rPr>
              <a:t>trường</a:t>
            </a:r>
            <a:r>
              <a:rPr lang="en-US" sz="2800" b="1" dirty="0">
                <a:solidFill>
                  <a:srgbClr val="0070C0"/>
                </a:solidFill>
              </a:rPr>
              <a:t>.</a:t>
            </a:r>
          </a:p>
        </p:txBody>
      </p:sp>
    </p:spTree>
    <p:extLst>
      <p:ext uri="{BB962C8B-B14F-4D97-AF65-F5344CB8AC3E}">
        <p14:creationId xmlns:p14="http://schemas.microsoft.com/office/powerpoint/2010/main" val="1804108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823416"/>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823416"/>
            <a:ext cx="43465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176216"/>
            <a:ext cx="5410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1524000" y="2577604"/>
            <a:ext cx="9144000" cy="2773362"/>
          </a:xfrm>
          <a:prstGeom prst="rightArrow">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a:solidFill>
                  <a:srgbClr val="0000CC"/>
                </a:solidFill>
                <a:latin typeface="Calibri" panose="020F0502020204030204" pitchFamily="34" charset="0"/>
              </a:rPr>
              <a:t>Nghiện thuốc lá, rượu, ma túy….</a:t>
            </a:r>
            <a:r>
              <a:rPr lang="en-US" sz="2400" b="1">
                <a:solidFill>
                  <a:srgbClr val="0000CC"/>
                </a:solidFill>
                <a:latin typeface="Calibri" panose="020F0502020204030204" pitchFamily="34" charset="0"/>
                <a:sym typeface="Wingdings" panose="05000000000000000000" pitchFamily="2" charset="2"/>
              </a:rPr>
              <a:t> rối loạn quá trình trứng chín và rụng , làm giảm sản sinh tinh trùng</a:t>
            </a:r>
            <a:endParaRPr lang="en-US" sz="2400" b="1">
              <a:solidFill>
                <a:srgbClr val="0000CC"/>
              </a:solidFill>
              <a:latin typeface="Calibri" panose="020F0502020204030204" pitchFamily="34" charset="0"/>
            </a:endParaRPr>
          </a:p>
        </p:txBody>
      </p:sp>
      <p:sp>
        <p:nvSpPr>
          <p:cNvPr id="6" name="Text Box 5"/>
          <p:cNvSpPr txBox="1">
            <a:spLocks noChangeArrowheads="1"/>
          </p:cNvSpPr>
          <p:nvPr/>
        </p:nvSpPr>
        <p:spPr bwMode="auto">
          <a:xfrm>
            <a:off x="47232" y="76585"/>
            <a:ext cx="722073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0"/>
              </a:spcBef>
            </a:pPr>
            <a:r>
              <a:rPr lang="en-US" sz="2800" b="1" dirty="0">
                <a:solidFill>
                  <a:srgbClr val="0070C0"/>
                </a:solidFill>
              </a:rPr>
              <a:t>1. </a:t>
            </a:r>
            <a:r>
              <a:rPr lang="en-US" sz="2800" b="1" dirty="0" err="1">
                <a:solidFill>
                  <a:srgbClr val="0070C0"/>
                </a:solidFill>
              </a:rPr>
              <a:t>Ảnh</a:t>
            </a:r>
            <a:r>
              <a:rPr lang="en-US" sz="2800" b="1" dirty="0">
                <a:solidFill>
                  <a:srgbClr val="0070C0"/>
                </a:solidFill>
              </a:rPr>
              <a:t> </a:t>
            </a:r>
            <a:r>
              <a:rPr lang="en-US" sz="2800" b="1" dirty="0" err="1">
                <a:solidFill>
                  <a:srgbClr val="0070C0"/>
                </a:solidFill>
              </a:rPr>
              <a:t>hưởng</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môi</a:t>
            </a:r>
            <a:r>
              <a:rPr lang="en-US" sz="2800" b="1" dirty="0">
                <a:solidFill>
                  <a:srgbClr val="0070C0"/>
                </a:solidFill>
              </a:rPr>
              <a:t> </a:t>
            </a:r>
            <a:r>
              <a:rPr lang="en-US" sz="2800" b="1" dirty="0" err="1">
                <a:solidFill>
                  <a:srgbClr val="0070C0"/>
                </a:solidFill>
              </a:rPr>
              <a:t>trường</a:t>
            </a:r>
            <a:r>
              <a:rPr lang="en-US" sz="2800" b="1" dirty="0">
                <a:solidFill>
                  <a:srgbClr val="0070C0"/>
                </a:solidFill>
              </a:rPr>
              <a:t>.</a:t>
            </a:r>
          </a:p>
        </p:txBody>
      </p:sp>
    </p:spTree>
    <p:extLst>
      <p:ext uri="{BB962C8B-B14F-4D97-AF65-F5344CB8AC3E}">
        <p14:creationId xmlns:p14="http://schemas.microsoft.com/office/powerpoint/2010/main" val="2259939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arn(inVertical)">
                                      <p:cBhvr>
                                        <p:cTn id="7" dur="500"/>
                                        <p:tgtEl>
                                          <p:spTgt spid="29700"/>
                                        </p:tgtEl>
                                      </p:cBhvr>
                                    </p:animEffect>
                                  </p:childTnLst>
                                </p:cTn>
                              </p:par>
                              <p:par>
                                <p:cTn id="8" presetID="16" presetClass="entr" presetSubtype="21" fill="hold" nodeType="withEffect">
                                  <p:stCondLst>
                                    <p:cond delay="0"/>
                                  </p:stCondLst>
                                  <p:childTnLst>
                                    <p:set>
                                      <p:cBhvr>
                                        <p:cTn id="9" dur="1" fill="hold">
                                          <p:stCondLst>
                                            <p:cond delay="0"/>
                                          </p:stCondLst>
                                        </p:cTn>
                                        <p:tgtEl>
                                          <p:spTgt spid="29699"/>
                                        </p:tgtEl>
                                        <p:attrNameLst>
                                          <p:attrName>style.visibility</p:attrName>
                                        </p:attrNameLst>
                                      </p:cBhvr>
                                      <p:to>
                                        <p:strVal val="visible"/>
                                      </p:to>
                                    </p:set>
                                    <p:animEffect transition="in" filter="barn(inVertical)">
                                      <p:cBhvr>
                                        <p:cTn id="10" dur="500"/>
                                        <p:tgtEl>
                                          <p:spTgt spid="29699"/>
                                        </p:tgtEl>
                                      </p:cBhvr>
                                    </p:animEffect>
                                  </p:childTnLst>
                                </p:cTn>
                              </p:par>
                              <p:par>
                                <p:cTn id="11" presetID="16" presetClass="entr" presetSubtype="21" fill="hold" nodeType="withEffect">
                                  <p:stCondLst>
                                    <p:cond delay="0"/>
                                  </p:stCondLst>
                                  <p:childTnLst>
                                    <p:set>
                                      <p:cBhvr>
                                        <p:cTn id="12" dur="1" fill="hold">
                                          <p:stCondLst>
                                            <p:cond delay="0"/>
                                          </p:stCondLst>
                                        </p:cTn>
                                        <p:tgtEl>
                                          <p:spTgt spid="29698"/>
                                        </p:tgtEl>
                                        <p:attrNameLst>
                                          <p:attrName>style.visibility</p:attrName>
                                        </p:attrNameLst>
                                      </p:cBhvr>
                                      <p:to>
                                        <p:strVal val="visible"/>
                                      </p:to>
                                    </p:set>
                                    <p:animEffect transition="in" filter="barn(inVertical)">
                                      <p:cBhvr>
                                        <p:cTn id="13" dur="500"/>
                                        <p:tgtEl>
                                          <p:spTgt spid="2969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2076736" y="942837"/>
            <a:ext cx="2438400" cy="609600"/>
          </a:xfrm>
        </p:spPr>
        <p:txBody>
          <a:bodyPr>
            <a:noAutofit/>
          </a:bodyPr>
          <a:lstStyle/>
          <a:p>
            <a:pPr algn="ctr" eaLnBrk="1" hangingPunct="1">
              <a:lnSpc>
                <a:spcPct val="80000"/>
              </a:lnSpc>
              <a:buFontTx/>
              <a:buNone/>
            </a:pPr>
            <a:r>
              <a:rPr lang="en-US" sz="2400" dirty="0">
                <a:latin typeface="Times New Roman" panose="02020603050405020304" pitchFamily="18" charset="0"/>
                <a:cs typeface="Times New Roman" panose="02020603050405020304" pitchFamily="18" charset="0"/>
              </a:rPr>
              <a:t>Nam </a:t>
            </a:r>
          </a:p>
          <a:p>
            <a:pPr algn="ctr" eaLnBrk="1" hangingPunct="1">
              <a:lnSpc>
                <a:spcPct val="80000"/>
              </a:lnSpc>
              <a:buFontTx/>
              <a:buNone/>
            </a:pP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endParaRPr lang="en-US" sz="2400" dirty="0">
              <a:latin typeface="Times New Roman" panose="02020603050405020304" pitchFamily="18" charset="0"/>
              <a:cs typeface="Times New Roman" panose="02020603050405020304" pitchFamily="18" charset="0"/>
            </a:endParaRPr>
          </a:p>
        </p:txBody>
      </p:sp>
      <p:sp>
        <p:nvSpPr>
          <p:cNvPr id="25603" name="Line 4"/>
          <p:cNvSpPr>
            <a:spLocks noChangeShapeType="1"/>
          </p:cNvSpPr>
          <p:nvPr/>
        </p:nvSpPr>
        <p:spPr bwMode="auto">
          <a:xfrm>
            <a:off x="4362736" y="1247636"/>
            <a:ext cx="1828800" cy="446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25604" name="Text Box 5"/>
          <p:cNvSpPr txBox="1">
            <a:spLocks noChangeArrowheads="1"/>
          </p:cNvSpPr>
          <p:nvPr/>
        </p:nvSpPr>
        <p:spPr bwMode="auto">
          <a:xfrm>
            <a:off x="4515136" y="790437"/>
            <a:ext cx="175260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sản xuất</a:t>
            </a:r>
          </a:p>
        </p:txBody>
      </p:sp>
      <p:sp>
        <p:nvSpPr>
          <p:cNvPr id="25605" name="Text Box 6"/>
          <p:cNvSpPr txBox="1">
            <a:spLocks noChangeArrowheads="1"/>
          </p:cNvSpPr>
          <p:nvPr/>
        </p:nvSpPr>
        <p:spPr bwMode="auto">
          <a:xfrm>
            <a:off x="4515136" y="1323837"/>
            <a:ext cx="198120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tinh trùng</a:t>
            </a:r>
          </a:p>
        </p:txBody>
      </p:sp>
      <p:sp>
        <p:nvSpPr>
          <p:cNvPr id="25606" name="AutoShape 8"/>
          <p:cNvSpPr>
            <a:spLocks/>
          </p:cNvSpPr>
          <p:nvPr/>
        </p:nvSpPr>
        <p:spPr bwMode="auto">
          <a:xfrm>
            <a:off x="6420136" y="561837"/>
            <a:ext cx="381000" cy="1447800"/>
          </a:xfrm>
          <a:prstGeom prst="leftBrace">
            <a:avLst>
              <a:gd name="adj1" fmla="val 31667"/>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2400">
              <a:latin typeface="Times New Roman" panose="02020603050405020304" pitchFamily="18" charset="0"/>
              <a:cs typeface="Times New Roman" panose="02020603050405020304" pitchFamily="18" charset="0"/>
            </a:endParaRPr>
          </a:p>
        </p:txBody>
      </p:sp>
      <p:sp>
        <p:nvSpPr>
          <p:cNvPr id="25607" name="Text Box 9"/>
          <p:cNvSpPr txBox="1">
            <a:spLocks noChangeArrowheads="1"/>
          </p:cNvSpPr>
          <p:nvPr/>
        </p:nvSpPr>
        <p:spPr bwMode="auto">
          <a:xfrm>
            <a:off x="6953536" y="409437"/>
            <a:ext cx="167640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Hằng ngày</a:t>
            </a:r>
          </a:p>
        </p:txBody>
      </p:sp>
      <p:sp>
        <p:nvSpPr>
          <p:cNvPr id="25608" name="Text Box 10"/>
          <p:cNvSpPr txBox="1">
            <a:spLocks noChangeArrowheads="1"/>
          </p:cNvSpPr>
          <p:nvPr/>
        </p:nvSpPr>
        <p:spPr bwMode="auto">
          <a:xfrm>
            <a:off x="6877336" y="1019037"/>
            <a:ext cx="388620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dirty="0">
                <a:latin typeface="Times New Roman" panose="02020603050405020304" pitchFamily="18" charset="0"/>
                <a:cs typeface="Times New Roman" panose="02020603050405020304" pitchFamily="18" charset="0"/>
              </a:rPr>
              <a:t>120 </a:t>
            </a:r>
            <a:r>
              <a:rPr lang="en-US" sz="2400" dirty="0" err="1">
                <a:latin typeface="Times New Roman" panose="02020603050405020304" pitchFamily="18" charset="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trùng</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ngày</a:t>
            </a:r>
            <a:endParaRPr lang="en-US" sz="2400" dirty="0">
              <a:latin typeface="Times New Roman" panose="02020603050405020304" pitchFamily="18" charset="0"/>
              <a:cs typeface="Times New Roman" panose="02020603050405020304" pitchFamily="18" charset="0"/>
            </a:endParaRPr>
          </a:p>
        </p:txBody>
      </p:sp>
      <p:sp>
        <p:nvSpPr>
          <p:cNvPr id="25609" name="Text Box 11"/>
          <p:cNvSpPr txBox="1">
            <a:spLocks noChangeArrowheads="1"/>
          </p:cNvSpPr>
          <p:nvPr/>
        </p:nvSpPr>
        <p:spPr bwMode="auto">
          <a:xfrm>
            <a:off x="6877336" y="1704837"/>
            <a:ext cx="342900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dirty="0">
                <a:latin typeface="Times New Roman" panose="02020603050405020304" pitchFamily="18" charset="0"/>
                <a:cs typeface="Times New Roman" panose="02020603050405020304" pitchFamily="18" charset="0"/>
              </a:rPr>
              <a:t>3ml </a:t>
            </a:r>
            <a:r>
              <a:rPr lang="en-US" sz="2400" dirty="0" err="1" smtClean="0">
                <a:latin typeface="Times New Roman" panose="02020603050405020304" pitchFamily="18" charset="0"/>
                <a:cs typeface="Times New Roman" panose="02020603050405020304" pitchFamily="18" charset="0"/>
              </a:rPr>
              <a:t>tinh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trùng</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lần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phóng</a:t>
            </a:r>
            <a:endParaRPr lang="en-US" sz="2400" dirty="0">
              <a:latin typeface="Times New Roman" panose="02020603050405020304" pitchFamily="18" charset="0"/>
              <a:cs typeface="Times New Roman" panose="02020603050405020304" pitchFamily="18" charset="0"/>
            </a:endParaRPr>
          </a:p>
        </p:txBody>
      </p:sp>
      <p:sp>
        <p:nvSpPr>
          <p:cNvPr id="25610" name="Text Box 12"/>
          <p:cNvSpPr txBox="1">
            <a:spLocks noChangeArrowheads="1"/>
          </p:cNvSpPr>
          <p:nvPr/>
        </p:nvSpPr>
        <p:spPr bwMode="auto">
          <a:xfrm>
            <a:off x="2305336" y="2847838"/>
            <a:ext cx="2057400" cy="83099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400" dirty="0">
                <a:latin typeface="Times New Roman" panose="02020603050405020304" pitchFamily="18" charset="0"/>
                <a:cs typeface="Times New Roman" panose="02020603050405020304" pitchFamily="18" charset="0"/>
              </a:rPr>
              <a:t>Nam </a:t>
            </a:r>
            <a:r>
              <a:rPr lang="en-US" sz="2400" dirty="0" err="1">
                <a:latin typeface="Times New Roman" panose="02020603050405020304" pitchFamily="18" charset="0"/>
                <a:cs typeface="Times New Roman" panose="02020603050405020304" pitchFamily="18" charset="0"/>
              </a:rPr>
              <a:t>nghiện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endParaRPr lang="en-US" sz="2400" dirty="0">
              <a:latin typeface="Times New Roman" panose="02020603050405020304" pitchFamily="18" charset="0"/>
              <a:cs typeface="Times New Roman" panose="02020603050405020304" pitchFamily="18" charset="0"/>
            </a:endParaRPr>
          </a:p>
        </p:txBody>
      </p:sp>
      <p:sp>
        <p:nvSpPr>
          <p:cNvPr id="25611" name="Line 13"/>
          <p:cNvSpPr>
            <a:spLocks noChangeShapeType="1"/>
          </p:cNvSpPr>
          <p:nvPr/>
        </p:nvSpPr>
        <p:spPr bwMode="auto">
          <a:xfrm>
            <a:off x="4438936" y="3228837"/>
            <a:ext cx="1752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25612" name="Text Box 14"/>
          <p:cNvSpPr txBox="1">
            <a:spLocks noChangeArrowheads="1"/>
          </p:cNvSpPr>
          <p:nvPr/>
        </p:nvSpPr>
        <p:spPr bwMode="auto">
          <a:xfrm>
            <a:off x="4438936" y="3228837"/>
            <a:ext cx="198120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tinh trùng</a:t>
            </a:r>
          </a:p>
        </p:txBody>
      </p:sp>
      <p:sp>
        <p:nvSpPr>
          <p:cNvPr id="25613" name="Text Box 15"/>
          <p:cNvSpPr txBox="1">
            <a:spLocks noChangeArrowheads="1"/>
          </p:cNvSpPr>
          <p:nvPr/>
        </p:nvSpPr>
        <p:spPr bwMode="auto">
          <a:xfrm>
            <a:off x="4515136" y="2619237"/>
            <a:ext cx="175260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sản xuất</a:t>
            </a:r>
          </a:p>
        </p:txBody>
      </p:sp>
      <p:sp>
        <p:nvSpPr>
          <p:cNvPr id="25614" name="AutoShape 16"/>
          <p:cNvSpPr>
            <a:spLocks/>
          </p:cNvSpPr>
          <p:nvPr/>
        </p:nvSpPr>
        <p:spPr bwMode="auto">
          <a:xfrm>
            <a:off x="6496336" y="2466837"/>
            <a:ext cx="152400" cy="1600200"/>
          </a:xfrm>
          <a:prstGeom prst="leftBrace">
            <a:avLst>
              <a:gd name="adj1" fmla="val 87500"/>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2400">
              <a:latin typeface="Times New Roman" panose="02020603050405020304" pitchFamily="18" charset="0"/>
              <a:cs typeface="Times New Roman" panose="02020603050405020304" pitchFamily="18" charset="0"/>
            </a:endParaRPr>
          </a:p>
        </p:txBody>
      </p:sp>
      <p:sp>
        <p:nvSpPr>
          <p:cNvPr id="25615" name="Text Box 18"/>
          <p:cNvSpPr txBox="1">
            <a:spLocks noChangeArrowheads="1"/>
          </p:cNvSpPr>
          <p:nvPr/>
        </p:nvSpPr>
        <p:spPr bwMode="auto">
          <a:xfrm>
            <a:off x="6877336" y="2390637"/>
            <a:ext cx="152400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5-6 ngày</a:t>
            </a:r>
          </a:p>
        </p:txBody>
      </p:sp>
      <p:sp>
        <p:nvSpPr>
          <p:cNvPr id="25616" name="Text Box 19"/>
          <p:cNvSpPr txBox="1">
            <a:spLocks noChangeArrowheads="1"/>
          </p:cNvSpPr>
          <p:nvPr/>
        </p:nvSpPr>
        <p:spPr bwMode="auto">
          <a:xfrm>
            <a:off x="6801135" y="3152637"/>
            <a:ext cx="3298207"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dirty="0">
                <a:latin typeface="Times New Roman" panose="02020603050405020304" pitchFamily="18" charset="0"/>
                <a:cs typeface="Times New Roman" panose="02020603050405020304" pitchFamily="18" charset="0"/>
              </a:rPr>
              <a:t>70 </a:t>
            </a:r>
            <a:r>
              <a:rPr lang="en-US" sz="2400" dirty="0" err="1" smtClean="0">
                <a:latin typeface="Times New Roman" panose="02020603050405020304" pitchFamily="18" charset="0"/>
                <a:cs typeface="Times New Roman" panose="02020603050405020304" pitchFamily="18" charset="0"/>
              </a:rPr>
              <a:t>triệu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trùng</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ngày</a:t>
            </a:r>
            <a:endParaRPr lang="en-US" sz="2400" dirty="0">
              <a:latin typeface="Times New Roman" panose="02020603050405020304" pitchFamily="18" charset="0"/>
              <a:cs typeface="Times New Roman" panose="02020603050405020304" pitchFamily="18" charset="0"/>
            </a:endParaRPr>
          </a:p>
        </p:txBody>
      </p:sp>
      <p:sp>
        <p:nvSpPr>
          <p:cNvPr id="25617" name="Text Box 20"/>
          <p:cNvSpPr txBox="1">
            <a:spLocks noChangeArrowheads="1"/>
          </p:cNvSpPr>
          <p:nvPr/>
        </p:nvSpPr>
        <p:spPr bwMode="auto">
          <a:xfrm>
            <a:off x="6801136" y="3838437"/>
            <a:ext cx="5863986"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2ml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trùng</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lần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endParaRPr lang="en-US" sz="2400" dirty="0">
              <a:latin typeface="Times New Roman" panose="02020603050405020304" pitchFamily="18" charset="0"/>
              <a:cs typeface="Times New Roman" panose="02020603050405020304" pitchFamily="18" charset="0"/>
            </a:endParaRPr>
          </a:p>
        </p:txBody>
      </p:sp>
      <p:sp>
        <p:nvSpPr>
          <p:cNvPr id="25618" name="Text Box 21"/>
          <p:cNvSpPr txBox="1">
            <a:spLocks noChangeArrowheads="1"/>
          </p:cNvSpPr>
          <p:nvPr/>
        </p:nvSpPr>
        <p:spPr bwMode="auto">
          <a:xfrm>
            <a:off x="2207738" y="4829037"/>
            <a:ext cx="2057400" cy="83099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nghiện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rượu</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túy</a:t>
            </a:r>
            <a:endParaRPr lang="en-US" sz="2400" dirty="0">
              <a:latin typeface="Times New Roman" panose="02020603050405020304" pitchFamily="18" charset="0"/>
              <a:cs typeface="Times New Roman" panose="02020603050405020304" pitchFamily="18" charset="0"/>
            </a:endParaRPr>
          </a:p>
        </p:txBody>
      </p:sp>
      <p:sp>
        <p:nvSpPr>
          <p:cNvPr id="25619" name="Text Box 23"/>
          <p:cNvSpPr txBox="1">
            <a:spLocks noChangeArrowheads="1"/>
          </p:cNvSpPr>
          <p:nvPr/>
        </p:nvSpPr>
        <p:spPr bwMode="auto">
          <a:xfrm>
            <a:off x="4362736" y="5362437"/>
            <a:ext cx="198120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tinh trùng</a:t>
            </a:r>
          </a:p>
        </p:txBody>
      </p:sp>
      <p:sp>
        <p:nvSpPr>
          <p:cNvPr id="25620" name="Text Box 25"/>
          <p:cNvSpPr txBox="1">
            <a:spLocks noChangeArrowheads="1"/>
          </p:cNvSpPr>
          <p:nvPr/>
        </p:nvSpPr>
        <p:spPr bwMode="auto">
          <a:xfrm>
            <a:off x="4515136" y="4829037"/>
            <a:ext cx="175260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sản xuất</a:t>
            </a:r>
          </a:p>
        </p:txBody>
      </p:sp>
      <p:sp>
        <p:nvSpPr>
          <p:cNvPr id="25621" name="Line 27"/>
          <p:cNvSpPr>
            <a:spLocks noChangeShapeType="1"/>
          </p:cNvSpPr>
          <p:nvPr/>
        </p:nvSpPr>
        <p:spPr bwMode="auto">
          <a:xfrm>
            <a:off x="4362736" y="5362436"/>
            <a:ext cx="1828800" cy="1166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25622" name="AutoShape 29"/>
          <p:cNvSpPr>
            <a:spLocks/>
          </p:cNvSpPr>
          <p:nvPr/>
        </p:nvSpPr>
        <p:spPr bwMode="auto">
          <a:xfrm>
            <a:off x="6529739" y="4697066"/>
            <a:ext cx="152400" cy="1792406"/>
          </a:xfrm>
          <a:prstGeom prst="leftBrace">
            <a:avLst>
              <a:gd name="adj1" fmla="val 87500"/>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2400">
              <a:latin typeface="Times New Roman" panose="02020603050405020304" pitchFamily="18" charset="0"/>
              <a:cs typeface="Times New Roman" panose="02020603050405020304" pitchFamily="18" charset="0"/>
            </a:endParaRPr>
          </a:p>
        </p:txBody>
      </p:sp>
      <p:sp>
        <p:nvSpPr>
          <p:cNvPr id="25623" name="Text Box 31"/>
          <p:cNvSpPr txBox="1">
            <a:spLocks noChangeArrowheads="1"/>
          </p:cNvSpPr>
          <p:nvPr/>
        </p:nvSpPr>
        <p:spPr bwMode="auto">
          <a:xfrm>
            <a:off x="6801136" y="4600437"/>
            <a:ext cx="243840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8-10 ngày</a:t>
            </a:r>
          </a:p>
        </p:txBody>
      </p:sp>
      <p:sp>
        <p:nvSpPr>
          <p:cNvPr id="25624" name="Text Box 32"/>
          <p:cNvSpPr txBox="1">
            <a:spLocks noChangeArrowheads="1"/>
          </p:cNvSpPr>
          <p:nvPr/>
        </p:nvSpPr>
        <p:spPr bwMode="auto">
          <a:xfrm>
            <a:off x="6877336" y="5210038"/>
            <a:ext cx="137160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sz="2400">
              <a:latin typeface="Times New Roman" panose="02020603050405020304" pitchFamily="18" charset="0"/>
              <a:cs typeface="Times New Roman" panose="02020603050405020304" pitchFamily="18" charset="0"/>
            </a:endParaRPr>
          </a:p>
        </p:txBody>
      </p:sp>
      <p:sp>
        <p:nvSpPr>
          <p:cNvPr id="25625" name="Text Box 33"/>
          <p:cNvSpPr txBox="1">
            <a:spLocks noChangeArrowheads="1"/>
          </p:cNvSpPr>
          <p:nvPr/>
        </p:nvSpPr>
        <p:spPr bwMode="auto">
          <a:xfrm>
            <a:off x="6801136" y="5324337"/>
            <a:ext cx="3962400"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35-40</a:t>
            </a:r>
            <a:r>
              <a:rPr lang="vi-VN"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triệu tinh trùng/ngày</a:t>
            </a:r>
          </a:p>
        </p:txBody>
      </p:sp>
      <p:sp>
        <p:nvSpPr>
          <p:cNvPr id="25626" name="Text Box 34"/>
          <p:cNvSpPr txBox="1">
            <a:spLocks noChangeArrowheads="1"/>
          </p:cNvSpPr>
          <p:nvPr/>
        </p:nvSpPr>
        <p:spPr bwMode="auto">
          <a:xfrm>
            <a:off x="6801135" y="6124437"/>
            <a:ext cx="4875049" cy="46166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dirty="0">
                <a:latin typeface="Times New Roman" panose="02020603050405020304" pitchFamily="18" charset="0"/>
                <a:cs typeface="Times New Roman" panose="02020603050405020304" pitchFamily="18" charset="0"/>
              </a:rPr>
              <a:t>1.2-1.5ml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trùng</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lần</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endParaRPr lang="en-US" sz="2400" dirty="0">
              <a:latin typeface="Times New Roman" panose="02020603050405020304" pitchFamily="18" charset="0"/>
              <a:cs typeface="Times New Roman" panose="02020603050405020304" pitchFamily="18" charset="0"/>
            </a:endParaRPr>
          </a:p>
        </p:txBody>
      </p:sp>
      <p:sp>
        <p:nvSpPr>
          <p:cNvPr id="27" name="Text Box 5"/>
          <p:cNvSpPr txBox="1">
            <a:spLocks noChangeArrowheads="1"/>
          </p:cNvSpPr>
          <p:nvPr/>
        </p:nvSpPr>
        <p:spPr bwMode="auto">
          <a:xfrm>
            <a:off x="47232" y="76585"/>
            <a:ext cx="722073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0"/>
              </a:spcBef>
            </a:pPr>
            <a:r>
              <a:rPr lang="en-US" sz="2800" b="1" dirty="0">
                <a:solidFill>
                  <a:srgbClr val="0070C0"/>
                </a:solidFill>
              </a:rPr>
              <a:t>1. </a:t>
            </a:r>
            <a:r>
              <a:rPr lang="en-US" sz="2800" b="1" dirty="0" err="1">
                <a:solidFill>
                  <a:srgbClr val="0070C0"/>
                </a:solidFill>
              </a:rPr>
              <a:t>Ảnh</a:t>
            </a:r>
            <a:r>
              <a:rPr lang="en-US" sz="2800" b="1" dirty="0">
                <a:solidFill>
                  <a:srgbClr val="0070C0"/>
                </a:solidFill>
              </a:rPr>
              <a:t> </a:t>
            </a:r>
            <a:r>
              <a:rPr lang="en-US" sz="2800" b="1" dirty="0" err="1">
                <a:solidFill>
                  <a:srgbClr val="0070C0"/>
                </a:solidFill>
              </a:rPr>
              <a:t>hưởng</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môi</a:t>
            </a:r>
            <a:r>
              <a:rPr lang="en-US" sz="2800" b="1" dirty="0">
                <a:solidFill>
                  <a:srgbClr val="0070C0"/>
                </a:solidFill>
              </a:rPr>
              <a:t> </a:t>
            </a:r>
            <a:r>
              <a:rPr lang="en-US" sz="2800" b="1" dirty="0" err="1">
                <a:solidFill>
                  <a:srgbClr val="0070C0"/>
                </a:solidFill>
              </a:rPr>
              <a:t>trường</a:t>
            </a:r>
            <a:r>
              <a:rPr lang="en-US" sz="2800" b="1" dirty="0">
                <a:solidFill>
                  <a:srgbClr val="0070C0"/>
                </a:solidFill>
              </a:rPr>
              <a:t>.</a:t>
            </a:r>
          </a:p>
        </p:txBody>
      </p:sp>
    </p:spTree>
    <p:extLst>
      <p:ext uri="{BB962C8B-B14F-4D97-AF65-F5344CB8AC3E}">
        <p14:creationId xmlns:p14="http://schemas.microsoft.com/office/powerpoint/2010/main" val="4288452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579427" y="1295401"/>
            <a:ext cx="1840173" cy="83099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endParaRPr lang="en-US" sz="2400" dirty="0">
              <a:latin typeface="Times New Roman" panose="02020603050405020304" pitchFamily="18" charset="0"/>
              <a:cs typeface="Times New Roman" panose="02020603050405020304" pitchFamily="18" charset="0"/>
            </a:endParaRPr>
          </a:p>
        </p:txBody>
      </p:sp>
      <p:sp>
        <p:nvSpPr>
          <p:cNvPr id="26627" name="Line 5"/>
          <p:cNvSpPr>
            <a:spLocks noChangeShapeType="1"/>
          </p:cNvSpPr>
          <p:nvPr/>
        </p:nvSpPr>
        <p:spPr bwMode="auto">
          <a:xfrm>
            <a:off x="4648200" y="1676400"/>
            <a:ext cx="1981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6628" name="Text Box 6"/>
          <p:cNvSpPr txBox="1">
            <a:spLocks noChangeArrowheads="1"/>
          </p:cNvSpPr>
          <p:nvPr/>
        </p:nvSpPr>
        <p:spPr bwMode="auto">
          <a:xfrm>
            <a:off x="6858000" y="1295401"/>
            <a:ext cx="2895600" cy="83099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Chu kỳ kinh nguyệt là 28-30 ngày</a:t>
            </a:r>
          </a:p>
        </p:txBody>
      </p:sp>
      <p:sp>
        <p:nvSpPr>
          <p:cNvPr id="26629" name="Text Box 7"/>
          <p:cNvSpPr txBox="1">
            <a:spLocks noChangeArrowheads="1"/>
          </p:cNvSpPr>
          <p:nvPr/>
        </p:nvSpPr>
        <p:spPr bwMode="auto">
          <a:xfrm>
            <a:off x="2286000" y="3209835"/>
            <a:ext cx="2133600" cy="120032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rượu</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túy</a:t>
            </a:r>
            <a:endParaRPr lang="en-US" sz="2400" dirty="0">
              <a:latin typeface="Times New Roman" panose="02020603050405020304" pitchFamily="18" charset="0"/>
              <a:cs typeface="Times New Roman" panose="02020603050405020304" pitchFamily="18" charset="0"/>
            </a:endParaRPr>
          </a:p>
        </p:txBody>
      </p:sp>
      <p:sp>
        <p:nvSpPr>
          <p:cNvPr id="26630" name="Line 8"/>
          <p:cNvSpPr>
            <a:spLocks noChangeShapeType="1"/>
          </p:cNvSpPr>
          <p:nvPr/>
        </p:nvSpPr>
        <p:spPr bwMode="auto">
          <a:xfrm flipV="1">
            <a:off x="4572000" y="3048000"/>
            <a:ext cx="190500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6631" name="Line 9"/>
          <p:cNvSpPr>
            <a:spLocks noChangeShapeType="1"/>
          </p:cNvSpPr>
          <p:nvPr/>
        </p:nvSpPr>
        <p:spPr bwMode="auto">
          <a:xfrm>
            <a:off x="4572000" y="3810000"/>
            <a:ext cx="1905000" cy="152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6632" name="Line 10"/>
          <p:cNvSpPr>
            <a:spLocks noChangeShapeType="1"/>
          </p:cNvSpPr>
          <p:nvPr/>
        </p:nvSpPr>
        <p:spPr bwMode="auto">
          <a:xfrm>
            <a:off x="4572000" y="3810000"/>
            <a:ext cx="175260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26633" name="Text Box 11"/>
          <p:cNvSpPr txBox="1">
            <a:spLocks noChangeArrowheads="1"/>
          </p:cNvSpPr>
          <p:nvPr/>
        </p:nvSpPr>
        <p:spPr bwMode="auto">
          <a:xfrm>
            <a:off x="6553200" y="2590801"/>
            <a:ext cx="3810000" cy="83099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Chu kỳ khoảng 1tháng 10ngày – 1tháng 20ngày</a:t>
            </a:r>
          </a:p>
        </p:txBody>
      </p:sp>
      <p:sp>
        <p:nvSpPr>
          <p:cNvPr id="26634" name="Text Box 12"/>
          <p:cNvSpPr txBox="1">
            <a:spLocks noChangeArrowheads="1"/>
          </p:cNvSpPr>
          <p:nvPr/>
        </p:nvSpPr>
        <p:spPr bwMode="auto">
          <a:xfrm>
            <a:off x="6629400" y="3657600"/>
            <a:ext cx="30480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2 tháng – 3 tháng</a:t>
            </a:r>
          </a:p>
        </p:txBody>
      </p:sp>
      <p:sp>
        <p:nvSpPr>
          <p:cNvPr id="26635" name="Text Box 13"/>
          <p:cNvSpPr txBox="1">
            <a:spLocks noChangeArrowheads="1"/>
          </p:cNvSpPr>
          <p:nvPr/>
        </p:nvSpPr>
        <p:spPr bwMode="auto">
          <a:xfrm>
            <a:off x="6605588" y="4648200"/>
            <a:ext cx="28194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sz="2400">
                <a:latin typeface="Times New Roman" panose="02020603050405020304" pitchFamily="18" charset="0"/>
                <a:cs typeface="Times New Roman" panose="02020603050405020304" pitchFamily="18" charset="0"/>
              </a:rPr>
              <a:t>Mất kinh hoàn toàn</a:t>
            </a:r>
          </a:p>
        </p:txBody>
      </p:sp>
      <p:sp>
        <p:nvSpPr>
          <p:cNvPr id="12" name="Text Box 5"/>
          <p:cNvSpPr txBox="1">
            <a:spLocks noChangeArrowheads="1"/>
          </p:cNvSpPr>
          <p:nvPr/>
        </p:nvSpPr>
        <p:spPr bwMode="auto">
          <a:xfrm>
            <a:off x="47232" y="76585"/>
            <a:ext cx="722073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0"/>
              </a:spcBef>
            </a:pPr>
            <a:r>
              <a:rPr lang="en-US" sz="2800" b="1" dirty="0">
                <a:solidFill>
                  <a:srgbClr val="0070C0"/>
                </a:solidFill>
              </a:rPr>
              <a:t>1. </a:t>
            </a:r>
            <a:r>
              <a:rPr lang="en-US" sz="2800" b="1" dirty="0" err="1">
                <a:solidFill>
                  <a:srgbClr val="0070C0"/>
                </a:solidFill>
              </a:rPr>
              <a:t>Ảnh</a:t>
            </a:r>
            <a:r>
              <a:rPr lang="en-US" sz="2800" b="1" dirty="0">
                <a:solidFill>
                  <a:srgbClr val="0070C0"/>
                </a:solidFill>
              </a:rPr>
              <a:t> </a:t>
            </a:r>
            <a:r>
              <a:rPr lang="en-US" sz="2800" b="1" dirty="0" err="1">
                <a:solidFill>
                  <a:srgbClr val="0070C0"/>
                </a:solidFill>
              </a:rPr>
              <a:t>hưởng</a:t>
            </a:r>
            <a:r>
              <a:rPr lang="en-US" sz="2800" b="1" dirty="0">
                <a:solidFill>
                  <a:srgbClr val="0070C0"/>
                </a:solidFill>
              </a:rPr>
              <a:t> </a:t>
            </a:r>
            <a:r>
              <a:rPr lang="en-US" sz="2800" b="1" dirty="0" err="1">
                <a:solidFill>
                  <a:srgbClr val="0070C0"/>
                </a:solidFill>
              </a:rPr>
              <a:t>của</a:t>
            </a:r>
            <a:r>
              <a:rPr lang="en-US" sz="2800" b="1" dirty="0">
                <a:solidFill>
                  <a:srgbClr val="0070C0"/>
                </a:solidFill>
              </a:rPr>
              <a:t> </a:t>
            </a:r>
            <a:r>
              <a:rPr lang="en-US" sz="2800" b="1" dirty="0" err="1">
                <a:solidFill>
                  <a:srgbClr val="0070C0"/>
                </a:solidFill>
              </a:rPr>
              <a:t>môi</a:t>
            </a:r>
            <a:r>
              <a:rPr lang="en-US" sz="2800" b="1" dirty="0">
                <a:solidFill>
                  <a:srgbClr val="0070C0"/>
                </a:solidFill>
              </a:rPr>
              <a:t> </a:t>
            </a:r>
            <a:r>
              <a:rPr lang="en-US" sz="2800" b="1" dirty="0" err="1">
                <a:solidFill>
                  <a:srgbClr val="0070C0"/>
                </a:solidFill>
              </a:rPr>
              <a:t>trường</a:t>
            </a:r>
            <a:r>
              <a:rPr lang="en-US" sz="2800" b="1" dirty="0">
                <a:solidFill>
                  <a:srgbClr val="0070C0"/>
                </a:solidFill>
              </a:rPr>
              <a:t>.</a:t>
            </a:r>
          </a:p>
        </p:txBody>
      </p:sp>
    </p:spTree>
    <p:extLst>
      <p:ext uri="{BB962C8B-B14F-4D97-AF65-F5344CB8AC3E}">
        <p14:creationId xmlns:p14="http://schemas.microsoft.com/office/powerpoint/2010/main" val="4191799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942" y="257548"/>
            <a:ext cx="10515600" cy="1325563"/>
          </a:xfrm>
        </p:spPr>
        <p:txBody>
          <a:bodyPr/>
          <a:lstStyle/>
          <a:p>
            <a:r>
              <a:rPr lang="en-US" dirty="0" smtClean="0">
                <a:latin typeface="Times New Roman" panose="02020603050405020304" pitchFamily="18" charset="0"/>
                <a:cs typeface="Times New Roman" panose="02020603050405020304" pitchFamily="18" charset="0"/>
              </a:rPr>
              <a:t>SINH SẢN HỮU TÍNH</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14718" y="2282825"/>
            <a:ext cx="10515600" cy="608293"/>
          </a:xfrm>
        </p:spPr>
        <p:txBody>
          <a:bodyPr/>
          <a:lstStyle/>
          <a:p>
            <a:pPr marL="0" indent="0">
              <a:buNone/>
            </a:pPr>
            <a:r>
              <a:rPr lang="en-US" dirty="0" smtClean="0">
                <a:latin typeface="Times New Roman" panose="02020603050405020304" pitchFamily="18" charset="0"/>
                <a:cs typeface="Times New Roman" panose="02020603050405020304" pitchFamily="18" charset="0"/>
              </a:rPr>
              <a:t>GIẢM PHÂN    </a:t>
            </a:r>
            <a:r>
              <a:rPr lang="en-US" dirty="0" smtClean="0">
                <a:latin typeface="Times New Roman" panose="02020603050405020304" pitchFamily="18" charset="0"/>
                <a:cs typeface="Times New Roman" panose="02020603050405020304" pitchFamily="18" charset="0"/>
                <a:sym typeface="Wingdings" panose="05000000000000000000" pitchFamily="2" charset="2"/>
              </a:rPr>
              <a:t>     THỤ TINH           NGUYÊN PHÂN</a:t>
            </a:r>
            <a:endParaRPr lang="en-US"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309283" y="4276165"/>
            <a:ext cx="11559987" cy="1452282"/>
          </a:xfrm>
          <a:prstGeom prst="rect">
            <a:avLst/>
          </a:prstGeom>
          <a:solidFill>
            <a:srgbClr val="92D05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err="1" smtClean="0">
                <a:latin typeface="Times New Roman" panose="02020603050405020304" pitchFamily="18" charset="0"/>
                <a:cs typeface="Times New Roman" panose="02020603050405020304" pitchFamily="18" charset="0"/>
              </a:rPr>
              <a:t>Điều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hòa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sinh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sản</a:t>
            </a:r>
            <a:r>
              <a:rPr lang="en-US"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điều</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hòa</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quá</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trình</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sinh</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tinh</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trùng</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p>
          <a:p>
            <a:pPr marL="0" indent="0" algn="ctr">
              <a:buFont typeface="Arial" panose="020B0604020202020204" pitchFamily="34" charset="0"/>
              <a:buNone/>
            </a:pP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và</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quá</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trình</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sinh</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3600" dirty="0" err="1" smtClean="0">
                <a:latin typeface="Times New Roman" panose="02020603050405020304" pitchFamily="18" charset="0"/>
                <a:cs typeface="Times New Roman" panose="02020603050405020304" pitchFamily="18" charset="0"/>
                <a:sym typeface="Wingdings" panose="05000000000000000000" pitchFamily="2" charset="2"/>
              </a:rPr>
              <a:t>trứng</a:t>
            </a:r>
            <a:endParaRPr lang="en-US" sz="3600"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945777" y="2891118"/>
            <a:ext cx="2967317" cy="6082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latin typeface="Times New Roman" panose="02020603050405020304" pitchFamily="18" charset="0"/>
                <a:cs typeface="Times New Roman" panose="02020603050405020304" pitchFamily="18" charset="0"/>
              </a:rPr>
              <a:t>Hình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thành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tử</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956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33948"/>
            <a:ext cx="5664959" cy="359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4"/>
          <p:cNvSpPr>
            <a:spLocks noChangeArrowheads="1"/>
          </p:cNvSpPr>
          <p:nvPr/>
        </p:nvSpPr>
        <p:spPr bwMode="auto">
          <a:xfrm>
            <a:off x="94465" y="4421603"/>
            <a:ext cx="5156579"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solidFill>
                  <a:srgbClr val="0000CC"/>
                </a:solidFill>
                <a:latin typeface="Verdana" panose="020B0604030504040204" pitchFamily="34" charset="0"/>
              </a:rPr>
              <a:t>H</a:t>
            </a:r>
            <a:r>
              <a:rPr lang="vi-VN" altLang="en-US" b="1" dirty="0">
                <a:solidFill>
                  <a:srgbClr val="0000CC"/>
                </a:solidFill>
                <a:latin typeface="Verdana" panose="020B0604030504040204" pitchFamily="34" charset="0"/>
              </a:rPr>
              <a:t>ươu xạ đực mang trên mình hóa chất đặc biệt giúp chúng hấp dẫn bạn tình</a:t>
            </a:r>
            <a:endParaRPr lang="en-US" altLang="en-US" dirty="0">
              <a:solidFill>
                <a:srgbClr val="0000CC"/>
              </a:solidFill>
            </a:endParaRPr>
          </a:p>
        </p:txBody>
      </p:sp>
      <p:sp>
        <p:nvSpPr>
          <p:cNvPr id="4" name="Text Box 5"/>
          <p:cNvSpPr txBox="1">
            <a:spLocks noChangeArrowheads="1"/>
          </p:cNvSpPr>
          <p:nvPr/>
        </p:nvSpPr>
        <p:spPr bwMode="auto">
          <a:xfrm>
            <a:off x="94465" y="48860"/>
            <a:ext cx="722073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0"/>
              </a:spcBef>
            </a:pPr>
            <a:r>
              <a:rPr lang="en-US" sz="2800" b="1" dirty="0" smtClean="0">
                <a:solidFill>
                  <a:srgbClr val="0070C0"/>
                </a:solidFill>
              </a:rPr>
              <a:t>2. </a:t>
            </a:r>
            <a:r>
              <a:rPr lang="en-US" sz="2800" b="1" dirty="0" err="1" smtClean="0">
                <a:solidFill>
                  <a:srgbClr val="0070C0"/>
                </a:solidFill>
              </a:rPr>
              <a:t>Ảnh</a:t>
            </a:r>
            <a:r>
              <a:rPr lang="en-US" sz="2800" b="1" dirty="0" smtClean="0">
                <a:solidFill>
                  <a:srgbClr val="0070C0"/>
                </a:solidFill>
              </a:rPr>
              <a:t> </a:t>
            </a:r>
            <a:r>
              <a:rPr lang="en-US" sz="2800" b="1" dirty="0" err="1" smtClean="0">
                <a:solidFill>
                  <a:srgbClr val="0070C0"/>
                </a:solidFill>
              </a:rPr>
              <a:t>hưởng</a:t>
            </a:r>
            <a:r>
              <a:rPr lang="en-US" sz="2800" b="1" dirty="0" smtClean="0">
                <a:solidFill>
                  <a:srgbClr val="0070C0"/>
                </a:solidFill>
              </a:rPr>
              <a:t> </a:t>
            </a:r>
            <a:r>
              <a:rPr lang="en-US" sz="2800" b="1" dirty="0" err="1" smtClean="0">
                <a:solidFill>
                  <a:srgbClr val="0070C0"/>
                </a:solidFill>
              </a:rPr>
              <a:t>của</a:t>
            </a:r>
            <a:r>
              <a:rPr lang="en-US" sz="2800" b="1" dirty="0" smtClean="0">
                <a:solidFill>
                  <a:srgbClr val="0070C0"/>
                </a:solidFill>
              </a:rPr>
              <a:t> </a:t>
            </a:r>
            <a:r>
              <a:rPr lang="en-US" sz="2800" b="1" dirty="0" err="1" smtClean="0">
                <a:solidFill>
                  <a:srgbClr val="0070C0"/>
                </a:solidFill>
              </a:rPr>
              <a:t>thần</a:t>
            </a:r>
            <a:r>
              <a:rPr lang="en-US" sz="2800" b="1" dirty="0" smtClean="0">
                <a:solidFill>
                  <a:srgbClr val="0070C0"/>
                </a:solidFill>
              </a:rPr>
              <a:t> </a:t>
            </a:r>
            <a:r>
              <a:rPr lang="en-US" sz="2800" b="1" dirty="0" err="1" smtClean="0">
                <a:solidFill>
                  <a:srgbClr val="0070C0"/>
                </a:solidFill>
              </a:rPr>
              <a:t>kinh</a:t>
            </a:r>
            <a:endParaRPr lang="en-US" sz="2800" b="1" dirty="0">
              <a:solidFill>
                <a:srgbClr val="0070C0"/>
              </a:solidFill>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4959" y="2866030"/>
            <a:ext cx="6527041" cy="39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5664959" y="1465267"/>
            <a:ext cx="61574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altLang="en-US" b="1" dirty="0">
                <a:solidFill>
                  <a:srgbClr val="0000CC"/>
                </a:solidFill>
                <a:latin typeface="Verdana" panose="020B0604030504040204" pitchFamily="34" charset="0"/>
              </a:rPr>
              <a:t>Chim Auklet có thể tỏa mùi hương của các trái cây họ cam quýt. Mùi hương ngọt ngào, thanh mát đó là thứ loài chim này dùng thu hút bạn tình, truyền tín hiệu bằng mùi hương.</a:t>
            </a:r>
            <a:endParaRPr lang="en-US" altLang="en-US" dirty="0">
              <a:solidFill>
                <a:srgbClr val="0000CC"/>
              </a:solidFill>
            </a:endParaRPr>
          </a:p>
        </p:txBody>
      </p:sp>
    </p:spTree>
    <p:extLst>
      <p:ext uri="{BB962C8B-B14F-4D97-AF65-F5344CB8AC3E}">
        <p14:creationId xmlns:p14="http://schemas.microsoft.com/office/powerpoint/2010/main" val="2582524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5720" y="627622"/>
            <a:ext cx="10515600" cy="1325563"/>
          </a:xfrm>
        </p:spPr>
        <p:txBody>
          <a:bodyPr/>
          <a:lstStyle/>
          <a:p>
            <a:r>
              <a:rPr lang="en-US" dirty="0" smtClean="0"/>
              <a:t>Ở </a:t>
            </a:r>
            <a:r>
              <a:rPr lang="en-US" dirty="0" err="1" smtClean="0"/>
              <a:t>Ruồi</a:t>
            </a:r>
            <a:r>
              <a:rPr lang="en-US" dirty="0" smtClean="0"/>
              <a:t> Australia</a:t>
            </a:r>
            <a:endParaRPr lang="en-US" b="1" dirty="0"/>
          </a:p>
        </p:txBody>
      </p:sp>
      <p:sp>
        <p:nvSpPr>
          <p:cNvPr id="39939" name="Rectangle 3"/>
          <p:cNvSpPr>
            <a:spLocks noGrp="1" noChangeArrowheads="1"/>
          </p:cNvSpPr>
          <p:nvPr>
            <p:ph type="body" idx="1"/>
          </p:nvPr>
        </p:nvSpPr>
        <p:spPr>
          <a:xfrm>
            <a:off x="605720" y="2051816"/>
            <a:ext cx="11267832" cy="2242591"/>
          </a:xfrm>
        </p:spPr>
        <p:txBody>
          <a:bodyPr>
            <a:normAutofit/>
          </a:bodyPr>
          <a:lstStyle/>
          <a:p>
            <a:pPr marL="0" indent="0">
              <a:lnSpc>
                <a:spcPct val="90000"/>
              </a:lnSpc>
              <a:buNone/>
            </a:pPr>
            <a:r>
              <a:rPr lang="en-US" b="1" dirty="0" err="1">
                <a:solidFill>
                  <a:srgbClr val="0070C0"/>
                </a:solidFill>
              </a:rPr>
              <a:t>Ruồi</a:t>
            </a:r>
            <a:r>
              <a:rPr lang="en-US" b="1" dirty="0">
                <a:solidFill>
                  <a:srgbClr val="0070C0"/>
                </a:solidFill>
              </a:rPr>
              <a:t> </a:t>
            </a:r>
            <a:r>
              <a:rPr lang="en-US" b="1" dirty="0" err="1" smtClean="0">
                <a:solidFill>
                  <a:srgbClr val="0070C0"/>
                </a:solidFill>
              </a:rPr>
              <a:t>cái</a:t>
            </a:r>
            <a:r>
              <a:rPr lang="en-US" b="1" dirty="0" smtClean="0">
                <a:solidFill>
                  <a:srgbClr val="0070C0"/>
                </a:solidFill>
              </a:rPr>
              <a:t> Australia </a:t>
            </a:r>
            <a:r>
              <a:rPr lang="en-US" b="1" dirty="0" err="1" smtClean="0">
                <a:solidFill>
                  <a:srgbClr val="0070C0"/>
                </a:solidFill>
              </a:rPr>
              <a:t>cho</a:t>
            </a:r>
            <a:r>
              <a:rPr lang="en-US" b="1" dirty="0" smtClean="0">
                <a:solidFill>
                  <a:srgbClr val="0070C0"/>
                </a:solidFill>
              </a:rPr>
              <a:t> </a:t>
            </a:r>
            <a:r>
              <a:rPr lang="en-US" b="1" dirty="0" err="1">
                <a:solidFill>
                  <a:srgbClr val="0070C0"/>
                </a:solidFill>
              </a:rPr>
              <a:t>phép</a:t>
            </a:r>
            <a:r>
              <a:rPr lang="en-US" b="1" dirty="0">
                <a:solidFill>
                  <a:srgbClr val="0070C0"/>
                </a:solidFill>
              </a:rPr>
              <a:t> </a:t>
            </a:r>
            <a:r>
              <a:rPr lang="en-US" b="1" dirty="0" err="1">
                <a:solidFill>
                  <a:srgbClr val="0070C0"/>
                </a:solidFill>
              </a:rPr>
              <a:t>những</a:t>
            </a:r>
            <a:r>
              <a:rPr lang="en-US" b="1" dirty="0">
                <a:solidFill>
                  <a:srgbClr val="0070C0"/>
                </a:solidFill>
              </a:rPr>
              <a:t> con </a:t>
            </a:r>
            <a:r>
              <a:rPr lang="en-US" b="1" dirty="0" err="1">
                <a:solidFill>
                  <a:srgbClr val="0070C0"/>
                </a:solidFill>
              </a:rPr>
              <a:t>đực</a:t>
            </a:r>
            <a:r>
              <a:rPr lang="en-US" b="1" dirty="0">
                <a:solidFill>
                  <a:srgbClr val="0070C0"/>
                </a:solidFill>
              </a:rPr>
              <a:t> </a:t>
            </a:r>
            <a:r>
              <a:rPr lang="en-US" b="1" dirty="0" err="1">
                <a:solidFill>
                  <a:srgbClr val="0070C0"/>
                </a:solidFill>
              </a:rPr>
              <a:t>mang</a:t>
            </a:r>
            <a:r>
              <a:rPr lang="en-US" b="1" dirty="0">
                <a:solidFill>
                  <a:srgbClr val="0070C0"/>
                </a:solidFill>
              </a:rPr>
              <a:t> </a:t>
            </a:r>
            <a:r>
              <a:rPr lang="en-US" b="1" dirty="0" err="1">
                <a:solidFill>
                  <a:srgbClr val="0070C0"/>
                </a:solidFill>
              </a:rPr>
              <a:t>tới</a:t>
            </a:r>
            <a:r>
              <a:rPr lang="en-US" b="1" dirty="0">
                <a:solidFill>
                  <a:srgbClr val="0070C0"/>
                </a:solidFill>
              </a:rPr>
              <a:t> </a:t>
            </a:r>
            <a:r>
              <a:rPr lang="en-US" b="1" dirty="0" err="1">
                <a:solidFill>
                  <a:srgbClr val="0070C0"/>
                </a:solidFill>
              </a:rPr>
              <a:t>món</a:t>
            </a:r>
            <a:r>
              <a:rPr lang="en-US" b="1" dirty="0">
                <a:solidFill>
                  <a:srgbClr val="0070C0"/>
                </a:solidFill>
              </a:rPr>
              <a:t> </a:t>
            </a:r>
            <a:r>
              <a:rPr lang="en-US" b="1" dirty="0" err="1">
                <a:solidFill>
                  <a:srgbClr val="0070C0"/>
                </a:solidFill>
              </a:rPr>
              <a:t>quà</a:t>
            </a:r>
            <a:r>
              <a:rPr lang="en-US" b="1" dirty="0">
                <a:solidFill>
                  <a:srgbClr val="0070C0"/>
                </a:solidFill>
              </a:rPr>
              <a:t> </a:t>
            </a:r>
            <a:r>
              <a:rPr lang="en-US" b="1" dirty="0" err="1">
                <a:solidFill>
                  <a:srgbClr val="0070C0"/>
                </a:solidFill>
              </a:rPr>
              <a:t>lớn</a:t>
            </a:r>
            <a:r>
              <a:rPr lang="en-US" b="1" dirty="0">
                <a:solidFill>
                  <a:srgbClr val="0070C0"/>
                </a:solidFill>
              </a:rPr>
              <a:t> </a:t>
            </a:r>
            <a:r>
              <a:rPr lang="en-US" b="1" dirty="0" err="1">
                <a:solidFill>
                  <a:srgbClr val="0070C0"/>
                </a:solidFill>
              </a:rPr>
              <a:t>hơn</a:t>
            </a:r>
            <a:r>
              <a:rPr lang="en-US" b="1" dirty="0">
                <a:solidFill>
                  <a:srgbClr val="0070C0"/>
                </a:solidFill>
              </a:rPr>
              <a:t> </a:t>
            </a:r>
            <a:r>
              <a:rPr lang="en-US" b="1" dirty="0" err="1">
                <a:solidFill>
                  <a:srgbClr val="0070C0"/>
                </a:solidFill>
              </a:rPr>
              <a:t>được</a:t>
            </a:r>
            <a:r>
              <a:rPr lang="en-US" b="1" dirty="0">
                <a:solidFill>
                  <a:srgbClr val="0070C0"/>
                </a:solidFill>
              </a:rPr>
              <a:t> </a:t>
            </a:r>
            <a:r>
              <a:rPr lang="en-US" b="1" dirty="0" err="1">
                <a:solidFill>
                  <a:srgbClr val="0070C0"/>
                </a:solidFill>
              </a:rPr>
              <a:t>giao</a:t>
            </a:r>
            <a:r>
              <a:rPr lang="en-US" b="1" dirty="0">
                <a:solidFill>
                  <a:srgbClr val="0070C0"/>
                </a:solidFill>
              </a:rPr>
              <a:t> </a:t>
            </a:r>
            <a:r>
              <a:rPr lang="en-US" b="1" dirty="0" err="1" smtClean="0">
                <a:solidFill>
                  <a:srgbClr val="0070C0"/>
                </a:solidFill>
              </a:rPr>
              <a:t>hoan</a:t>
            </a:r>
            <a:r>
              <a:rPr lang="en-US" b="1" dirty="0" smtClean="0">
                <a:solidFill>
                  <a:srgbClr val="0070C0"/>
                </a:solidFill>
              </a:rPr>
              <a:t> </a:t>
            </a:r>
            <a:r>
              <a:rPr lang="en-US" b="1" dirty="0" err="1">
                <a:solidFill>
                  <a:srgbClr val="0070C0"/>
                </a:solidFill>
              </a:rPr>
              <a:t>lâu</a:t>
            </a:r>
            <a:r>
              <a:rPr lang="en-US" b="1" dirty="0">
                <a:solidFill>
                  <a:srgbClr val="0070C0"/>
                </a:solidFill>
              </a:rPr>
              <a:t> </a:t>
            </a:r>
            <a:r>
              <a:rPr lang="en-US" b="1" dirty="0" err="1">
                <a:solidFill>
                  <a:srgbClr val="0070C0"/>
                </a:solidFill>
              </a:rPr>
              <a:t>hơn</a:t>
            </a:r>
            <a:r>
              <a:rPr lang="en-US" b="1" dirty="0">
                <a:solidFill>
                  <a:srgbClr val="0070C0"/>
                </a:solidFill>
              </a:rPr>
              <a:t>, </a:t>
            </a:r>
            <a:r>
              <a:rPr lang="en-US" b="1" dirty="0" err="1">
                <a:solidFill>
                  <a:srgbClr val="0070C0"/>
                </a:solidFill>
              </a:rPr>
              <a:t>và</a:t>
            </a:r>
            <a:r>
              <a:rPr lang="en-US" b="1" dirty="0">
                <a:solidFill>
                  <a:srgbClr val="0070C0"/>
                </a:solidFill>
              </a:rPr>
              <a:t> </a:t>
            </a:r>
            <a:r>
              <a:rPr lang="en-US" b="1" dirty="0" err="1" smtClean="0">
                <a:solidFill>
                  <a:srgbClr val="0070C0"/>
                </a:solidFill>
              </a:rPr>
              <a:t>khi</a:t>
            </a:r>
            <a:r>
              <a:rPr lang="en-US" b="1" dirty="0" smtClean="0">
                <a:solidFill>
                  <a:srgbClr val="0070C0"/>
                </a:solidFill>
              </a:rPr>
              <a:t> </a:t>
            </a:r>
            <a:r>
              <a:rPr lang="en-US" b="1" dirty="0" err="1" smtClean="0">
                <a:solidFill>
                  <a:srgbClr val="0070C0"/>
                </a:solidFill>
              </a:rPr>
              <a:t>đó</a:t>
            </a:r>
            <a:r>
              <a:rPr lang="en-US" b="1" dirty="0" smtClean="0">
                <a:solidFill>
                  <a:srgbClr val="0070C0"/>
                </a:solidFill>
              </a:rPr>
              <a:t>, </a:t>
            </a:r>
            <a:r>
              <a:rPr lang="en-US" b="1" dirty="0">
                <a:solidFill>
                  <a:srgbClr val="0070C0"/>
                </a:solidFill>
              </a:rPr>
              <a:t>con </a:t>
            </a:r>
            <a:r>
              <a:rPr lang="en-US" b="1" dirty="0" err="1">
                <a:solidFill>
                  <a:srgbClr val="0070C0"/>
                </a:solidFill>
              </a:rPr>
              <a:t>đực</a:t>
            </a:r>
            <a:r>
              <a:rPr lang="en-US" b="1" dirty="0">
                <a:solidFill>
                  <a:srgbClr val="0070C0"/>
                </a:solidFill>
              </a:rPr>
              <a:t> </a:t>
            </a:r>
            <a:r>
              <a:rPr lang="en-US" b="1" dirty="0" err="1">
                <a:solidFill>
                  <a:srgbClr val="0070C0"/>
                </a:solidFill>
              </a:rPr>
              <a:t>sẽ</a:t>
            </a:r>
            <a:r>
              <a:rPr lang="en-US" b="1" dirty="0">
                <a:solidFill>
                  <a:srgbClr val="0070C0"/>
                </a:solidFill>
              </a:rPr>
              <a:t> </a:t>
            </a:r>
            <a:r>
              <a:rPr lang="en-US" b="1" dirty="0" err="1">
                <a:solidFill>
                  <a:srgbClr val="0070C0"/>
                </a:solidFill>
              </a:rPr>
              <a:t>truyền</a:t>
            </a:r>
            <a:r>
              <a:rPr lang="en-US" b="1" dirty="0">
                <a:solidFill>
                  <a:srgbClr val="0070C0"/>
                </a:solidFill>
              </a:rPr>
              <a:t> sang </a:t>
            </a:r>
            <a:r>
              <a:rPr lang="en-US" b="1" dirty="0" err="1">
                <a:solidFill>
                  <a:srgbClr val="0070C0"/>
                </a:solidFill>
              </a:rPr>
              <a:t>nhiều</a:t>
            </a:r>
            <a:r>
              <a:rPr lang="en-US" b="1" dirty="0">
                <a:solidFill>
                  <a:srgbClr val="0070C0"/>
                </a:solidFill>
              </a:rPr>
              <a:t> </a:t>
            </a:r>
            <a:r>
              <a:rPr lang="en-US" b="1" dirty="0" err="1">
                <a:solidFill>
                  <a:srgbClr val="0070C0"/>
                </a:solidFill>
              </a:rPr>
              <a:t>tinh</a:t>
            </a:r>
            <a:r>
              <a:rPr lang="en-US" b="1" dirty="0">
                <a:solidFill>
                  <a:srgbClr val="0070C0"/>
                </a:solidFill>
              </a:rPr>
              <a:t> </a:t>
            </a:r>
            <a:r>
              <a:rPr lang="en-US" b="1" dirty="0" err="1">
                <a:solidFill>
                  <a:srgbClr val="0070C0"/>
                </a:solidFill>
              </a:rPr>
              <a:t>trùng</a:t>
            </a:r>
            <a:r>
              <a:rPr lang="en-US" b="1" dirty="0">
                <a:solidFill>
                  <a:srgbClr val="0070C0"/>
                </a:solidFill>
              </a:rPr>
              <a:t> </a:t>
            </a:r>
            <a:r>
              <a:rPr lang="en-US" b="1" dirty="0" err="1">
                <a:solidFill>
                  <a:srgbClr val="0070C0"/>
                </a:solidFill>
              </a:rPr>
              <a:t>hơn</a:t>
            </a:r>
            <a:r>
              <a:rPr lang="en-US" b="1" dirty="0">
                <a:solidFill>
                  <a:srgbClr val="0070C0"/>
                </a:solidFill>
              </a:rPr>
              <a:t>. </a:t>
            </a:r>
            <a:r>
              <a:rPr lang="en-US" b="1" dirty="0" err="1">
                <a:solidFill>
                  <a:srgbClr val="0070C0"/>
                </a:solidFill>
              </a:rPr>
              <a:t>Những</a:t>
            </a:r>
            <a:r>
              <a:rPr lang="en-US" b="1" dirty="0">
                <a:solidFill>
                  <a:srgbClr val="0070C0"/>
                </a:solidFill>
              </a:rPr>
              <a:t> con </a:t>
            </a:r>
            <a:r>
              <a:rPr lang="en-US" b="1" dirty="0" err="1">
                <a:solidFill>
                  <a:srgbClr val="0070C0"/>
                </a:solidFill>
              </a:rPr>
              <a:t>đực</a:t>
            </a:r>
            <a:r>
              <a:rPr lang="en-US" b="1" dirty="0">
                <a:solidFill>
                  <a:srgbClr val="0070C0"/>
                </a:solidFill>
              </a:rPr>
              <a:t> </a:t>
            </a:r>
            <a:r>
              <a:rPr lang="en-US" b="1" dirty="0" err="1">
                <a:solidFill>
                  <a:srgbClr val="0070C0"/>
                </a:solidFill>
              </a:rPr>
              <a:t>mang</a:t>
            </a:r>
            <a:r>
              <a:rPr lang="en-US" b="1" dirty="0">
                <a:solidFill>
                  <a:srgbClr val="0070C0"/>
                </a:solidFill>
              </a:rPr>
              <a:t> </a:t>
            </a:r>
            <a:r>
              <a:rPr lang="en-US" b="1" dirty="0" err="1">
                <a:solidFill>
                  <a:srgbClr val="0070C0"/>
                </a:solidFill>
              </a:rPr>
              <a:t>tới</a:t>
            </a:r>
            <a:r>
              <a:rPr lang="en-US" b="1" dirty="0">
                <a:solidFill>
                  <a:srgbClr val="0070C0"/>
                </a:solidFill>
              </a:rPr>
              <a:t> </a:t>
            </a:r>
            <a:r>
              <a:rPr lang="en-US" b="1" dirty="0" err="1">
                <a:solidFill>
                  <a:srgbClr val="0070C0"/>
                </a:solidFill>
              </a:rPr>
              <a:t>món</a:t>
            </a:r>
            <a:r>
              <a:rPr lang="en-US" b="1" dirty="0">
                <a:solidFill>
                  <a:srgbClr val="0070C0"/>
                </a:solidFill>
              </a:rPr>
              <a:t> </a:t>
            </a:r>
            <a:r>
              <a:rPr lang="en-US" b="1" dirty="0" err="1">
                <a:solidFill>
                  <a:srgbClr val="0070C0"/>
                </a:solidFill>
              </a:rPr>
              <a:t>quà</a:t>
            </a:r>
            <a:r>
              <a:rPr lang="en-US" b="1" dirty="0">
                <a:solidFill>
                  <a:srgbClr val="0070C0"/>
                </a:solidFill>
              </a:rPr>
              <a:t> </a:t>
            </a:r>
            <a:r>
              <a:rPr lang="en-US" b="1" dirty="0" err="1">
                <a:solidFill>
                  <a:srgbClr val="0070C0"/>
                </a:solidFill>
              </a:rPr>
              <a:t>không</a:t>
            </a:r>
            <a:r>
              <a:rPr lang="en-US" b="1" dirty="0">
                <a:solidFill>
                  <a:srgbClr val="0070C0"/>
                </a:solidFill>
              </a:rPr>
              <a:t> </a:t>
            </a:r>
            <a:r>
              <a:rPr lang="en-US" b="1" dirty="0" err="1">
                <a:solidFill>
                  <a:srgbClr val="0070C0"/>
                </a:solidFill>
              </a:rPr>
              <a:t>chất</a:t>
            </a:r>
            <a:r>
              <a:rPr lang="en-US" b="1" dirty="0">
                <a:solidFill>
                  <a:srgbClr val="0070C0"/>
                </a:solidFill>
              </a:rPr>
              <a:t> </a:t>
            </a:r>
            <a:r>
              <a:rPr lang="en-US" b="1" dirty="0" err="1">
                <a:solidFill>
                  <a:srgbClr val="0070C0"/>
                </a:solidFill>
              </a:rPr>
              <a:t>lượng</a:t>
            </a:r>
            <a:r>
              <a:rPr lang="en-US" b="1" dirty="0">
                <a:solidFill>
                  <a:srgbClr val="0070C0"/>
                </a:solidFill>
              </a:rPr>
              <a:t> </a:t>
            </a:r>
            <a:r>
              <a:rPr lang="en-US" b="1" dirty="0" err="1">
                <a:solidFill>
                  <a:srgbClr val="0070C0"/>
                </a:solidFill>
              </a:rPr>
              <a:t>sẽ</a:t>
            </a:r>
            <a:r>
              <a:rPr lang="en-US" b="1" dirty="0">
                <a:solidFill>
                  <a:srgbClr val="0070C0"/>
                </a:solidFill>
              </a:rPr>
              <a:t> </a:t>
            </a:r>
            <a:r>
              <a:rPr lang="en-US" b="1" dirty="0" err="1">
                <a:solidFill>
                  <a:srgbClr val="0070C0"/>
                </a:solidFill>
              </a:rPr>
              <a:t>bị</a:t>
            </a:r>
            <a:r>
              <a:rPr lang="en-US" b="1" dirty="0">
                <a:solidFill>
                  <a:srgbClr val="0070C0"/>
                </a:solidFill>
              </a:rPr>
              <a:t> con </a:t>
            </a:r>
            <a:r>
              <a:rPr lang="en-US" b="1" dirty="0" err="1">
                <a:solidFill>
                  <a:srgbClr val="0070C0"/>
                </a:solidFill>
              </a:rPr>
              <a:t>cái</a:t>
            </a:r>
            <a:r>
              <a:rPr lang="en-US" b="1" dirty="0">
                <a:solidFill>
                  <a:srgbClr val="0070C0"/>
                </a:solidFill>
              </a:rPr>
              <a:t> "</a:t>
            </a:r>
            <a:r>
              <a:rPr lang="en-US" b="1" dirty="0" err="1">
                <a:solidFill>
                  <a:srgbClr val="0070C0"/>
                </a:solidFill>
              </a:rPr>
              <a:t>đá</a:t>
            </a:r>
            <a:r>
              <a:rPr lang="en-US" b="1" dirty="0">
                <a:solidFill>
                  <a:srgbClr val="0070C0"/>
                </a:solidFill>
              </a:rPr>
              <a:t> </a:t>
            </a:r>
            <a:r>
              <a:rPr lang="en-US" b="1" dirty="0" err="1">
                <a:solidFill>
                  <a:srgbClr val="0070C0"/>
                </a:solidFill>
              </a:rPr>
              <a:t>đít</a:t>
            </a:r>
            <a:r>
              <a:rPr lang="en-US" b="1" dirty="0">
                <a:solidFill>
                  <a:srgbClr val="0070C0"/>
                </a:solidFill>
              </a:rPr>
              <a:t>" </a:t>
            </a:r>
            <a:r>
              <a:rPr lang="en-US" b="1" dirty="0" err="1">
                <a:solidFill>
                  <a:srgbClr val="0070C0"/>
                </a:solidFill>
              </a:rPr>
              <a:t>trước</a:t>
            </a:r>
            <a:r>
              <a:rPr lang="en-US" b="1" dirty="0">
                <a:solidFill>
                  <a:srgbClr val="0070C0"/>
                </a:solidFill>
              </a:rPr>
              <a:t> </a:t>
            </a:r>
            <a:r>
              <a:rPr lang="en-US" b="1" dirty="0" err="1">
                <a:solidFill>
                  <a:srgbClr val="0070C0"/>
                </a:solidFill>
              </a:rPr>
              <a:t>khi</a:t>
            </a:r>
            <a:r>
              <a:rPr lang="en-US" b="1" dirty="0">
                <a:solidFill>
                  <a:srgbClr val="0070C0"/>
                </a:solidFill>
              </a:rPr>
              <a:t> </a:t>
            </a:r>
            <a:r>
              <a:rPr lang="en-US" b="1" dirty="0" err="1">
                <a:solidFill>
                  <a:srgbClr val="0070C0"/>
                </a:solidFill>
              </a:rPr>
              <a:t>cuộc</a:t>
            </a:r>
            <a:r>
              <a:rPr lang="en-US" b="1" dirty="0">
                <a:solidFill>
                  <a:srgbClr val="0070C0"/>
                </a:solidFill>
              </a:rPr>
              <a:t> </a:t>
            </a:r>
            <a:r>
              <a:rPr lang="en-US" b="1" dirty="0" err="1">
                <a:solidFill>
                  <a:srgbClr val="0070C0"/>
                </a:solidFill>
              </a:rPr>
              <a:t>thụ</a:t>
            </a:r>
            <a:r>
              <a:rPr lang="en-US" b="1" dirty="0">
                <a:solidFill>
                  <a:srgbClr val="0070C0"/>
                </a:solidFill>
              </a:rPr>
              <a:t> </a:t>
            </a:r>
            <a:r>
              <a:rPr lang="en-US" b="1" dirty="0" err="1">
                <a:solidFill>
                  <a:srgbClr val="0070C0"/>
                </a:solidFill>
              </a:rPr>
              <a:t>tinh</a:t>
            </a:r>
            <a:r>
              <a:rPr lang="en-US" b="1" dirty="0">
                <a:solidFill>
                  <a:srgbClr val="0070C0"/>
                </a:solidFill>
              </a:rPr>
              <a:t> </a:t>
            </a:r>
            <a:r>
              <a:rPr lang="en-US" b="1" dirty="0" err="1">
                <a:solidFill>
                  <a:srgbClr val="0070C0"/>
                </a:solidFill>
              </a:rPr>
              <a:t>hoàn</a:t>
            </a:r>
            <a:r>
              <a:rPr lang="en-US" b="1" dirty="0">
                <a:solidFill>
                  <a:srgbClr val="0070C0"/>
                </a:solidFill>
              </a:rPr>
              <a:t> </a:t>
            </a:r>
            <a:r>
              <a:rPr lang="en-US" b="1" dirty="0" err="1">
                <a:solidFill>
                  <a:srgbClr val="0070C0"/>
                </a:solidFill>
              </a:rPr>
              <a:t>tất</a:t>
            </a:r>
            <a:r>
              <a:rPr lang="en-US" b="1" dirty="0">
                <a:solidFill>
                  <a:srgbClr val="0070C0"/>
                </a:solidFill>
              </a:rPr>
              <a:t>.  </a:t>
            </a:r>
            <a:endParaRPr lang="en-US" b="1" dirty="0" smtClean="0">
              <a:solidFill>
                <a:srgbClr val="0070C0"/>
              </a:solidFill>
            </a:endParaRPr>
          </a:p>
        </p:txBody>
      </p:sp>
      <p:sp>
        <p:nvSpPr>
          <p:cNvPr id="8" name="Text Box 5"/>
          <p:cNvSpPr txBox="1">
            <a:spLocks noChangeArrowheads="1"/>
          </p:cNvSpPr>
          <p:nvPr/>
        </p:nvSpPr>
        <p:spPr bwMode="auto">
          <a:xfrm>
            <a:off x="94465" y="48860"/>
            <a:ext cx="722073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0"/>
              </a:spcBef>
            </a:pPr>
            <a:r>
              <a:rPr lang="en-US" sz="2800" b="1" dirty="0" smtClean="0">
                <a:solidFill>
                  <a:srgbClr val="0070C0"/>
                </a:solidFill>
              </a:rPr>
              <a:t>2. </a:t>
            </a:r>
            <a:r>
              <a:rPr lang="en-US" sz="2800" b="1" dirty="0" err="1" smtClean="0">
                <a:solidFill>
                  <a:srgbClr val="0070C0"/>
                </a:solidFill>
              </a:rPr>
              <a:t>Ảnh</a:t>
            </a:r>
            <a:r>
              <a:rPr lang="en-US" sz="2800" b="1" dirty="0" smtClean="0">
                <a:solidFill>
                  <a:srgbClr val="0070C0"/>
                </a:solidFill>
              </a:rPr>
              <a:t> </a:t>
            </a:r>
            <a:r>
              <a:rPr lang="en-US" sz="2800" b="1" dirty="0" err="1" smtClean="0">
                <a:solidFill>
                  <a:srgbClr val="0070C0"/>
                </a:solidFill>
              </a:rPr>
              <a:t>hưởng</a:t>
            </a:r>
            <a:r>
              <a:rPr lang="en-US" sz="2800" b="1" dirty="0" smtClean="0">
                <a:solidFill>
                  <a:srgbClr val="0070C0"/>
                </a:solidFill>
              </a:rPr>
              <a:t> </a:t>
            </a:r>
            <a:r>
              <a:rPr lang="en-US" sz="2800" b="1" dirty="0" err="1" smtClean="0">
                <a:solidFill>
                  <a:srgbClr val="0070C0"/>
                </a:solidFill>
              </a:rPr>
              <a:t>của</a:t>
            </a:r>
            <a:r>
              <a:rPr lang="en-US" sz="2800" b="1" dirty="0" smtClean="0">
                <a:solidFill>
                  <a:srgbClr val="0070C0"/>
                </a:solidFill>
              </a:rPr>
              <a:t> </a:t>
            </a:r>
            <a:r>
              <a:rPr lang="en-US" sz="2800" b="1" dirty="0" err="1" smtClean="0">
                <a:solidFill>
                  <a:srgbClr val="0070C0"/>
                </a:solidFill>
              </a:rPr>
              <a:t>thần</a:t>
            </a:r>
            <a:r>
              <a:rPr lang="en-US" sz="2800" b="1" dirty="0" smtClean="0">
                <a:solidFill>
                  <a:srgbClr val="0070C0"/>
                </a:solidFill>
              </a:rPr>
              <a:t> </a:t>
            </a:r>
            <a:r>
              <a:rPr lang="en-US" sz="2800" b="1" dirty="0" err="1" smtClean="0">
                <a:solidFill>
                  <a:srgbClr val="0070C0"/>
                </a:solidFill>
              </a:rPr>
              <a:t>kinh</a:t>
            </a:r>
            <a:endParaRPr lang="en-US" sz="2800" b="1" dirty="0">
              <a:solidFill>
                <a:srgbClr val="0070C0"/>
              </a:solidFill>
            </a:endParaRPr>
          </a:p>
        </p:txBody>
      </p:sp>
      <p:sp>
        <p:nvSpPr>
          <p:cNvPr id="9" name="Right Arrow 8"/>
          <p:cNvSpPr/>
          <p:nvPr/>
        </p:nvSpPr>
        <p:spPr>
          <a:xfrm>
            <a:off x="605720" y="3559125"/>
            <a:ext cx="10814050" cy="2387347"/>
          </a:xfrm>
          <a:prstGeom prst="rightArrow">
            <a:avLst>
              <a:gd name="adj1" fmla="val 50000"/>
              <a:gd name="adj2" fmla="val 47971"/>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pPr>
            <a:r>
              <a:rPr lang="en-US" sz="2400" b="1" dirty="0">
                <a:solidFill>
                  <a:srgbClr val="FF3300"/>
                </a:solidFill>
              </a:rPr>
              <a:t>=&gt; </a:t>
            </a:r>
            <a:r>
              <a:rPr lang="en-US" sz="2400" b="1" dirty="0" err="1">
                <a:solidFill>
                  <a:srgbClr val="FF3300"/>
                </a:solidFill>
              </a:rPr>
              <a:t>Sự</a:t>
            </a:r>
            <a:r>
              <a:rPr lang="en-US" sz="2400" b="1" dirty="0">
                <a:solidFill>
                  <a:srgbClr val="FF3300"/>
                </a:solidFill>
              </a:rPr>
              <a:t> </a:t>
            </a:r>
            <a:r>
              <a:rPr lang="en-US" sz="2400" b="1" dirty="0" err="1">
                <a:solidFill>
                  <a:srgbClr val="FF3300"/>
                </a:solidFill>
              </a:rPr>
              <a:t>hiện</a:t>
            </a:r>
            <a:r>
              <a:rPr lang="en-US" sz="2400" b="1" dirty="0">
                <a:solidFill>
                  <a:srgbClr val="FF3300"/>
                </a:solidFill>
              </a:rPr>
              <a:t> </a:t>
            </a:r>
            <a:r>
              <a:rPr lang="en-US" sz="2400" b="1" dirty="0" err="1">
                <a:solidFill>
                  <a:srgbClr val="FF3300"/>
                </a:solidFill>
              </a:rPr>
              <a:t>diện</a:t>
            </a:r>
            <a:r>
              <a:rPr lang="en-US" sz="2400" b="1" dirty="0">
                <a:solidFill>
                  <a:srgbClr val="FF3300"/>
                </a:solidFill>
              </a:rPr>
              <a:t>, </a:t>
            </a:r>
            <a:r>
              <a:rPr lang="en-US" sz="2400" b="1" dirty="0" err="1">
                <a:solidFill>
                  <a:srgbClr val="FF3300"/>
                </a:solidFill>
              </a:rPr>
              <a:t>mùi</a:t>
            </a:r>
            <a:r>
              <a:rPr lang="en-US" sz="2400" b="1" dirty="0">
                <a:solidFill>
                  <a:srgbClr val="FF3300"/>
                </a:solidFill>
              </a:rPr>
              <a:t> </a:t>
            </a:r>
            <a:r>
              <a:rPr lang="en-US" sz="2400" b="1" dirty="0" err="1">
                <a:solidFill>
                  <a:srgbClr val="FF3300"/>
                </a:solidFill>
              </a:rPr>
              <a:t>và</a:t>
            </a:r>
            <a:r>
              <a:rPr lang="en-US" sz="2400" b="1" dirty="0">
                <a:solidFill>
                  <a:srgbClr val="FF3300"/>
                </a:solidFill>
              </a:rPr>
              <a:t> </a:t>
            </a:r>
            <a:r>
              <a:rPr lang="en-US" sz="2400" b="1" dirty="0" err="1">
                <a:solidFill>
                  <a:srgbClr val="FF3300"/>
                </a:solidFill>
              </a:rPr>
              <a:t>hành</a:t>
            </a:r>
            <a:r>
              <a:rPr lang="en-US" sz="2400" b="1" dirty="0">
                <a:solidFill>
                  <a:srgbClr val="FF3300"/>
                </a:solidFill>
              </a:rPr>
              <a:t> vi </a:t>
            </a:r>
            <a:r>
              <a:rPr lang="en-US" sz="2400" b="1" dirty="0" err="1">
                <a:solidFill>
                  <a:srgbClr val="FF3300"/>
                </a:solidFill>
              </a:rPr>
              <a:t>của</a:t>
            </a:r>
            <a:r>
              <a:rPr lang="en-US" sz="2400" b="1" dirty="0">
                <a:solidFill>
                  <a:srgbClr val="FF3300"/>
                </a:solidFill>
              </a:rPr>
              <a:t> con </a:t>
            </a:r>
            <a:r>
              <a:rPr lang="en-US" sz="2400" b="1" dirty="0" err="1">
                <a:solidFill>
                  <a:srgbClr val="FF3300"/>
                </a:solidFill>
              </a:rPr>
              <a:t>giới</a:t>
            </a:r>
            <a:r>
              <a:rPr lang="en-US" sz="2400" b="1" dirty="0">
                <a:solidFill>
                  <a:srgbClr val="FF3300"/>
                </a:solidFill>
              </a:rPr>
              <a:t> </a:t>
            </a:r>
            <a:r>
              <a:rPr lang="en-US" sz="2400" b="1" dirty="0" err="1">
                <a:solidFill>
                  <a:srgbClr val="FF3300"/>
                </a:solidFill>
              </a:rPr>
              <a:t>này</a:t>
            </a:r>
            <a:r>
              <a:rPr lang="en-US" sz="2400" b="1" dirty="0">
                <a:solidFill>
                  <a:srgbClr val="FF3300"/>
                </a:solidFill>
              </a:rPr>
              <a:t> </a:t>
            </a:r>
            <a:r>
              <a:rPr lang="en-US" sz="2400" b="1" dirty="0" err="1">
                <a:solidFill>
                  <a:srgbClr val="FF3300"/>
                </a:solidFill>
              </a:rPr>
              <a:t>ảnh</a:t>
            </a:r>
            <a:r>
              <a:rPr lang="en-US" sz="2400" b="1" dirty="0">
                <a:solidFill>
                  <a:srgbClr val="FF3300"/>
                </a:solidFill>
              </a:rPr>
              <a:t> </a:t>
            </a:r>
            <a:r>
              <a:rPr lang="en-US" sz="2400" b="1" dirty="0" err="1">
                <a:solidFill>
                  <a:srgbClr val="FF3300"/>
                </a:solidFill>
              </a:rPr>
              <a:t>hưởng</a:t>
            </a:r>
            <a:r>
              <a:rPr lang="en-US" sz="2400" b="1" dirty="0">
                <a:solidFill>
                  <a:srgbClr val="FF3300"/>
                </a:solidFill>
              </a:rPr>
              <a:t> </a:t>
            </a:r>
            <a:r>
              <a:rPr lang="en-US" sz="2400" b="1" dirty="0" err="1">
                <a:solidFill>
                  <a:srgbClr val="FF3300"/>
                </a:solidFill>
              </a:rPr>
              <a:t>tới</a:t>
            </a:r>
            <a:r>
              <a:rPr lang="en-US" sz="2400" b="1" dirty="0">
                <a:solidFill>
                  <a:srgbClr val="FF3300"/>
                </a:solidFill>
              </a:rPr>
              <a:t> </a:t>
            </a:r>
            <a:r>
              <a:rPr lang="en-US" sz="2400" b="1" dirty="0" err="1">
                <a:solidFill>
                  <a:srgbClr val="FF3300"/>
                </a:solidFill>
              </a:rPr>
              <a:t>sinh</a:t>
            </a:r>
            <a:r>
              <a:rPr lang="en-US" sz="2400" b="1" dirty="0">
                <a:solidFill>
                  <a:srgbClr val="FF3300"/>
                </a:solidFill>
              </a:rPr>
              <a:t> </a:t>
            </a:r>
            <a:r>
              <a:rPr lang="en-US" sz="2400" b="1" dirty="0" err="1">
                <a:solidFill>
                  <a:srgbClr val="FF3300"/>
                </a:solidFill>
              </a:rPr>
              <a:t>sản</a:t>
            </a:r>
            <a:r>
              <a:rPr lang="en-US" sz="2400" b="1" dirty="0">
                <a:solidFill>
                  <a:srgbClr val="FF3300"/>
                </a:solidFill>
              </a:rPr>
              <a:t> </a:t>
            </a:r>
            <a:r>
              <a:rPr lang="en-US" sz="2400" b="1" dirty="0" err="1">
                <a:solidFill>
                  <a:srgbClr val="FF3300"/>
                </a:solidFill>
              </a:rPr>
              <a:t>của</a:t>
            </a:r>
            <a:r>
              <a:rPr lang="en-US" sz="2400" b="1" dirty="0">
                <a:solidFill>
                  <a:srgbClr val="FF3300"/>
                </a:solidFill>
              </a:rPr>
              <a:t> </a:t>
            </a:r>
            <a:r>
              <a:rPr lang="en-US" sz="2400" b="1" dirty="0" err="1">
                <a:solidFill>
                  <a:srgbClr val="FF3300"/>
                </a:solidFill>
              </a:rPr>
              <a:t>giới</a:t>
            </a:r>
            <a:r>
              <a:rPr lang="en-US" sz="2400" b="1" dirty="0">
                <a:solidFill>
                  <a:srgbClr val="FF3300"/>
                </a:solidFill>
              </a:rPr>
              <a:t> </a:t>
            </a:r>
            <a:r>
              <a:rPr lang="en-US" sz="2400" b="1" dirty="0" err="1">
                <a:solidFill>
                  <a:srgbClr val="FF3300"/>
                </a:solidFill>
              </a:rPr>
              <a:t>khác</a:t>
            </a:r>
            <a:endParaRPr lang="en-US" sz="2400" b="1" dirty="0">
              <a:solidFill>
                <a:srgbClr val="FF3300"/>
              </a:solidFill>
            </a:endParaRPr>
          </a:p>
        </p:txBody>
      </p:sp>
    </p:spTree>
    <p:extLst>
      <p:ext uri="{BB962C8B-B14F-4D97-AF65-F5344CB8AC3E}">
        <p14:creationId xmlns:p14="http://schemas.microsoft.com/office/powerpoint/2010/main" val="1298755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ircle(in)">
                                      <p:cBhvr>
                                        <p:cTn id="7" dur="20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circle(in)">
                                      <p:cBhvr>
                                        <p:cTn id="12" dur="20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52401"/>
            <a:ext cx="30861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613025"/>
            <a:ext cx="494823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819650"/>
            <a:ext cx="33909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2900" y="4410075"/>
            <a:ext cx="27305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31950" y="133351"/>
            <a:ext cx="33909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590843" y="2046288"/>
            <a:ext cx="10814050" cy="2773362"/>
          </a:xfrm>
          <a:prstGeom prst="rightArrow">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b="1" dirty="0" err="1">
                <a:solidFill>
                  <a:srgbClr val="0000CC"/>
                </a:solidFill>
                <a:cs typeface="Arial" panose="020B0604020202020204" pitchFamily="34" charset="0"/>
              </a:rPr>
              <a:t>Căng</a:t>
            </a:r>
            <a:r>
              <a:rPr lang="en-US" sz="2400" b="1" dirty="0">
                <a:solidFill>
                  <a:srgbClr val="0000CC"/>
                </a:solidFill>
                <a:cs typeface="Arial" panose="020B0604020202020204" pitchFamily="34" charset="0"/>
              </a:rPr>
              <a:t> </a:t>
            </a:r>
            <a:r>
              <a:rPr lang="en-US" sz="2400" b="1" dirty="0" err="1">
                <a:solidFill>
                  <a:srgbClr val="0000CC"/>
                </a:solidFill>
                <a:cs typeface="Arial" panose="020B0604020202020204" pitchFamily="34" charset="0"/>
              </a:rPr>
              <a:t>thẳng</a:t>
            </a:r>
            <a:r>
              <a:rPr lang="en-US" sz="2400" b="1" dirty="0">
                <a:solidFill>
                  <a:srgbClr val="0000CC"/>
                </a:solidFill>
                <a:cs typeface="Arial" panose="020B0604020202020204" pitchFamily="34" charset="0"/>
              </a:rPr>
              <a:t> </a:t>
            </a:r>
            <a:r>
              <a:rPr lang="en-US" sz="2400" b="1" dirty="0" err="1">
                <a:solidFill>
                  <a:srgbClr val="0000CC"/>
                </a:solidFill>
                <a:cs typeface="Arial" panose="020B0604020202020204" pitchFamily="34" charset="0"/>
              </a:rPr>
              <a:t>thần</a:t>
            </a:r>
            <a:r>
              <a:rPr lang="en-US" sz="2400" b="1" dirty="0">
                <a:solidFill>
                  <a:srgbClr val="0000CC"/>
                </a:solidFill>
                <a:cs typeface="Arial" panose="020B0604020202020204" pitchFamily="34" charset="0"/>
              </a:rPr>
              <a:t> </a:t>
            </a:r>
            <a:r>
              <a:rPr lang="en-US" sz="2400" b="1" dirty="0" err="1">
                <a:solidFill>
                  <a:srgbClr val="0000CC"/>
                </a:solidFill>
                <a:cs typeface="Arial" panose="020B0604020202020204" pitchFamily="34" charset="0"/>
              </a:rPr>
              <a:t>kinh</a:t>
            </a:r>
            <a:r>
              <a:rPr lang="en-US" sz="2400" b="1" dirty="0">
                <a:solidFill>
                  <a:srgbClr val="0000CC"/>
                </a:solidFill>
                <a:cs typeface="Arial" panose="020B0604020202020204" pitchFamily="34" charset="0"/>
              </a:rPr>
              <a:t> </a:t>
            </a:r>
            <a:r>
              <a:rPr lang="en-US" sz="2400" b="1" dirty="0" err="1">
                <a:solidFill>
                  <a:srgbClr val="0000CC"/>
                </a:solidFill>
                <a:cs typeface="Arial" panose="020B0604020202020204" pitchFamily="34" charset="0"/>
              </a:rPr>
              <a:t>kéo</a:t>
            </a:r>
            <a:r>
              <a:rPr lang="en-US" sz="2400" b="1" dirty="0">
                <a:solidFill>
                  <a:srgbClr val="0000CC"/>
                </a:solidFill>
                <a:cs typeface="Arial" panose="020B0604020202020204" pitchFamily="34" charset="0"/>
              </a:rPr>
              <a:t> </a:t>
            </a:r>
            <a:r>
              <a:rPr lang="en-US" sz="2400" b="1" dirty="0" err="1">
                <a:solidFill>
                  <a:srgbClr val="0000CC"/>
                </a:solidFill>
                <a:cs typeface="Arial" panose="020B0604020202020204" pitchFamily="34" charset="0"/>
              </a:rPr>
              <a:t>dài</a:t>
            </a:r>
            <a:r>
              <a:rPr lang="en-US" sz="2400" b="1" dirty="0">
                <a:solidFill>
                  <a:srgbClr val="0000CC"/>
                </a:solidFill>
                <a:cs typeface="Arial" panose="020B0604020202020204" pitchFamily="34" charset="0"/>
              </a:rPr>
              <a:t>, </a:t>
            </a:r>
            <a:r>
              <a:rPr lang="en-US" sz="2400" b="1" dirty="0" err="1">
                <a:solidFill>
                  <a:srgbClr val="0000CC"/>
                </a:solidFill>
                <a:cs typeface="Arial" panose="020B0604020202020204" pitchFamily="34" charset="0"/>
              </a:rPr>
              <a:t>sợ</a:t>
            </a:r>
            <a:r>
              <a:rPr lang="en-US" sz="2400" b="1" dirty="0">
                <a:solidFill>
                  <a:srgbClr val="0000CC"/>
                </a:solidFill>
                <a:cs typeface="Arial" panose="020B0604020202020204" pitchFamily="34" charset="0"/>
              </a:rPr>
              <a:t> </a:t>
            </a:r>
            <a:r>
              <a:rPr lang="en-US" sz="2400" b="1" dirty="0" err="1">
                <a:solidFill>
                  <a:srgbClr val="0000CC"/>
                </a:solidFill>
                <a:cs typeface="Arial" panose="020B0604020202020204" pitchFamily="34" charset="0"/>
              </a:rPr>
              <a:t>hãi</a:t>
            </a:r>
            <a:r>
              <a:rPr lang="en-US" sz="2400" b="1" dirty="0">
                <a:solidFill>
                  <a:srgbClr val="0000CC"/>
                </a:solidFill>
                <a:cs typeface="Arial" panose="020B0604020202020204" pitchFamily="34" charset="0"/>
              </a:rPr>
              <a:t>, lo </a:t>
            </a:r>
            <a:r>
              <a:rPr lang="en-US" sz="2400" b="1" dirty="0" err="1">
                <a:solidFill>
                  <a:srgbClr val="0000CC"/>
                </a:solidFill>
                <a:cs typeface="Arial" panose="020B0604020202020204" pitchFamily="34" charset="0"/>
              </a:rPr>
              <a:t>âu</a:t>
            </a:r>
            <a:r>
              <a:rPr lang="en-US" sz="2400" b="1" dirty="0">
                <a:solidFill>
                  <a:srgbClr val="0000CC"/>
                </a:solidFill>
                <a:cs typeface="Arial" panose="020B0604020202020204" pitchFamily="34" charset="0"/>
              </a:rPr>
              <a:t> </a:t>
            </a:r>
            <a:r>
              <a:rPr lang="en-US" sz="2400" b="1" dirty="0" err="1">
                <a:solidFill>
                  <a:srgbClr val="0000CC"/>
                </a:solidFill>
                <a:cs typeface="Arial" panose="020B0604020202020204" pitchFamily="34" charset="0"/>
              </a:rPr>
              <a:t>kéo</a:t>
            </a:r>
            <a:r>
              <a:rPr lang="en-US" sz="2400" b="1" dirty="0">
                <a:solidFill>
                  <a:srgbClr val="0000CC"/>
                </a:solidFill>
                <a:cs typeface="Arial" panose="020B0604020202020204" pitchFamily="34" charset="0"/>
              </a:rPr>
              <a:t> </a:t>
            </a:r>
            <a:r>
              <a:rPr lang="en-US" sz="2400" b="1" dirty="0" err="1">
                <a:solidFill>
                  <a:srgbClr val="0000CC"/>
                </a:solidFill>
                <a:cs typeface="Arial" panose="020B0604020202020204" pitchFamily="34" charset="0"/>
              </a:rPr>
              <a:t>dài</a:t>
            </a:r>
            <a:r>
              <a:rPr lang="en-US" sz="2400" b="1" dirty="0">
                <a:solidFill>
                  <a:srgbClr val="0000CC"/>
                </a:solidFill>
                <a:cs typeface="Arial" panose="020B0604020202020204" pitchFamily="34" charset="0"/>
              </a:rPr>
              <a:t> </a:t>
            </a:r>
            <a:r>
              <a:rPr lang="en-US" sz="2400" b="1" dirty="0">
                <a:solidFill>
                  <a:srgbClr val="0000CC"/>
                </a:solidFill>
                <a:cs typeface="Arial" panose="020B0604020202020204" pitchFamily="34" charset="0"/>
                <a:sym typeface="Wingdings" panose="05000000000000000000" pitchFamily="2" charset="2"/>
              </a:rPr>
              <a:t> </a:t>
            </a:r>
            <a:r>
              <a:rPr lang="en-US" sz="2400" b="1" dirty="0" err="1">
                <a:solidFill>
                  <a:srgbClr val="0000CC"/>
                </a:solidFill>
                <a:cs typeface="Arial" panose="020B0604020202020204" pitchFamily="34" charset="0"/>
                <a:sym typeface="Wingdings" panose="05000000000000000000" pitchFamily="2" charset="2"/>
              </a:rPr>
              <a:t>rối</a:t>
            </a:r>
            <a:r>
              <a:rPr lang="en-US" sz="2400" b="1" dirty="0">
                <a:solidFill>
                  <a:srgbClr val="0000CC"/>
                </a:solidFill>
                <a:cs typeface="Arial" panose="020B0604020202020204" pitchFamily="34" charset="0"/>
                <a:sym typeface="Wingdings" panose="05000000000000000000" pitchFamily="2" charset="2"/>
              </a:rPr>
              <a:t> </a:t>
            </a:r>
            <a:r>
              <a:rPr lang="en-US" sz="2400" b="1" dirty="0" err="1">
                <a:solidFill>
                  <a:srgbClr val="0000CC"/>
                </a:solidFill>
                <a:cs typeface="Arial" panose="020B0604020202020204" pitchFamily="34" charset="0"/>
                <a:sym typeface="Wingdings" panose="05000000000000000000" pitchFamily="2" charset="2"/>
              </a:rPr>
              <a:t>loạn</a:t>
            </a:r>
            <a:r>
              <a:rPr lang="en-US" sz="2400" b="1" dirty="0">
                <a:solidFill>
                  <a:srgbClr val="0000CC"/>
                </a:solidFill>
                <a:cs typeface="Arial" panose="020B0604020202020204" pitchFamily="34" charset="0"/>
                <a:sym typeface="Wingdings" panose="05000000000000000000" pitchFamily="2" charset="2"/>
              </a:rPr>
              <a:t> </a:t>
            </a:r>
            <a:r>
              <a:rPr lang="en-US" sz="2400" b="1" dirty="0" err="1">
                <a:solidFill>
                  <a:srgbClr val="0000CC"/>
                </a:solidFill>
                <a:cs typeface="Arial" panose="020B0604020202020204" pitchFamily="34" charset="0"/>
                <a:sym typeface="Wingdings" panose="05000000000000000000" pitchFamily="2" charset="2"/>
              </a:rPr>
              <a:t>quá</a:t>
            </a:r>
            <a:r>
              <a:rPr lang="en-US" sz="2400" b="1" dirty="0">
                <a:solidFill>
                  <a:srgbClr val="0000CC"/>
                </a:solidFill>
                <a:cs typeface="Arial" panose="020B0604020202020204" pitchFamily="34" charset="0"/>
                <a:sym typeface="Wingdings" panose="05000000000000000000" pitchFamily="2" charset="2"/>
              </a:rPr>
              <a:t> </a:t>
            </a:r>
            <a:r>
              <a:rPr lang="en-US" sz="2400" b="1" dirty="0" err="1">
                <a:solidFill>
                  <a:srgbClr val="0000CC"/>
                </a:solidFill>
                <a:cs typeface="Arial" panose="020B0604020202020204" pitchFamily="34" charset="0"/>
                <a:sym typeface="Wingdings" panose="05000000000000000000" pitchFamily="2" charset="2"/>
              </a:rPr>
              <a:t>trình</a:t>
            </a:r>
            <a:r>
              <a:rPr lang="en-US" sz="2400" b="1" dirty="0">
                <a:solidFill>
                  <a:srgbClr val="0000CC"/>
                </a:solidFill>
                <a:cs typeface="Arial" panose="020B0604020202020204" pitchFamily="34" charset="0"/>
                <a:sym typeface="Wingdings" panose="05000000000000000000" pitchFamily="2" charset="2"/>
              </a:rPr>
              <a:t> </a:t>
            </a:r>
            <a:r>
              <a:rPr lang="en-US" sz="2400" b="1" dirty="0" err="1">
                <a:solidFill>
                  <a:srgbClr val="0000CC"/>
                </a:solidFill>
                <a:cs typeface="Arial" panose="020B0604020202020204" pitchFamily="34" charset="0"/>
                <a:sym typeface="Wingdings" panose="05000000000000000000" pitchFamily="2" charset="2"/>
              </a:rPr>
              <a:t>trứng</a:t>
            </a:r>
            <a:r>
              <a:rPr lang="en-US" sz="2400" b="1" dirty="0">
                <a:solidFill>
                  <a:srgbClr val="0000CC"/>
                </a:solidFill>
                <a:cs typeface="Arial" panose="020B0604020202020204" pitchFamily="34" charset="0"/>
                <a:sym typeface="Wingdings" panose="05000000000000000000" pitchFamily="2" charset="2"/>
              </a:rPr>
              <a:t> </a:t>
            </a:r>
            <a:r>
              <a:rPr lang="en-US" sz="2400" b="1" dirty="0" err="1">
                <a:solidFill>
                  <a:srgbClr val="0000CC"/>
                </a:solidFill>
                <a:cs typeface="Arial" panose="020B0604020202020204" pitchFamily="34" charset="0"/>
                <a:sym typeface="Wingdings" panose="05000000000000000000" pitchFamily="2" charset="2"/>
              </a:rPr>
              <a:t>chín</a:t>
            </a:r>
            <a:r>
              <a:rPr lang="en-US" sz="2400" b="1" dirty="0">
                <a:solidFill>
                  <a:srgbClr val="0000CC"/>
                </a:solidFill>
                <a:cs typeface="Arial" panose="020B0604020202020204" pitchFamily="34" charset="0"/>
                <a:sym typeface="Wingdings" panose="05000000000000000000" pitchFamily="2" charset="2"/>
              </a:rPr>
              <a:t> </a:t>
            </a:r>
            <a:r>
              <a:rPr lang="en-US" sz="2400" b="1" dirty="0" err="1">
                <a:solidFill>
                  <a:srgbClr val="0000CC"/>
                </a:solidFill>
                <a:cs typeface="Arial" panose="020B0604020202020204" pitchFamily="34" charset="0"/>
                <a:sym typeface="Wingdings" panose="05000000000000000000" pitchFamily="2" charset="2"/>
              </a:rPr>
              <a:t>và</a:t>
            </a:r>
            <a:r>
              <a:rPr lang="en-US" sz="2400" b="1" dirty="0">
                <a:solidFill>
                  <a:srgbClr val="0000CC"/>
                </a:solidFill>
                <a:cs typeface="Arial" panose="020B0604020202020204" pitchFamily="34" charset="0"/>
                <a:sym typeface="Wingdings" panose="05000000000000000000" pitchFamily="2" charset="2"/>
              </a:rPr>
              <a:t> </a:t>
            </a:r>
            <a:r>
              <a:rPr lang="en-US" sz="2400" b="1" dirty="0" err="1">
                <a:solidFill>
                  <a:srgbClr val="0000CC"/>
                </a:solidFill>
                <a:cs typeface="Arial" panose="020B0604020202020204" pitchFamily="34" charset="0"/>
                <a:sym typeface="Wingdings" panose="05000000000000000000" pitchFamily="2" charset="2"/>
              </a:rPr>
              <a:t>rụng</a:t>
            </a:r>
            <a:r>
              <a:rPr lang="en-US" sz="2400" b="1" dirty="0">
                <a:solidFill>
                  <a:srgbClr val="0000CC"/>
                </a:solidFill>
                <a:cs typeface="Arial" panose="020B0604020202020204" pitchFamily="34" charset="0"/>
                <a:sym typeface="Wingdings" panose="05000000000000000000" pitchFamily="2" charset="2"/>
              </a:rPr>
              <a:t> , </a:t>
            </a:r>
            <a:r>
              <a:rPr lang="en-US" sz="2400" b="1" dirty="0" err="1">
                <a:solidFill>
                  <a:srgbClr val="0000CC"/>
                </a:solidFill>
                <a:cs typeface="Arial" panose="020B0604020202020204" pitchFamily="34" charset="0"/>
                <a:sym typeface="Wingdings" panose="05000000000000000000" pitchFamily="2" charset="2"/>
              </a:rPr>
              <a:t>làm</a:t>
            </a:r>
            <a:r>
              <a:rPr lang="en-US" sz="2400" b="1" dirty="0">
                <a:solidFill>
                  <a:srgbClr val="0000CC"/>
                </a:solidFill>
                <a:cs typeface="Arial" panose="020B0604020202020204" pitchFamily="34" charset="0"/>
                <a:sym typeface="Wingdings" panose="05000000000000000000" pitchFamily="2" charset="2"/>
              </a:rPr>
              <a:t> </a:t>
            </a:r>
            <a:r>
              <a:rPr lang="en-US" sz="2400" b="1" dirty="0" err="1">
                <a:solidFill>
                  <a:srgbClr val="0000CC"/>
                </a:solidFill>
                <a:cs typeface="Arial" panose="020B0604020202020204" pitchFamily="34" charset="0"/>
                <a:sym typeface="Wingdings" panose="05000000000000000000" pitchFamily="2" charset="2"/>
              </a:rPr>
              <a:t>giảm</a:t>
            </a:r>
            <a:r>
              <a:rPr lang="en-US" sz="2400" b="1" dirty="0">
                <a:solidFill>
                  <a:srgbClr val="0000CC"/>
                </a:solidFill>
                <a:cs typeface="Arial" panose="020B0604020202020204" pitchFamily="34" charset="0"/>
                <a:sym typeface="Wingdings" panose="05000000000000000000" pitchFamily="2" charset="2"/>
              </a:rPr>
              <a:t> </a:t>
            </a:r>
            <a:r>
              <a:rPr lang="en-US" sz="2400" b="1" dirty="0" err="1">
                <a:solidFill>
                  <a:srgbClr val="0000CC"/>
                </a:solidFill>
                <a:cs typeface="Arial" panose="020B0604020202020204" pitchFamily="34" charset="0"/>
                <a:sym typeface="Wingdings" panose="05000000000000000000" pitchFamily="2" charset="2"/>
              </a:rPr>
              <a:t>sản</a:t>
            </a:r>
            <a:r>
              <a:rPr lang="en-US" sz="2400" b="1" dirty="0">
                <a:solidFill>
                  <a:srgbClr val="0000CC"/>
                </a:solidFill>
                <a:cs typeface="Arial" panose="020B0604020202020204" pitchFamily="34" charset="0"/>
                <a:sym typeface="Wingdings" panose="05000000000000000000" pitchFamily="2" charset="2"/>
              </a:rPr>
              <a:t> </a:t>
            </a:r>
            <a:r>
              <a:rPr lang="en-US" sz="2400" b="1" dirty="0" err="1">
                <a:solidFill>
                  <a:srgbClr val="0000CC"/>
                </a:solidFill>
                <a:cs typeface="Arial" panose="020B0604020202020204" pitchFamily="34" charset="0"/>
                <a:sym typeface="Wingdings" panose="05000000000000000000" pitchFamily="2" charset="2"/>
              </a:rPr>
              <a:t>sinh</a:t>
            </a:r>
            <a:r>
              <a:rPr lang="en-US" sz="2400" b="1" dirty="0">
                <a:solidFill>
                  <a:srgbClr val="0000CC"/>
                </a:solidFill>
                <a:cs typeface="Arial" panose="020B0604020202020204" pitchFamily="34" charset="0"/>
                <a:sym typeface="Wingdings" panose="05000000000000000000" pitchFamily="2" charset="2"/>
              </a:rPr>
              <a:t> </a:t>
            </a:r>
            <a:r>
              <a:rPr lang="en-US" sz="2400" b="1" dirty="0" err="1">
                <a:solidFill>
                  <a:srgbClr val="0000CC"/>
                </a:solidFill>
                <a:cs typeface="Arial" panose="020B0604020202020204" pitchFamily="34" charset="0"/>
                <a:sym typeface="Wingdings" panose="05000000000000000000" pitchFamily="2" charset="2"/>
              </a:rPr>
              <a:t>tinh</a:t>
            </a:r>
            <a:r>
              <a:rPr lang="en-US" sz="2400" b="1" dirty="0">
                <a:solidFill>
                  <a:srgbClr val="0000CC"/>
                </a:solidFill>
                <a:cs typeface="Arial" panose="020B0604020202020204" pitchFamily="34" charset="0"/>
                <a:sym typeface="Wingdings" panose="05000000000000000000" pitchFamily="2" charset="2"/>
              </a:rPr>
              <a:t> </a:t>
            </a:r>
            <a:r>
              <a:rPr lang="en-US" sz="2400" b="1" dirty="0" err="1">
                <a:solidFill>
                  <a:srgbClr val="0000CC"/>
                </a:solidFill>
                <a:cs typeface="Arial" panose="020B0604020202020204" pitchFamily="34" charset="0"/>
                <a:sym typeface="Wingdings" panose="05000000000000000000" pitchFamily="2" charset="2"/>
              </a:rPr>
              <a:t>trùng</a:t>
            </a:r>
            <a:endParaRPr lang="en-US" sz="2400" b="1" dirty="0">
              <a:solidFill>
                <a:srgbClr val="0000CC"/>
              </a:solidFill>
              <a:cs typeface="Arial" panose="020B0604020202020204" pitchFamily="34" charset="0"/>
            </a:endParaRPr>
          </a:p>
        </p:txBody>
      </p:sp>
      <p:sp>
        <p:nvSpPr>
          <p:cNvPr id="9" name="Text Box 5"/>
          <p:cNvSpPr txBox="1">
            <a:spLocks noChangeArrowheads="1"/>
          </p:cNvSpPr>
          <p:nvPr/>
        </p:nvSpPr>
        <p:spPr bwMode="auto">
          <a:xfrm>
            <a:off x="94465" y="48860"/>
            <a:ext cx="722073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0"/>
              </a:spcBef>
            </a:pPr>
            <a:r>
              <a:rPr lang="en-US" sz="2800" b="1" dirty="0" smtClean="0">
                <a:solidFill>
                  <a:srgbClr val="0070C0"/>
                </a:solidFill>
              </a:rPr>
              <a:t>2. </a:t>
            </a:r>
            <a:r>
              <a:rPr lang="en-US" sz="2800" b="1" dirty="0" err="1" smtClean="0">
                <a:solidFill>
                  <a:srgbClr val="0070C0"/>
                </a:solidFill>
              </a:rPr>
              <a:t>Ảnh</a:t>
            </a:r>
            <a:r>
              <a:rPr lang="en-US" sz="2800" b="1" dirty="0" smtClean="0">
                <a:solidFill>
                  <a:srgbClr val="0070C0"/>
                </a:solidFill>
              </a:rPr>
              <a:t> </a:t>
            </a:r>
            <a:r>
              <a:rPr lang="en-US" sz="2800" b="1" dirty="0" err="1" smtClean="0">
                <a:solidFill>
                  <a:srgbClr val="0070C0"/>
                </a:solidFill>
              </a:rPr>
              <a:t>hưởng</a:t>
            </a:r>
            <a:r>
              <a:rPr lang="en-US" sz="2800" b="1" dirty="0" smtClean="0">
                <a:solidFill>
                  <a:srgbClr val="0070C0"/>
                </a:solidFill>
              </a:rPr>
              <a:t> </a:t>
            </a:r>
            <a:r>
              <a:rPr lang="en-US" sz="2800" b="1" dirty="0" err="1" smtClean="0">
                <a:solidFill>
                  <a:srgbClr val="0070C0"/>
                </a:solidFill>
              </a:rPr>
              <a:t>của</a:t>
            </a:r>
            <a:r>
              <a:rPr lang="en-US" sz="2800" b="1" dirty="0" smtClean="0">
                <a:solidFill>
                  <a:srgbClr val="0070C0"/>
                </a:solidFill>
              </a:rPr>
              <a:t> </a:t>
            </a:r>
            <a:r>
              <a:rPr lang="en-US" sz="2800" b="1" dirty="0" err="1" smtClean="0">
                <a:solidFill>
                  <a:srgbClr val="0070C0"/>
                </a:solidFill>
              </a:rPr>
              <a:t>thần</a:t>
            </a:r>
            <a:r>
              <a:rPr lang="en-US" sz="2800" b="1" dirty="0" smtClean="0">
                <a:solidFill>
                  <a:srgbClr val="0070C0"/>
                </a:solidFill>
              </a:rPr>
              <a:t> </a:t>
            </a:r>
            <a:r>
              <a:rPr lang="en-US" sz="2800" b="1" dirty="0" err="1" smtClean="0">
                <a:solidFill>
                  <a:srgbClr val="0070C0"/>
                </a:solidFill>
              </a:rPr>
              <a:t>kinh</a:t>
            </a:r>
            <a:endParaRPr lang="en-US" sz="2800" b="1" dirty="0">
              <a:solidFill>
                <a:srgbClr val="0070C0"/>
              </a:solidFill>
            </a:endParaRPr>
          </a:p>
        </p:txBody>
      </p:sp>
    </p:spTree>
    <p:extLst>
      <p:ext uri="{BB962C8B-B14F-4D97-AF65-F5344CB8AC3E}">
        <p14:creationId xmlns:p14="http://schemas.microsoft.com/office/powerpoint/2010/main" val="743278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arn(inVertical)">
                                      <p:cBhvr>
                                        <p:cTn id="7" dur="500"/>
                                        <p:tgtEl>
                                          <p:spTgt spid="28678"/>
                                        </p:tgtEl>
                                      </p:cBhvr>
                                    </p:animEffect>
                                  </p:childTnLst>
                                </p:cTn>
                              </p:par>
                              <p:par>
                                <p:cTn id="8" presetID="16" presetClass="entr" presetSubtype="21" fill="hold" nodeType="withEffect">
                                  <p:stCondLst>
                                    <p:cond delay="0"/>
                                  </p:stCondLst>
                                  <p:childTnLst>
                                    <p:set>
                                      <p:cBhvr>
                                        <p:cTn id="9" dur="1" fill="hold">
                                          <p:stCondLst>
                                            <p:cond delay="0"/>
                                          </p:stCondLst>
                                        </p:cTn>
                                        <p:tgtEl>
                                          <p:spTgt spid="28674"/>
                                        </p:tgtEl>
                                        <p:attrNameLst>
                                          <p:attrName>style.visibility</p:attrName>
                                        </p:attrNameLst>
                                      </p:cBhvr>
                                      <p:to>
                                        <p:strVal val="visible"/>
                                      </p:to>
                                    </p:set>
                                    <p:animEffect transition="in" filter="barn(inVertical)">
                                      <p:cBhvr>
                                        <p:cTn id="10" dur="500"/>
                                        <p:tgtEl>
                                          <p:spTgt spid="28674"/>
                                        </p:tgtEl>
                                      </p:cBhvr>
                                    </p:animEffect>
                                  </p:childTnLst>
                                </p:cTn>
                              </p:par>
                              <p:par>
                                <p:cTn id="11" presetID="16" presetClass="entr" presetSubtype="21" fill="hold" nodeType="withEffect">
                                  <p:stCondLst>
                                    <p:cond delay="0"/>
                                  </p:stCondLst>
                                  <p:childTnLst>
                                    <p:set>
                                      <p:cBhvr>
                                        <p:cTn id="12" dur="1" fill="hold">
                                          <p:stCondLst>
                                            <p:cond delay="0"/>
                                          </p:stCondLst>
                                        </p:cTn>
                                        <p:tgtEl>
                                          <p:spTgt spid="28675"/>
                                        </p:tgtEl>
                                        <p:attrNameLst>
                                          <p:attrName>style.visibility</p:attrName>
                                        </p:attrNameLst>
                                      </p:cBhvr>
                                      <p:to>
                                        <p:strVal val="visible"/>
                                      </p:to>
                                    </p:set>
                                    <p:animEffect transition="in" filter="barn(inVertical)">
                                      <p:cBhvr>
                                        <p:cTn id="13" dur="500"/>
                                        <p:tgtEl>
                                          <p:spTgt spid="28675"/>
                                        </p:tgtEl>
                                      </p:cBhvr>
                                    </p:animEffect>
                                  </p:childTnLst>
                                </p:cTn>
                              </p:par>
                              <p:par>
                                <p:cTn id="14" presetID="16" presetClass="entr" presetSubtype="21" fill="hold" nodeType="withEffect">
                                  <p:stCondLst>
                                    <p:cond delay="0"/>
                                  </p:stCondLst>
                                  <p:childTnLst>
                                    <p:set>
                                      <p:cBhvr>
                                        <p:cTn id="15" dur="1" fill="hold">
                                          <p:stCondLst>
                                            <p:cond delay="0"/>
                                          </p:stCondLst>
                                        </p:cTn>
                                        <p:tgtEl>
                                          <p:spTgt spid="28677"/>
                                        </p:tgtEl>
                                        <p:attrNameLst>
                                          <p:attrName>style.visibility</p:attrName>
                                        </p:attrNameLst>
                                      </p:cBhvr>
                                      <p:to>
                                        <p:strVal val="visible"/>
                                      </p:to>
                                    </p:set>
                                    <p:animEffect transition="in" filter="barn(inVertical)">
                                      <p:cBhvr>
                                        <p:cTn id="16" dur="500"/>
                                        <p:tgtEl>
                                          <p:spTgt spid="28677"/>
                                        </p:tgtEl>
                                      </p:cBhvr>
                                    </p:animEffect>
                                  </p:childTnLst>
                                </p:cTn>
                              </p:par>
                              <p:par>
                                <p:cTn id="17" presetID="16" presetClass="entr" presetSubtype="21" fill="hold" nodeType="withEffect">
                                  <p:stCondLst>
                                    <p:cond delay="0"/>
                                  </p:stCondLst>
                                  <p:childTnLst>
                                    <p:set>
                                      <p:cBhvr>
                                        <p:cTn id="18" dur="1" fill="hold">
                                          <p:stCondLst>
                                            <p:cond delay="0"/>
                                          </p:stCondLst>
                                        </p:cTn>
                                        <p:tgtEl>
                                          <p:spTgt spid="28676"/>
                                        </p:tgtEl>
                                        <p:attrNameLst>
                                          <p:attrName>style.visibility</p:attrName>
                                        </p:attrNameLst>
                                      </p:cBhvr>
                                      <p:to>
                                        <p:strVal val="visible"/>
                                      </p:to>
                                    </p:set>
                                    <p:animEffect transition="in" filter="barn(inVertical)">
                                      <p:cBhvr>
                                        <p:cTn id="19" dur="500"/>
                                        <p:tgtEl>
                                          <p:spTgt spid="286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ANd9GcQgAr_DdJ1R8wSoRAjrFKumWS0acPYrgHotUI6kl3zkYL4d3GX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038600"/>
            <a:ext cx="304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descr="1267838494_con-gai-viet-na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038600"/>
            <a:ext cx="3124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AutoShape 9"/>
          <p:cNvSpPr>
            <a:spLocks noChangeArrowheads="1"/>
          </p:cNvSpPr>
          <p:nvPr/>
        </p:nvSpPr>
        <p:spPr bwMode="auto">
          <a:xfrm>
            <a:off x="7543800" y="0"/>
            <a:ext cx="3124200" cy="2209800"/>
          </a:xfrm>
          <a:prstGeom prst="wedgeRoundRectCallout">
            <a:avLst>
              <a:gd name="adj1" fmla="val 27898"/>
              <a:gd name="adj2" fmla="val 14928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sz="2400"/>
              <a:t>N</a:t>
            </a:r>
            <a:r>
              <a:rPr lang="en-US" sz="2400"/>
              <a:t>gười nữ bình thường chu kì hành kinh 28-30 ngày/chu kỳ kinh nguyệt</a:t>
            </a:r>
          </a:p>
        </p:txBody>
      </p:sp>
      <p:sp>
        <p:nvSpPr>
          <p:cNvPr id="14341" name="AutoShape 10"/>
          <p:cNvSpPr>
            <a:spLocks noChangeArrowheads="1"/>
          </p:cNvSpPr>
          <p:nvPr/>
        </p:nvSpPr>
        <p:spPr bwMode="auto">
          <a:xfrm>
            <a:off x="4419600" y="914400"/>
            <a:ext cx="3733800" cy="3124200"/>
          </a:xfrm>
          <a:prstGeom prst="wedgeEllipseCallout">
            <a:avLst>
              <a:gd name="adj1" fmla="val -11481"/>
              <a:gd name="adj2" fmla="val 50662"/>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sz="2400"/>
              <a:t>Người đang trong tâm trạng lo lắng, sợ hãi hay buồn phiền thì chu kỳ kinh nguyệt khoảng 1</a:t>
            </a:r>
            <a:r>
              <a:rPr lang="vi-VN" sz="2400"/>
              <a:t>,</a:t>
            </a:r>
            <a:r>
              <a:rPr lang="en-US" sz="2400"/>
              <a:t>5-2 tháng</a:t>
            </a:r>
          </a:p>
        </p:txBody>
      </p:sp>
      <p:sp>
        <p:nvSpPr>
          <p:cNvPr id="14342" name="Rectangle 12"/>
          <p:cNvSpPr>
            <a:spLocks noChangeArrowheads="1"/>
          </p:cNvSpPr>
          <p:nvPr/>
        </p:nvSpPr>
        <p:spPr bwMode="auto">
          <a:xfrm>
            <a:off x="3446463" y="3246438"/>
            <a:ext cx="184150" cy="3667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endParaRPr lang="en-US"/>
          </a:p>
        </p:txBody>
      </p:sp>
      <p:pic>
        <p:nvPicPr>
          <p:cNvPr id="14343" name="Picture 13" descr="120320starmanngoc3_4b6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38600"/>
            <a:ext cx="2971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AutoShape 14"/>
          <p:cNvSpPr>
            <a:spLocks noChangeArrowheads="1"/>
          </p:cNvSpPr>
          <p:nvPr/>
        </p:nvSpPr>
        <p:spPr bwMode="auto">
          <a:xfrm>
            <a:off x="1524000" y="419100"/>
            <a:ext cx="3276600" cy="3352800"/>
          </a:xfrm>
          <a:prstGeom prst="cloudCallout">
            <a:avLst>
              <a:gd name="adj1" fmla="val -10418"/>
              <a:gd name="adj2" fmla="val 56361"/>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sz="2400" dirty="0" err="1"/>
              <a:t>Người</a:t>
            </a:r>
            <a:r>
              <a:rPr lang="en-US" sz="2400" dirty="0"/>
              <a:t> </a:t>
            </a:r>
            <a:r>
              <a:rPr lang="en-US" sz="2400" dirty="0" err="1"/>
              <a:t>bị</a:t>
            </a:r>
            <a:r>
              <a:rPr lang="en-US" sz="2400" dirty="0"/>
              <a:t> tress </a:t>
            </a:r>
            <a:r>
              <a:rPr lang="en-US" sz="2400" dirty="0" err="1"/>
              <a:t>thì</a:t>
            </a:r>
            <a:r>
              <a:rPr lang="en-US" sz="2400" dirty="0"/>
              <a:t> 2 </a:t>
            </a:r>
            <a:r>
              <a:rPr lang="en-US" sz="2400" dirty="0" err="1"/>
              <a:t>tháng</a:t>
            </a:r>
            <a:r>
              <a:rPr lang="en-US" sz="2400" dirty="0"/>
              <a:t>/</a:t>
            </a:r>
            <a:r>
              <a:rPr lang="en-US" sz="2400" dirty="0" err="1"/>
              <a:t>chu</a:t>
            </a:r>
            <a:r>
              <a:rPr lang="en-US" sz="2400" dirty="0"/>
              <a:t> </a:t>
            </a:r>
            <a:r>
              <a:rPr lang="en-US" sz="2400" dirty="0" err="1"/>
              <a:t>kỳ</a:t>
            </a:r>
            <a:r>
              <a:rPr lang="en-US" sz="2400" dirty="0"/>
              <a:t> </a:t>
            </a:r>
            <a:r>
              <a:rPr lang="en-US" sz="2400" dirty="0" err="1"/>
              <a:t>kinh</a:t>
            </a:r>
            <a:r>
              <a:rPr lang="en-US" sz="2400" dirty="0"/>
              <a:t> </a:t>
            </a:r>
            <a:r>
              <a:rPr lang="en-US" sz="2400" dirty="0" err="1"/>
              <a:t>nguyệt</a:t>
            </a:r>
            <a:r>
              <a:rPr lang="en-US" sz="2400" dirty="0"/>
              <a:t>. </a:t>
            </a:r>
          </a:p>
          <a:p>
            <a:pPr algn="ctr"/>
            <a:endParaRPr lang="en-US" sz="2400" dirty="0"/>
          </a:p>
        </p:txBody>
      </p:sp>
      <p:sp>
        <p:nvSpPr>
          <p:cNvPr id="9" name="Text Box 5"/>
          <p:cNvSpPr txBox="1">
            <a:spLocks noChangeArrowheads="1"/>
          </p:cNvSpPr>
          <p:nvPr/>
        </p:nvSpPr>
        <p:spPr bwMode="auto">
          <a:xfrm>
            <a:off x="94465" y="48860"/>
            <a:ext cx="722073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0"/>
              </a:spcBef>
            </a:pPr>
            <a:r>
              <a:rPr lang="en-US" sz="2800" b="1" dirty="0" smtClean="0">
                <a:solidFill>
                  <a:srgbClr val="0070C0"/>
                </a:solidFill>
              </a:rPr>
              <a:t>2. </a:t>
            </a:r>
            <a:r>
              <a:rPr lang="en-US" sz="2800" b="1" dirty="0" err="1" smtClean="0">
                <a:solidFill>
                  <a:srgbClr val="0070C0"/>
                </a:solidFill>
              </a:rPr>
              <a:t>Ảnh</a:t>
            </a:r>
            <a:r>
              <a:rPr lang="en-US" sz="2800" b="1" dirty="0" smtClean="0">
                <a:solidFill>
                  <a:srgbClr val="0070C0"/>
                </a:solidFill>
              </a:rPr>
              <a:t> </a:t>
            </a:r>
            <a:r>
              <a:rPr lang="en-US" sz="2800" b="1" dirty="0" err="1" smtClean="0">
                <a:solidFill>
                  <a:srgbClr val="0070C0"/>
                </a:solidFill>
              </a:rPr>
              <a:t>hưởng</a:t>
            </a:r>
            <a:r>
              <a:rPr lang="en-US" sz="2800" b="1" dirty="0" smtClean="0">
                <a:solidFill>
                  <a:srgbClr val="0070C0"/>
                </a:solidFill>
              </a:rPr>
              <a:t> </a:t>
            </a:r>
            <a:r>
              <a:rPr lang="en-US" sz="2800" b="1" dirty="0" err="1" smtClean="0">
                <a:solidFill>
                  <a:srgbClr val="0070C0"/>
                </a:solidFill>
              </a:rPr>
              <a:t>của</a:t>
            </a:r>
            <a:r>
              <a:rPr lang="en-US" sz="2800" b="1" dirty="0" smtClean="0">
                <a:solidFill>
                  <a:srgbClr val="0070C0"/>
                </a:solidFill>
              </a:rPr>
              <a:t> </a:t>
            </a:r>
            <a:r>
              <a:rPr lang="en-US" sz="2800" b="1" dirty="0" err="1" smtClean="0">
                <a:solidFill>
                  <a:srgbClr val="0070C0"/>
                </a:solidFill>
              </a:rPr>
              <a:t>thần</a:t>
            </a:r>
            <a:r>
              <a:rPr lang="en-US" sz="2800" b="1" dirty="0" smtClean="0">
                <a:solidFill>
                  <a:srgbClr val="0070C0"/>
                </a:solidFill>
              </a:rPr>
              <a:t> </a:t>
            </a:r>
            <a:r>
              <a:rPr lang="en-US" sz="2800" b="1" dirty="0" err="1" smtClean="0">
                <a:solidFill>
                  <a:srgbClr val="0070C0"/>
                </a:solidFill>
              </a:rPr>
              <a:t>kinh</a:t>
            </a:r>
            <a:endParaRPr lang="en-US" sz="2800" b="1" dirty="0">
              <a:solidFill>
                <a:srgbClr val="0070C0"/>
              </a:solidFill>
            </a:endParaRPr>
          </a:p>
        </p:txBody>
      </p:sp>
    </p:spTree>
    <p:extLst>
      <p:ext uri="{BB962C8B-B14F-4D97-AF65-F5344CB8AC3E}">
        <p14:creationId xmlns:p14="http://schemas.microsoft.com/office/powerpoint/2010/main" val="6334339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6a00d8341ca59e53ef0120a960571a970b-32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24200"/>
            <a:ext cx="2895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9" descr="1361506956-nguoi-dan-ong-duoc-mong-cho-nhat-viet-nam-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114676"/>
            <a:ext cx="29718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1" descr="VietGiaiT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124200"/>
            <a:ext cx="3352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12"/>
          <p:cNvSpPr>
            <a:spLocks noChangeArrowheads="1"/>
          </p:cNvSpPr>
          <p:nvPr/>
        </p:nvSpPr>
        <p:spPr bwMode="auto">
          <a:xfrm>
            <a:off x="4495800" y="0"/>
            <a:ext cx="3124200" cy="2667000"/>
          </a:xfrm>
          <a:prstGeom prst="cloudCallout">
            <a:avLst>
              <a:gd name="adj1" fmla="val 7722"/>
              <a:gd name="adj2" fmla="val 69764"/>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400" dirty="0" err="1"/>
              <a:t>Bị</a:t>
            </a:r>
            <a:r>
              <a:rPr lang="en-US" sz="2400" dirty="0"/>
              <a:t> lo </a:t>
            </a:r>
            <a:r>
              <a:rPr lang="en-US" sz="2400" dirty="0" err="1"/>
              <a:t>âu</a:t>
            </a:r>
            <a:r>
              <a:rPr lang="en-US" sz="2400" dirty="0"/>
              <a:t>, </a:t>
            </a:r>
            <a:r>
              <a:rPr lang="en-US" sz="2400" dirty="0" err="1"/>
              <a:t>sợ</a:t>
            </a:r>
            <a:r>
              <a:rPr lang="en-US" sz="2400" dirty="0"/>
              <a:t> </a:t>
            </a:r>
            <a:r>
              <a:rPr lang="en-US" sz="2400" dirty="0" err="1"/>
              <a:t>hãi</a:t>
            </a:r>
            <a:r>
              <a:rPr lang="en-US" sz="2400" dirty="0"/>
              <a:t>, </a:t>
            </a:r>
            <a:r>
              <a:rPr lang="en-US" sz="2400" dirty="0" err="1"/>
              <a:t>buồn</a:t>
            </a:r>
            <a:r>
              <a:rPr lang="en-US" sz="2400" dirty="0"/>
              <a:t> </a:t>
            </a:r>
            <a:r>
              <a:rPr lang="en-US" sz="2400" dirty="0" err="1"/>
              <a:t>phiền</a:t>
            </a:r>
            <a:r>
              <a:rPr lang="en-US" sz="2400" dirty="0"/>
              <a:t> </a:t>
            </a:r>
            <a:r>
              <a:rPr lang="en-US" sz="2400" dirty="0" err="1"/>
              <a:t>thì</a:t>
            </a:r>
            <a:r>
              <a:rPr lang="en-US" sz="2400" dirty="0"/>
              <a:t> </a:t>
            </a:r>
            <a:r>
              <a:rPr lang="en-US" sz="2400" dirty="0" err="1"/>
              <a:t>khoảng</a:t>
            </a:r>
            <a:r>
              <a:rPr lang="en-US" sz="2400" dirty="0"/>
              <a:t> 60-75triệu/</a:t>
            </a:r>
            <a:r>
              <a:rPr lang="en-US" sz="2400" dirty="0" err="1"/>
              <a:t>ngày</a:t>
            </a:r>
            <a:endParaRPr lang="en-US" sz="2400" dirty="0"/>
          </a:p>
        </p:txBody>
      </p:sp>
      <p:sp>
        <p:nvSpPr>
          <p:cNvPr id="15366" name="AutoShape 13"/>
          <p:cNvSpPr>
            <a:spLocks noChangeArrowheads="1"/>
          </p:cNvSpPr>
          <p:nvPr/>
        </p:nvSpPr>
        <p:spPr bwMode="auto">
          <a:xfrm>
            <a:off x="1524000" y="577851"/>
            <a:ext cx="2667000" cy="2362200"/>
          </a:xfrm>
          <a:prstGeom prst="wedgeRectCallout">
            <a:avLst>
              <a:gd name="adj1" fmla="val 9764"/>
              <a:gd name="adj2" fmla="val 88440"/>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400" dirty="0" err="1"/>
              <a:t>Bị</a:t>
            </a:r>
            <a:r>
              <a:rPr lang="en-US" sz="2400" dirty="0"/>
              <a:t> tress </a:t>
            </a:r>
            <a:r>
              <a:rPr lang="en-US" sz="2400" dirty="0" err="1"/>
              <a:t>thì</a:t>
            </a:r>
            <a:r>
              <a:rPr lang="en-US" sz="2400" dirty="0"/>
              <a:t> </a:t>
            </a:r>
            <a:r>
              <a:rPr lang="en-US" sz="2400" dirty="0" err="1"/>
              <a:t>tạo</a:t>
            </a:r>
            <a:r>
              <a:rPr lang="en-US" sz="2400" dirty="0"/>
              <a:t> </a:t>
            </a:r>
            <a:r>
              <a:rPr lang="en-US" sz="2400" dirty="0" err="1"/>
              <a:t>ra</a:t>
            </a:r>
            <a:r>
              <a:rPr lang="en-US" sz="2400" dirty="0"/>
              <a:t> </a:t>
            </a:r>
            <a:r>
              <a:rPr lang="en-US" sz="2400" dirty="0" err="1"/>
              <a:t>khoảng</a:t>
            </a:r>
            <a:r>
              <a:rPr lang="en-US" sz="2400" dirty="0"/>
              <a:t> 87 </a:t>
            </a:r>
            <a:r>
              <a:rPr lang="en-US" sz="2400" dirty="0" err="1"/>
              <a:t>triệu</a:t>
            </a:r>
            <a:r>
              <a:rPr lang="en-US" sz="2400" dirty="0"/>
              <a:t> </a:t>
            </a:r>
            <a:r>
              <a:rPr lang="en-US" sz="2400" dirty="0" err="1"/>
              <a:t>tinh</a:t>
            </a:r>
            <a:r>
              <a:rPr lang="en-US" sz="2400" dirty="0"/>
              <a:t> </a:t>
            </a:r>
            <a:r>
              <a:rPr lang="en-US" sz="2400" dirty="0" err="1"/>
              <a:t>trùng</a:t>
            </a:r>
            <a:r>
              <a:rPr lang="en-US" sz="2400" dirty="0"/>
              <a:t>/</a:t>
            </a:r>
            <a:r>
              <a:rPr lang="en-US" sz="2400" dirty="0" err="1"/>
              <a:t>ngày</a:t>
            </a:r>
            <a:r>
              <a:rPr lang="en-US" sz="2400" dirty="0"/>
              <a:t>.</a:t>
            </a:r>
          </a:p>
          <a:p>
            <a:pPr algn="ctr"/>
            <a:endParaRPr lang="en-US" sz="2400" dirty="0"/>
          </a:p>
        </p:txBody>
      </p:sp>
      <p:sp>
        <p:nvSpPr>
          <p:cNvPr id="15367" name="AutoShape 14"/>
          <p:cNvSpPr>
            <a:spLocks noChangeArrowheads="1"/>
          </p:cNvSpPr>
          <p:nvPr/>
        </p:nvSpPr>
        <p:spPr bwMode="auto">
          <a:xfrm>
            <a:off x="7924800" y="0"/>
            <a:ext cx="2743200" cy="2743200"/>
          </a:xfrm>
          <a:prstGeom prst="wedgeRoundRectCallout">
            <a:avLst>
              <a:gd name="adj1" fmla="val -10588"/>
              <a:gd name="adj2" fmla="val 88310"/>
              <a:gd name="adj3" fmla="val 16667"/>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2400"/>
              <a:t>Nam khỏe mạnh mỗi ngày tinh hoàn có thể tạo ra 120 triệu tinh trùng</a:t>
            </a:r>
          </a:p>
        </p:txBody>
      </p:sp>
      <p:sp>
        <p:nvSpPr>
          <p:cNvPr id="8" name="Text Box 5"/>
          <p:cNvSpPr txBox="1">
            <a:spLocks noChangeArrowheads="1"/>
          </p:cNvSpPr>
          <p:nvPr/>
        </p:nvSpPr>
        <p:spPr bwMode="auto">
          <a:xfrm>
            <a:off x="94465" y="48860"/>
            <a:ext cx="722073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0"/>
              </a:spcBef>
            </a:pPr>
            <a:r>
              <a:rPr lang="en-US" sz="2800" b="1" dirty="0" smtClean="0">
                <a:solidFill>
                  <a:srgbClr val="0070C0"/>
                </a:solidFill>
              </a:rPr>
              <a:t>2. </a:t>
            </a:r>
            <a:r>
              <a:rPr lang="en-US" sz="2800" b="1" dirty="0" err="1" smtClean="0">
                <a:solidFill>
                  <a:srgbClr val="0070C0"/>
                </a:solidFill>
              </a:rPr>
              <a:t>Ảnh</a:t>
            </a:r>
            <a:r>
              <a:rPr lang="en-US" sz="2800" b="1" dirty="0" smtClean="0">
                <a:solidFill>
                  <a:srgbClr val="0070C0"/>
                </a:solidFill>
              </a:rPr>
              <a:t> </a:t>
            </a:r>
            <a:r>
              <a:rPr lang="en-US" sz="2800" b="1" dirty="0" err="1" smtClean="0">
                <a:solidFill>
                  <a:srgbClr val="0070C0"/>
                </a:solidFill>
              </a:rPr>
              <a:t>hưởng</a:t>
            </a:r>
            <a:r>
              <a:rPr lang="en-US" sz="2800" b="1" dirty="0" smtClean="0">
                <a:solidFill>
                  <a:srgbClr val="0070C0"/>
                </a:solidFill>
              </a:rPr>
              <a:t> </a:t>
            </a:r>
            <a:r>
              <a:rPr lang="en-US" sz="2800" b="1" dirty="0" err="1" smtClean="0">
                <a:solidFill>
                  <a:srgbClr val="0070C0"/>
                </a:solidFill>
              </a:rPr>
              <a:t>của</a:t>
            </a:r>
            <a:r>
              <a:rPr lang="en-US" sz="2800" b="1" dirty="0" smtClean="0">
                <a:solidFill>
                  <a:srgbClr val="0070C0"/>
                </a:solidFill>
              </a:rPr>
              <a:t> </a:t>
            </a:r>
            <a:r>
              <a:rPr lang="en-US" sz="2800" b="1" dirty="0" err="1" smtClean="0">
                <a:solidFill>
                  <a:srgbClr val="0070C0"/>
                </a:solidFill>
              </a:rPr>
              <a:t>thần</a:t>
            </a:r>
            <a:r>
              <a:rPr lang="en-US" sz="2800" b="1" dirty="0" smtClean="0">
                <a:solidFill>
                  <a:srgbClr val="0070C0"/>
                </a:solidFill>
              </a:rPr>
              <a:t> </a:t>
            </a:r>
            <a:r>
              <a:rPr lang="en-US" sz="2800" b="1" dirty="0" err="1" smtClean="0">
                <a:solidFill>
                  <a:srgbClr val="0070C0"/>
                </a:solidFill>
              </a:rPr>
              <a:t>kinh</a:t>
            </a:r>
            <a:endParaRPr lang="en-US" sz="2800" b="1" dirty="0">
              <a:solidFill>
                <a:srgbClr val="0070C0"/>
              </a:solidFill>
            </a:endParaRPr>
          </a:p>
        </p:txBody>
      </p:sp>
    </p:spTree>
    <p:extLst>
      <p:ext uri="{BB962C8B-B14F-4D97-AF65-F5344CB8AC3E}">
        <p14:creationId xmlns:p14="http://schemas.microsoft.com/office/powerpoint/2010/main" val="3367557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541" y="2229037"/>
            <a:ext cx="10515600" cy="2477434"/>
          </a:xfrm>
        </p:spPr>
        <p:txBody>
          <a:bodyPr/>
          <a:lstStyle/>
          <a:p>
            <a:r>
              <a:rPr lang="en-US" dirty="0" err="1" smtClean="0"/>
              <a:t>Sách</a:t>
            </a:r>
            <a:r>
              <a:rPr lang="en-US" dirty="0" smtClean="0"/>
              <a:t> </a:t>
            </a:r>
            <a:r>
              <a:rPr lang="en-US" dirty="0" err="1" smtClean="0"/>
              <a:t>giáo</a:t>
            </a:r>
            <a:r>
              <a:rPr lang="en-US" dirty="0" smtClean="0"/>
              <a:t> </a:t>
            </a:r>
            <a:r>
              <a:rPr lang="en-US" dirty="0" err="1" smtClean="0"/>
              <a:t>khoa</a:t>
            </a:r>
            <a:r>
              <a:rPr lang="en-US" dirty="0" smtClean="0"/>
              <a:t> </a:t>
            </a:r>
            <a:r>
              <a:rPr lang="en-US" dirty="0" err="1" smtClean="0"/>
              <a:t>Sinh</a:t>
            </a:r>
            <a:r>
              <a:rPr lang="en-US" dirty="0" smtClean="0"/>
              <a:t> </a:t>
            </a:r>
            <a:r>
              <a:rPr lang="en-US" dirty="0" err="1" smtClean="0"/>
              <a:t>học</a:t>
            </a:r>
            <a:r>
              <a:rPr lang="en-US" dirty="0" smtClean="0"/>
              <a:t> 11 </a:t>
            </a:r>
            <a:r>
              <a:rPr lang="en-US" dirty="0" err="1" smtClean="0"/>
              <a:t>Cơ</a:t>
            </a:r>
            <a:r>
              <a:rPr lang="en-US" dirty="0" smtClean="0"/>
              <a:t> </a:t>
            </a:r>
            <a:r>
              <a:rPr lang="en-US" dirty="0" err="1" smtClean="0"/>
              <a:t>bản</a:t>
            </a:r>
            <a:r>
              <a:rPr lang="en-US" dirty="0" smtClean="0"/>
              <a:t>.</a:t>
            </a:r>
          </a:p>
          <a:p>
            <a:r>
              <a:rPr lang="en-US" dirty="0" err="1" smtClean="0"/>
              <a:t>Sách</a:t>
            </a:r>
            <a:r>
              <a:rPr lang="en-US" dirty="0" smtClean="0"/>
              <a:t> </a:t>
            </a:r>
            <a:r>
              <a:rPr lang="en-US" dirty="0" err="1" smtClean="0"/>
              <a:t>giáo</a:t>
            </a:r>
            <a:r>
              <a:rPr lang="en-US" dirty="0" smtClean="0"/>
              <a:t> </a:t>
            </a:r>
            <a:r>
              <a:rPr lang="en-US" dirty="0" err="1" smtClean="0"/>
              <a:t>khoa</a:t>
            </a:r>
            <a:r>
              <a:rPr lang="en-US" dirty="0" smtClean="0"/>
              <a:t> </a:t>
            </a:r>
            <a:r>
              <a:rPr lang="en-US" dirty="0" err="1" smtClean="0"/>
              <a:t>Sinh</a:t>
            </a:r>
            <a:r>
              <a:rPr lang="en-US" dirty="0" smtClean="0"/>
              <a:t> </a:t>
            </a:r>
            <a:r>
              <a:rPr lang="en-US" dirty="0" err="1" smtClean="0"/>
              <a:t>học</a:t>
            </a:r>
            <a:r>
              <a:rPr lang="en-US" dirty="0" smtClean="0"/>
              <a:t> 11 </a:t>
            </a:r>
            <a:r>
              <a:rPr lang="en-US" dirty="0" err="1" smtClean="0"/>
              <a:t>Nâng</a:t>
            </a:r>
            <a:r>
              <a:rPr lang="en-US" dirty="0" smtClean="0"/>
              <a:t> </a:t>
            </a:r>
            <a:r>
              <a:rPr lang="en-US" dirty="0" err="1" smtClean="0"/>
              <a:t>cao</a:t>
            </a:r>
            <a:r>
              <a:rPr lang="en-US" dirty="0" smtClean="0"/>
              <a:t>.</a:t>
            </a:r>
          </a:p>
          <a:p>
            <a:r>
              <a:rPr lang="en-US" dirty="0" err="1" smtClean="0"/>
              <a:t>Bồi</a:t>
            </a:r>
            <a:r>
              <a:rPr lang="en-US" dirty="0" smtClean="0"/>
              <a:t> </a:t>
            </a:r>
            <a:r>
              <a:rPr lang="en-US" dirty="0" err="1" smtClean="0"/>
              <a:t>dưỡng</a:t>
            </a:r>
            <a:r>
              <a:rPr lang="en-US" dirty="0" smtClean="0"/>
              <a:t> </a:t>
            </a:r>
            <a:r>
              <a:rPr lang="en-US" dirty="0" err="1" smtClean="0"/>
              <a:t>học</a:t>
            </a:r>
            <a:r>
              <a:rPr lang="en-US" dirty="0" smtClean="0"/>
              <a:t> </a:t>
            </a:r>
            <a:r>
              <a:rPr lang="en-US" dirty="0" err="1" smtClean="0"/>
              <a:t>sinh</a:t>
            </a:r>
            <a:r>
              <a:rPr lang="en-US" dirty="0" smtClean="0"/>
              <a:t> </a:t>
            </a:r>
            <a:r>
              <a:rPr lang="en-US" dirty="0" err="1" smtClean="0"/>
              <a:t>giỏi</a:t>
            </a:r>
            <a:r>
              <a:rPr lang="en-US" dirty="0" smtClean="0"/>
              <a:t> </a:t>
            </a:r>
            <a:r>
              <a:rPr lang="en-US" dirty="0" err="1" smtClean="0"/>
              <a:t>Sinh</a:t>
            </a:r>
            <a:r>
              <a:rPr lang="en-US" dirty="0" smtClean="0"/>
              <a:t> </a:t>
            </a:r>
            <a:r>
              <a:rPr lang="en-US" dirty="0" err="1" smtClean="0"/>
              <a:t>học</a:t>
            </a:r>
            <a:r>
              <a:rPr lang="en-US" dirty="0" smtClean="0"/>
              <a:t> 11, </a:t>
            </a:r>
            <a:r>
              <a:rPr lang="en-US" dirty="0" err="1" smtClean="0"/>
              <a:t>Phan</a:t>
            </a:r>
            <a:r>
              <a:rPr lang="en-US" dirty="0" smtClean="0"/>
              <a:t> </a:t>
            </a:r>
            <a:r>
              <a:rPr lang="en-US" dirty="0" err="1" smtClean="0"/>
              <a:t>Khắc</a:t>
            </a:r>
            <a:r>
              <a:rPr lang="en-US" dirty="0" smtClean="0"/>
              <a:t> </a:t>
            </a:r>
            <a:r>
              <a:rPr lang="en-US" dirty="0" err="1" smtClean="0"/>
              <a:t>Nghệ</a:t>
            </a:r>
            <a:r>
              <a:rPr lang="en-US" dirty="0" smtClean="0"/>
              <a:t>, 2019.</a:t>
            </a:r>
          </a:p>
          <a:p>
            <a:r>
              <a:rPr lang="en-US" dirty="0">
                <a:hlinkClick r:id="rId2"/>
              </a:rPr>
              <a:t>https://violet.vn</a:t>
            </a:r>
            <a:endParaRPr lang="en-US" dirty="0"/>
          </a:p>
        </p:txBody>
      </p:sp>
      <p:sp>
        <p:nvSpPr>
          <p:cNvPr id="4" name="Text Box 5"/>
          <p:cNvSpPr txBox="1">
            <a:spLocks noChangeArrowheads="1"/>
          </p:cNvSpPr>
          <p:nvPr/>
        </p:nvSpPr>
        <p:spPr bwMode="auto">
          <a:xfrm>
            <a:off x="3604147" y="694319"/>
            <a:ext cx="3401771"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0"/>
              </a:spcBef>
            </a:pPr>
            <a:r>
              <a:rPr lang="en-US" sz="2800" b="1" dirty="0" smtClean="0">
                <a:solidFill>
                  <a:srgbClr val="0070C0"/>
                </a:solidFill>
              </a:rPr>
              <a:t>TÀI LIỆU THAM KHẢO</a:t>
            </a:r>
            <a:endParaRPr lang="en-US" sz="2800" b="1" dirty="0">
              <a:solidFill>
                <a:srgbClr val="0070C0"/>
              </a:solidFill>
            </a:endParaRPr>
          </a:p>
        </p:txBody>
      </p:sp>
    </p:spTree>
    <p:extLst>
      <p:ext uri="{BB962C8B-B14F-4D97-AF65-F5344CB8AC3E}">
        <p14:creationId xmlns:p14="http://schemas.microsoft.com/office/powerpoint/2010/main" val="2481128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41177" y="1568824"/>
            <a:ext cx="7543800"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dirty="0" smtClean="0">
                <a:solidFill>
                  <a:srgbClr val="0070C0"/>
                </a:solidFill>
                <a:latin typeface="Times New Roman" panose="02020603050405020304" pitchFamily="18" charset="0"/>
              </a:rPr>
              <a:t>I. </a:t>
            </a:r>
            <a:r>
              <a:rPr lang="en-US" sz="3200" dirty="0" err="1">
                <a:solidFill>
                  <a:srgbClr val="0070C0"/>
                </a:solidFill>
                <a:latin typeface="Times New Roman" panose="02020603050405020304" pitchFamily="18" charset="0"/>
              </a:rPr>
              <a:t>Cơ</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chế</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điều</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hòa</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sinh</a:t>
            </a:r>
            <a:r>
              <a:rPr lang="en-US" sz="3200" dirty="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tinh</a:t>
            </a:r>
            <a:r>
              <a:rPr lang="en-US" sz="3200" dirty="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và</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sinh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trứng</a:t>
            </a:r>
            <a:r>
              <a:rPr lang="en-US" sz="3200" dirty="0" smtClean="0">
                <a:solidFill>
                  <a:srgbClr val="0070C0"/>
                </a:solidFill>
                <a:latin typeface="Times New Roman" panose="02020603050405020304" pitchFamily="18" charset="0"/>
              </a:rPr>
              <a:t>.</a:t>
            </a:r>
            <a:endParaRPr lang="en-US" sz="3200" dirty="0">
              <a:solidFill>
                <a:srgbClr val="0070C0"/>
              </a:solidFill>
              <a:latin typeface="Times New Roman" panose="02020603050405020304" pitchFamily="18" charset="0"/>
            </a:endParaRPr>
          </a:p>
          <a:p>
            <a:pPr>
              <a:spcBef>
                <a:spcPct val="50000"/>
              </a:spcBef>
            </a:pPr>
            <a:r>
              <a:rPr lang="en-US" sz="3200" dirty="0" smtClean="0">
                <a:solidFill>
                  <a:srgbClr val="0070C0"/>
                </a:solidFill>
                <a:latin typeface="Times New Roman" panose="02020603050405020304" pitchFamily="18" charset="0"/>
              </a:rPr>
              <a:t>1. </a:t>
            </a:r>
            <a:r>
              <a:rPr lang="en-US" sz="3200" dirty="0" err="1">
                <a:solidFill>
                  <a:srgbClr val="0070C0"/>
                </a:solidFill>
                <a:latin typeface="Times New Roman" panose="02020603050405020304" pitchFamily="18" charset="0"/>
              </a:rPr>
              <a:t>Cơ</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chế</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điều</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hòa</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sinh</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tinh</a:t>
            </a:r>
            <a:endParaRPr lang="en-US" sz="3200" dirty="0" smtClean="0">
              <a:solidFill>
                <a:srgbClr val="0070C0"/>
              </a:solidFill>
              <a:latin typeface="Times New Roman" panose="02020603050405020304" pitchFamily="18" charset="0"/>
            </a:endParaRPr>
          </a:p>
          <a:p>
            <a:pPr>
              <a:spcBef>
                <a:spcPct val="50000"/>
              </a:spcBef>
            </a:pPr>
            <a:r>
              <a:rPr lang="en-US" sz="3200" dirty="0" smtClean="0">
                <a:solidFill>
                  <a:srgbClr val="0070C0"/>
                </a:solidFill>
                <a:latin typeface="Times New Roman" panose="02020603050405020304" pitchFamily="18" charset="0"/>
              </a:rPr>
              <a:t>2. </a:t>
            </a:r>
            <a:r>
              <a:rPr lang="en-US" sz="3200" dirty="0" err="1" smtClean="0">
                <a:solidFill>
                  <a:srgbClr val="0070C0"/>
                </a:solidFill>
                <a:latin typeface="Times New Roman" panose="02020603050405020304" pitchFamily="18" charset="0"/>
              </a:rPr>
              <a:t>Cơ</a:t>
            </a:r>
            <a:r>
              <a:rPr lang="en-US" sz="3200" dirty="0" smtClean="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chế</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điều</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hòa</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sinh</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trứng</a:t>
            </a:r>
            <a:r>
              <a:rPr lang="en-US" sz="3200" dirty="0">
                <a:solidFill>
                  <a:srgbClr val="0070C0"/>
                </a:solidFill>
                <a:latin typeface="Times New Roman" panose="02020603050405020304" pitchFamily="18" charset="0"/>
              </a:rPr>
              <a:t>.</a:t>
            </a:r>
          </a:p>
          <a:p>
            <a:pPr>
              <a:spcBef>
                <a:spcPct val="50000"/>
              </a:spcBef>
            </a:pPr>
            <a:r>
              <a:rPr lang="en-US" sz="3200" dirty="0" smtClean="0">
                <a:solidFill>
                  <a:srgbClr val="0070C0"/>
                </a:solidFill>
                <a:latin typeface="Times New Roman" panose="02020603050405020304" pitchFamily="18" charset="0"/>
              </a:rPr>
              <a:t>II. </a:t>
            </a:r>
            <a:r>
              <a:rPr lang="en-US" sz="3200" dirty="0" err="1">
                <a:solidFill>
                  <a:srgbClr val="0070C0"/>
                </a:solidFill>
                <a:latin typeface="Times New Roman" panose="02020603050405020304" pitchFamily="18" charset="0"/>
              </a:rPr>
              <a:t>Ảnh</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hưởng</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của</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thần</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kinh</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và</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môi</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trường</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sống</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đến</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quá</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trình</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sinh</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tinh</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và</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sinh</a:t>
            </a:r>
            <a:r>
              <a:rPr lang="en-US" sz="3200" dirty="0">
                <a:solidFill>
                  <a:srgbClr val="0070C0"/>
                </a:solidFill>
                <a:latin typeface="Times New Roman" panose="02020603050405020304" pitchFamily="18" charset="0"/>
              </a:rPr>
              <a:t> </a:t>
            </a:r>
            <a:r>
              <a:rPr lang="en-US" sz="3200" dirty="0" err="1">
                <a:solidFill>
                  <a:srgbClr val="0070C0"/>
                </a:solidFill>
                <a:latin typeface="Times New Roman" panose="02020603050405020304" pitchFamily="18" charset="0"/>
              </a:rPr>
              <a:t>trứng</a:t>
            </a:r>
            <a:r>
              <a:rPr lang="en-US" sz="3200" dirty="0">
                <a:solidFill>
                  <a:srgbClr val="0070C0"/>
                </a:solidFill>
                <a:latin typeface="Times New Roman" panose="02020603050405020304" pitchFamily="18" charset="0"/>
              </a:rPr>
              <a:t>.</a:t>
            </a:r>
          </a:p>
        </p:txBody>
      </p:sp>
      <p:sp>
        <p:nvSpPr>
          <p:cNvPr id="3" name="Text Box 9"/>
          <p:cNvSpPr txBox="1">
            <a:spLocks noChangeArrowheads="1"/>
          </p:cNvSpPr>
          <p:nvPr/>
        </p:nvSpPr>
        <p:spPr bwMode="auto">
          <a:xfrm>
            <a:off x="123264" y="349624"/>
            <a:ext cx="11967883" cy="6370975"/>
          </a:xfrm>
          <a:prstGeom prst="rect">
            <a:avLst/>
          </a:prstGeom>
          <a:solidFill>
            <a:schemeClr val="accent6">
              <a:lumMod val="40000"/>
              <a:lumOff val="60000"/>
            </a:schemeClr>
          </a:solidFill>
          <a:ln>
            <a:noFill/>
          </a:ln>
          <a:effectLst/>
          <a:extLst/>
        </p:spPr>
        <p:txBody>
          <a:bodyPr wrap="square">
            <a:spAutoFit/>
          </a:bodyPr>
          <a:lstStyle/>
          <a:p>
            <a:pPr algn="ctr">
              <a:spcBef>
                <a:spcPct val="50000"/>
              </a:spcBef>
            </a:pPr>
            <a:r>
              <a:rPr lang="en-US" sz="4000" b="1" dirty="0" smtClean="0">
                <a:solidFill>
                  <a:srgbClr val="0070C0"/>
                </a:solidFill>
                <a:latin typeface="Times New Roman" panose="02020603050405020304" pitchFamily="18" charset="0"/>
              </a:rPr>
              <a:t>MỤC TIÊU</a:t>
            </a:r>
          </a:p>
          <a:p>
            <a:pPr>
              <a:spcBef>
                <a:spcPct val="50000"/>
              </a:spcBef>
            </a:pPr>
            <a:r>
              <a:rPr lang="en-US" sz="3200" dirty="0" err="1" smtClean="0">
                <a:solidFill>
                  <a:srgbClr val="0070C0"/>
                </a:solidFill>
                <a:latin typeface="Times New Roman" panose="02020603050405020304" pitchFamily="18" charset="0"/>
              </a:rPr>
              <a:t>Hiểu</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được</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cơ</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chế</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điều</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hòa</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sinh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tinh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và</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sinh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trứng</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chính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là</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điều</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hòa</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sinh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sản</a:t>
            </a:r>
            <a:r>
              <a:rPr lang="en-US" sz="3200" dirty="0" smtClean="0">
                <a:solidFill>
                  <a:srgbClr val="0070C0"/>
                </a:solidFill>
                <a:latin typeface="Times New Roman" panose="02020603050405020304" pitchFamily="18" charset="0"/>
              </a:rPr>
              <a:t>.</a:t>
            </a:r>
          </a:p>
          <a:p>
            <a:pPr>
              <a:spcBef>
                <a:spcPct val="50000"/>
              </a:spcBef>
            </a:pPr>
            <a:r>
              <a:rPr lang="en-US" sz="3200" dirty="0" err="1" smtClean="0">
                <a:solidFill>
                  <a:srgbClr val="0070C0"/>
                </a:solidFill>
                <a:latin typeface="Times New Roman" panose="02020603050405020304" pitchFamily="18" charset="0"/>
              </a:rPr>
              <a:t>Kể</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tên</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các</a:t>
            </a:r>
            <a:r>
              <a:rPr lang="en-US" sz="3200" dirty="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tác</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nhân</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ảnh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hưởng</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đến</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quá</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trình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sinh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sản</a:t>
            </a:r>
            <a:r>
              <a:rPr lang="en-US" sz="3200" dirty="0" smtClean="0">
                <a:solidFill>
                  <a:srgbClr val="0070C0"/>
                </a:solidFill>
                <a:latin typeface="Times New Roman" panose="02020603050405020304" pitchFamily="18" charset="0"/>
              </a:rPr>
              <a:t>.</a:t>
            </a:r>
          </a:p>
          <a:p>
            <a:pPr>
              <a:spcBef>
                <a:spcPct val="50000"/>
              </a:spcBef>
            </a:pPr>
            <a:r>
              <a:rPr lang="en-US" sz="3200" dirty="0" err="1" smtClean="0">
                <a:solidFill>
                  <a:srgbClr val="0070C0"/>
                </a:solidFill>
                <a:latin typeface="Times New Roman" panose="02020603050405020304" pitchFamily="18" charset="0"/>
              </a:rPr>
              <a:t>Liệt</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kê</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được</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tên</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và</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vai</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trò</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của</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các</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hoocmon</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điều</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hòa</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quá</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trình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sinh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tinh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trùng</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và</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cơ</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chế</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liên</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hệ</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ngược</a:t>
            </a:r>
            <a:r>
              <a:rPr lang="en-US" sz="3200" dirty="0" smtClean="0">
                <a:solidFill>
                  <a:srgbClr val="0070C0"/>
                </a:solidFill>
                <a:latin typeface="Times New Roman" panose="02020603050405020304" pitchFamily="18" charset="0"/>
              </a:rPr>
              <a:t>.</a:t>
            </a:r>
          </a:p>
          <a:p>
            <a:pPr>
              <a:spcBef>
                <a:spcPct val="50000"/>
              </a:spcBef>
            </a:pPr>
            <a:r>
              <a:rPr lang="en-US" sz="3200" dirty="0" err="1" smtClean="0">
                <a:solidFill>
                  <a:srgbClr val="0070C0"/>
                </a:solidFill>
                <a:latin typeface="Times New Roman" panose="02020603050405020304" pitchFamily="18" charset="0"/>
              </a:rPr>
              <a:t>Liệt</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kê</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được</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tên</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và</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vai</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trò</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của</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các</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hoocmon</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điều</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hòa</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quá</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trình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sinh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trứng</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cũng</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như</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cơ</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chế</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liên</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hệ</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ngược</a:t>
            </a:r>
            <a:r>
              <a:rPr lang="en-US" sz="3200" dirty="0" smtClean="0">
                <a:solidFill>
                  <a:srgbClr val="0070C0"/>
                </a:solidFill>
                <a:latin typeface="Times New Roman" panose="02020603050405020304" pitchFamily="18" charset="0"/>
              </a:rPr>
              <a:t>.</a:t>
            </a:r>
          </a:p>
          <a:p>
            <a:pPr>
              <a:spcBef>
                <a:spcPct val="50000"/>
              </a:spcBef>
            </a:pPr>
            <a:r>
              <a:rPr lang="en-US" sz="3200" dirty="0" err="1" smtClean="0">
                <a:solidFill>
                  <a:srgbClr val="0070C0"/>
                </a:solidFill>
                <a:latin typeface="Times New Roman" panose="02020603050405020304" pitchFamily="18" charset="0"/>
              </a:rPr>
              <a:t>Trình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bày</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ảnh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hưởng</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của</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thần</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kinh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và</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môi</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trường</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đến</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quá</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trình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sinh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tinh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và</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sinh</a:t>
            </a:r>
            <a:r>
              <a:rPr lang="en-US" sz="3200" dirty="0" smtClean="0">
                <a:solidFill>
                  <a:srgbClr val="0070C0"/>
                </a:solidFill>
                <a:latin typeface="Times New Roman" panose="02020603050405020304" pitchFamily="18" charset="0"/>
              </a:rPr>
              <a:t> </a:t>
            </a:r>
            <a:r>
              <a:rPr lang="en-US" sz="3200" dirty="0" err="1" smtClean="0">
                <a:solidFill>
                  <a:srgbClr val="0070C0"/>
                </a:solidFill>
                <a:latin typeface="Times New Roman" panose="02020603050405020304" pitchFamily="18" charset="0"/>
              </a:rPr>
              <a:t>trứng</a:t>
            </a:r>
            <a:r>
              <a:rPr lang="en-US" sz="3200" dirty="0" smtClean="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10881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nh trÃ¹ng sá»ng ÄÆ°á»£c bao lÃ¢u? Cáº¥u táº¡o vÃ  hÃ¬nh thÃ nh nhÆ° tháº¿ nÃ o?"/>
          <p:cNvPicPr>
            <a:picLocks noChangeAspect="1" noChangeArrowheads="1"/>
          </p:cNvPicPr>
          <p:nvPr/>
        </p:nvPicPr>
        <p:blipFill rotWithShape="1">
          <a:blip r:embed="rId2">
            <a:extLst>
              <a:ext uri="{28A0092B-C50C-407E-A947-70E740481C1C}">
                <a14:useLocalDpi xmlns:a14="http://schemas.microsoft.com/office/drawing/2010/main" val="0"/>
              </a:ext>
            </a:extLst>
          </a:blip>
          <a:srcRect l="15013" t="10047" r="9872" b="17929"/>
          <a:stretch/>
        </p:blipFill>
        <p:spPr bwMode="auto">
          <a:xfrm>
            <a:off x="-48064" y="1027906"/>
            <a:ext cx="6452381" cy="42203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NH LÃ THá»¤ THAI VÃ Sá»° LÃM Tá» Cá»¦A TRá»¨NG"/>
          <p:cNvPicPr>
            <a:picLocks noChangeAspect="1" noChangeArrowheads="1"/>
          </p:cNvPicPr>
          <p:nvPr/>
        </p:nvPicPr>
        <p:blipFill rotWithShape="1">
          <a:blip r:embed="rId3">
            <a:extLst>
              <a:ext uri="{28A0092B-C50C-407E-A947-70E740481C1C}">
                <a14:useLocalDpi xmlns:a14="http://schemas.microsoft.com/office/drawing/2010/main" val="0"/>
              </a:ext>
            </a:extLst>
          </a:blip>
          <a:srcRect t="13546" r="40751"/>
          <a:stretch/>
        </p:blipFill>
        <p:spPr bwMode="auto">
          <a:xfrm>
            <a:off x="6305551" y="762000"/>
            <a:ext cx="6266393" cy="68650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29349" b="84260"/>
          <a:stretch/>
        </p:blipFill>
        <p:spPr bwMode="auto">
          <a:xfrm>
            <a:off x="0" y="0"/>
            <a:ext cx="7562849"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147544" y="5952270"/>
            <a:ext cx="3962400" cy="647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rPr>
              <a:t>CẤU TẠO </a:t>
            </a:r>
            <a:r>
              <a:rPr lang="en-US" sz="2400" b="1" dirty="0" smtClean="0">
                <a:solidFill>
                  <a:srgbClr val="C00000"/>
                </a:solidFill>
              </a:rPr>
              <a:t>TINH TRÙNG</a:t>
            </a:r>
            <a:endParaRPr lang="en-US" sz="2400" b="1" dirty="0">
              <a:solidFill>
                <a:srgbClr val="C00000"/>
              </a:solidFill>
            </a:endParaRPr>
          </a:p>
        </p:txBody>
      </p:sp>
    </p:spTree>
    <p:extLst>
      <p:ext uri="{BB962C8B-B14F-4D97-AF65-F5344CB8AC3E}">
        <p14:creationId xmlns:p14="http://schemas.microsoft.com/office/powerpoint/2010/main" val="141132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 t="-1" r="-2150" b="2368"/>
          <a:stretch/>
        </p:blipFill>
        <p:spPr bwMode="auto">
          <a:xfrm>
            <a:off x="190500" y="-107576"/>
            <a:ext cx="11734799" cy="696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4730939" y="6370661"/>
            <a:ext cx="3962400" cy="48733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C00000"/>
                </a:solidFill>
              </a:rPr>
              <a:t>CẤU TẠO </a:t>
            </a:r>
            <a:r>
              <a:rPr lang="en-US" sz="2400" b="1" dirty="0" smtClean="0">
                <a:solidFill>
                  <a:srgbClr val="C00000"/>
                </a:solidFill>
              </a:rPr>
              <a:t>TINH HOÀN</a:t>
            </a:r>
            <a:endParaRPr lang="en-US" sz="2400" b="1" dirty="0">
              <a:solidFill>
                <a:srgbClr val="C00000"/>
              </a:solidFill>
            </a:endParaRPr>
          </a:p>
        </p:txBody>
      </p:sp>
    </p:spTree>
    <p:extLst>
      <p:ext uri="{BB962C8B-B14F-4D97-AF65-F5344CB8AC3E}">
        <p14:creationId xmlns:p14="http://schemas.microsoft.com/office/powerpoint/2010/main" val="4361926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S. Phan VÄn HoÃ ng: VÃ´ sinh do nam giá»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7074" y="269325"/>
            <a:ext cx="7578725" cy="6393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91650" y="1379274"/>
            <a:ext cx="17907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Nguyên</a:t>
            </a:r>
            <a:r>
              <a:rPr lang="en-US" dirty="0" smtClean="0">
                <a:solidFill>
                  <a:schemeClr val="tx1"/>
                </a:solidFill>
              </a:rPr>
              <a:t> </a:t>
            </a:r>
            <a:r>
              <a:rPr lang="en-US" dirty="0" err="1" smtClean="0">
                <a:solidFill>
                  <a:schemeClr val="tx1"/>
                </a:solidFill>
              </a:rPr>
              <a:t>phân</a:t>
            </a:r>
            <a:endParaRPr lang="en-US" dirty="0">
              <a:solidFill>
                <a:schemeClr val="tx1"/>
              </a:solidFill>
            </a:endParaRPr>
          </a:p>
        </p:txBody>
      </p:sp>
      <p:sp>
        <p:nvSpPr>
          <p:cNvPr id="8" name="Rectangle 7"/>
          <p:cNvSpPr/>
          <p:nvPr/>
        </p:nvSpPr>
        <p:spPr>
          <a:xfrm>
            <a:off x="9446242" y="469666"/>
            <a:ext cx="17907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Nguyên</a:t>
            </a:r>
            <a:r>
              <a:rPr lang="en-US" dirty="0" smtClean="0">
                <a:solidFill>
                  <a:schemeClr val="tx1"/>
                </a:solidFill>
              </a:rPr>
              <a:t> </a:t>
            </a:r>
            <a:r>
              <a:rPr lang="en-US" dirty="0" err="1" smtClean="0">
                <a:solidFill>
                  <a:schemeClr val="tx1"/>
                </a:solidFill>
              </a:rPr>
              <a:t>phân</a:t>
            </a:r>
            <a:endParaRPr lang="en-US" dirty="0">
              <a:solidFill>
                <a:schemeClr val="tx1"/>
              </a:solidFill>
            </a:endParaRPr>
          </a:p>
        </p:txBody>
      </p:sp>
      <p:sp>
        <p:nvSpPr>
          <p:cNvPr id="9" name="Rectangle 8"/>
          <p:cNvSpPr/>
          <p:nvPr/>
        </p:nvSpPr>
        <p:spPr>
          <a:xfrm>
            <a:off x="9378002" y="2251900"/>
            <a:ext cx="179070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Nguyên</a:t>
            </a:r>
            <a:r>
              <a:rPr lang="en-US" dirty="0" smtClean="0">
                <a:solidFill>
                  <a:schemeClr val="tx1"/>
                </a:solidFill>
              </a:rPr>
              <a:t> </a:t>
            </a:r>
            <a:r>
              <a:rPr lang="en-US" dirty="0" err="1" smtClean="0">
                <a:solidFill>
                  <a:schemeClr val="tx1"/>
                </a:solidFill>
              </a:rPr>
              <a:t>phân</a:t>
            </a:r>
            <a:endParaRPr lang="en-US" dirty="0">
              <a:solidFill>
                <a:schemeClr val="tx1"/>
              </a:solidFill>
            </a:endParaRPr>
          </a:p>
        </p:txBody>
      </p:sp>
      <p:sp>
        <p:nvSpPr>
          <p:cNvPr id="3" name="TextBox 2"/>
          <p:cNvSpPr txBox="1"/>
          <p:nvPr/>
        </p:nvSpPr>
        <p:spPr>
          <a:xfrm>
            <a:off x="171450" y="242007"/>
            <a:ext cx="4365624" cy="523220"/>
          </a:xfrm>
          <a:prstGeom prst="rect">
            <a:avLst/>
          </a:prstGeom>
          <a:noFill/>
        </p:spPr>
        <p:txBody>
          <a:bodyPr wrap="square" rtlCol="0">
            <a:spAutoFit/>
          </a:bodyPr>
          <a:lstStyle/>
          <a:p>
            <a:r>
              <a:rPr lang="en-US" sz="2800" b="1" dirty="0" smtClean="0">
                <a:solidFill>
                  <a:srgbClr val="0070C0"/>
                </a:solidFill>
              </a:rPr>
              <a:t>1. </a:t>
            </a:r>
            <a:r>
              <a:rPr lang="en-US" sz="2800" b="1" dirty="0" err="1" smtClean="0">
                <a:solidFill>
                  <a:srgbClr val="0070C0"/>
                </a:solidFill>
              </a:rPr>
              <a:t>Cơ</a:t>
            </a:r>
            <a:r>
              <a:rPr lang="en-US" sz="2800" b="1" dirty="0" smtClean="0">
                <a:solidFill>
                  <a:srgbClr val="0070C0"/>
                </a:solidFill>
              </a:rPr>
              <a:t> </a:t>
            </a:r>
            <a:r>
              <a:rPr lang="en-US" sz="2800" b="1" dirty="0" err="1" smtClean="0">
                <a:solidFill>
                  <a:srgbClr val="0070C0"/>
                </a:solidFill>
              </a:rPr>
              <a:t>chế</a:t>
            </a:r>
            <a:r>
              <a:rPr lang="en-US" sz="2800" b="1" dirty="0" smtClean="0">
                <a:solidFill>
                  <a:srgbClr val="0070C0"/>
                </a:solidFill>
              </a:rPr>
              <a:t> </a:t>
            </a:r>
            <a:r>
              <a:rPr lang="en-US" sz="2800" b="1" dirty="0" err="1" smtClean="0">
                <a:solidFill>
                  <a:srgbClr val="0070C0"/>
                </a:solidFill>
              </a:rPr>
              <a:t>điều</a:t>
            </a:r>
            <a:r>
              <a:rPr lang="en-US" sz="2800" b="1" dirty="0" smtClean="0">
                <a:solidFill>
                  <a:srgbClr val="0070C0"/>
                </a:solidFill>
              </a:rPr>
              <a:t> </a:t>
            </a:r>
            <a:r>
              <a:rPr lang="en-US" sz="2800" b="1" dirty="0" err="1" smtClean="0">
                <a:solidFill>
                  <a:srgbClr val="0070C0"/>
                </a:solidFill>
              </a:rPr>
              <a:t>hòa</a:t>
            </a:r>
            <a:r>
              <a:rPr lang="en-US" sz="2800" b="1" dirty="0" smtClean="0">
                <a:solidFill>
                  <a:srgbClr val="0070C0"/>
                </a:solidFill>
              </a:rPr>
              <a:t> </a:t>
            </a:r>
            <a:r>
              <a:rPr lang="en-US" sz="2800" b="1" dirty="0" err="1" smtClean="0">
                <a:solidFill>
                  <a:srgbClr val="0070C0"/>
                </a:solidFill>
              </a:rPr>
              <a:t>sinh</a:t>
            </a:r>
            <a:r>
              <a:rPr lang="en-US" sz="2800" b="1" dirty="0" smtClean="0">
                <a:solidFill>
                  <a:srgbClr val="0070C0"/>
                </a:solidFill>
              </a:rPr>
              <a:t> </a:t>
            </a:r>
            <a:r>
              <a:rPr lang="en-US" sz="2800" b="1" dirty="0" err="1" smtClean="0">
                <a:solidFill>
                  <a:srgbClr val="0070C0"/>
                </a:solidFill>
              </a:rPr>
              <a:t>tinh</a:t>
            </a:r>
            <a:endParaRPr lang="en-US" sz="2800" b="1" dirty="0">
              <a:solidFill>
                <a:srgbClr val="0070C0"/>
              </a:solidFill>
            </a:endParaRPr>
          </a:p>
        </p:txBody>
      </p:sp>
      <p:sp>
        <p:nvSpPr>
          <p:cNvPr id="7" name="Rounded Rectangle 6"/>
          <p:cNvSpPr/>
          <p:nvPr/>
        </p:nvSpPr>
        <p:spPr>
          <a:xfrm>
            <a:off x="373062" y="3111690"/>
            <a:ext cx="2779571" cy="83544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C00000"/>
                </a:solidFill>
              </a:rPr>
              <a:t>QUÁ TRÌNH SINH TINH TRÙNG</a:t>
            </a:r>
            <a:endParaRPr lang="en-US" sz="2400" b="1" dirty="0">
              <a:solidFill>
                <a:srgbClr val="C00000"/>
              </a:solidFill>
            </a:endParaRPr>
          </a:p>
        </p:txBody>
      </p:sp>
    </p:spTree>
    <p:extLst>
      <p:ext uri="{BB962C8B-B14F-4D97-AF65-F5344CB8AC3E}">
        <p14:creationId xmlns:p14="http://schemas.microsoft.com/office/powerpoint/2010/main" val="19800003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ChangeArrowheads="1"/>
          </p:cNvSpPr>
          <p:nvPr/>
        </p:nvSpPr>
        <p:spPr bwMode="auto">
          <a:xfrm>
            <a:off x="5429250" y="5029200"/>
            <a:ext cx="12954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F20EC1"/>
                </a:solidFill>
              </a:rPr>
              <a:t>Testoteron</a:t>
            </a:r>
          </a:p>
        </p:txBody>
      </p:sp>
      <p:sp>
        <p:nvSpPr>
          <p:cNvPr id="121861" name="Text Box 5"/>
          <p:cNvSpPr txBox="1">
            <a:spLocks noChangeArrowheads="1"/>
          </p:cNvSpPr>
          <p:nvPr/>
        </p:nvSpPr>
        <p:spPr bwMode="auto">
          <a:xfrm>
            <a:off x="1754188" y="-4763"/>
            <a:ext cx="15351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solidFill>
                  <a:srgbClr val="C00000"/>
                </a:solidFill>
                <a:latin typeface="Times New Roman" panose="02020603050405020304" pitchFamily="18" charset="0"/>
              </a:rPr>
              <a:t>K</a:t>
            </a:r>
            <a:r>
              <a:rPr lang="en-US" altLang="en-US" sz="1600" b="1">
                <a:solidFill>
                  <a:srgbClr val="C00000"/>
                </a:solidFill>
              </a:rPr>
              <a:t>ích thích từ </a:t>
            </a:r>
          </a:p>
          <a:p>
            <a:pPr>
              <a:spcBef>
                <a:spcPct val="50000"/>
              </a:spcBef>
            </a:pPr>
            <a:r>
              <a:rPr lang="en-US" altLang="en-US" sz="1600" b="1">
                <a:solidFill>
                  <a:srgbClr val="C00000"/>
                </a:solidFill>
              </a:rPr>
              <a:t>môi trường ngoài    </a:t>
            </a:r>
          </a:p>
        </p:txBody>
      </p:sp>
      <p:sp>
        <p:nvSpPr>
          <p:cNvPr id="121862" name="Freeform 6"/>
          <p:cNvSpPr>
            <a:spLocks/>
          </p:cNvSpPr>
          <p:nvPr/>
        </p:nvSpPr>
        <p:spPr bwMode="auto">
          <a:xfrm>
            <a:off x="2970214" y="342901"/>
            <a:ext cx="739775" cy="244475"/>
          </a:xfrm>
          <a:custGeom>
            <a:avLst/>
            <a:gdLst>
              <a:gd name="T0" fmla="*/ 0 w 1104"/>
              <a:gd name="T1" fmla="*/ 2147483646 h 264"/>
              <a:gd name="T2" fmla="*/ 2147483646 w 1104"/>
              <a:gd name="T3" fmla="*/ 2147483646 h 264"/>
              <a:gd name="T4" fmla="*/ 2147483646 w 1104"/>
              <a:gd name="T5" fmla="*/ 2147483646 h 264"/>
              <a:gd name="T6" fmla="*/ 2147483646 w 1104"/>
              <a:gd name="T7" fmla="*/ 2147483646 h 264"/>
              <a:gd name="T8" fmla="*/ 2147483646 w 1104"/>
              <a:gd name="T9" fmla="*/ 2147483646 h 264"/>
              <a:gd name="T10" fmla="*/ 2147483646 w 1104"/>
              <a:gd name="T11" fmla="*/ 2147483646 h 264"/>
              <a:gd name="T12" fmla="*/ 2147483646 w 1104"/>
              <a:gd name="T13" fmla="*/ 2147483646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264">
                <a:moveTo>
                  <a:pt x="0" y="160"/>
                </a:moveTo>
                <a:cubicBezTo>
                  <a:pt x="108" y="80"/>
                  <a:pt x="216" y="0"/>
                  <a:pt x="288" y="16"/>
                </a:cubicBezTo>
                <a:cubicBezTo>
                  <a:pt x="360" y="32"/>
                  <a:pt x="376" y="248"/>
                  <a:pt x="432" y="256"/>
                </a:cubicBezTo>
                <a:cubicBezTo>
                  <a:pt x="488" y="264"/>
                  <a:pt x="568" y="64"/>
                  <a:pt x="624" y="64"/>
                </a:cubicBezTo>
                <a:cubicBezTo>
                  <a:pt x="680" y="64"/>
                  <a:pt x="712" y="248"/>
                  <a:pt x="768" y="256"/>
                </a:cubicBezTo>
                <a:cubicBezTo>
                  <a:pt x="824" y="264"/>
                  <a:pt x="904" y="128"/>
                  <a:pt x="960" y="112"/>
                </a:cubicBezTo>
                <a:cubicBezTo>
                  <a:pt x="1016" y="96"/>
                  <a:pt x="1080" y="152"/>
                  <a:pt x="1104" y="16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63" name="Text Box 7"/>
          <p:cNvSpPr txBox="1">
            <a:spLocks noChangeArrowheads="1"/>
          </p:cNvSpPr>
          <p:nvPr/>
        </p:nvSpPr>
        <p:spPr bwMode="auto">
          <a:xfrm>
            <a:off x="5626101" y="6350"/>
            <a:ext cx="1946275" cy="368300"/>
          </a:xfrm>
          <a:prstGeom prst="rect">
            <a:avLst/>
          </a:prstGeom>
          <a:solidFill>
            <a:srgbClr val="FFFF00"/>
          </a:solidFill>
          <a:ln w="9525">
            <a:solidFill>
              <a:schemeClr val="accent4">
                <a:lumMod val="20000"/>
                <a:lumOff val="80000"/>
              </a:schemeClr>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a:solidFill>
                  <a:srgbClr val="C00000"/>
                </a:solidFill>
              </a:rPr>
              <a:t>Vùng dưới đồi</a:t>
            </a:r>
          </a:p>
        </p:txBody>
      </p:sp>
      <p:grpSp>
        <p:nvGrpSpPr>
          <p:cNvPr id="121864" name="Group 8"/>
          <p:cNvGrpSpPr>
            <a:grpSpLocks/>
          </p:cNvGrpSpPr>
          <p:nvPr/>
        </p:nvGrpSpPr>
        <p:grpSpPr bwMode="auto">
          <a:xfrm>
            <a:off x="5884863" y="693739"/>
            <a:ext cx="1687512" cy="1798185"/>
            <a:chOff x="2928" y="864"/>
            <a:chExt cx="1304" cy="1584"/>
          </a:xfrm>
        </p:grpSpPr>
        <p:grpSp>
          <p:nvGrpSpPr>
            <p:cNvPr id="8224" name="Group 9"/>
            <p:cNvGrpSpPr>
              <a:grpSpLocks/>
            </p:cNvGrpSpPr>
            <p:nvPr/>
          </p:nvGrpSpPr>
          <p:grpSpPr bwMode="auto">
            <a:xfrm>
              <a:off x="2928" y="864"/>
              <a:ext cx="1304" cy="1584"/>
              <a:chOff x="2736" y="720"/>
              <a:chExt cx="1304" cy="1584"/>
            </a:xfrm>
          </p:grpSpPr>
          <p:sp>
            <p:nvSpPr>
              <p:cNvPr id="8226" name="Text Box 10"/>
              <p:cNvSpPr txBox="1">
                <a:spLocks noChangeArrowheads="1"/>
              </p:cNvSpPr>
              <p:nvPr/>
            </p:nvSpPr>
            <p:spPr bwMode="auto">
              <a:xfrm>
                <a:off x="2856" y="2006"/>
                <a:ext cx="143"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1600"/>
              </a:p>
            </p:txBody>
          </p:sp>
          <p:sp>
            <p:nvSpPr>
              <p:cNvPr id="8227" name="Freeform 11"/>
              <p:cNvSpPr>
                <a:spLocks/>
              </p:cNvSpPr>
              <p:nvPr/>
            </p:nvSpPr>
            <p:spPr bwMode="auto">
              <a:xfrm>
                <a:off x="2736" y="1008"/>
                <a:ext cx="792" cy="1232"/>
              </a:xfrm>
              <a:custGeom>
                <a:avLst/>
                <a:gdLst>
                  <a:gd name="T0" fmla="*/ 0 w 792"/>
                  <a:gd name="T1" fmla="*/ 0 h 1232"/>
                  <a:gd name="T2" fmla="*/ 432 w 792"/>
                  <a:gd name="T3" fmla="*/ 96 h 1232"/>
                  <a:gd name="T4" fmla="*/ 384 w 792"/>
                  <a:gd name="T5" fmla="*/ 432 h 1232"/>
                  <a:gd name="T6" fmla="*/ 96 w 792"/>
                  <a:gd name="T7" fmla="*/ 864 h 1232"/>
                  <a:gd name="T8" fmla="*/ 240 w 792"/>
                  <a:gd name="T9" fmla="*/ 1152 h 1232"/>
                  <a:gd name="T10" fmla="*/ 624 w 792"/>
                  <a:gd name="T11" fmla="*/ 1200 h 1232"/>
                  <a:gd name="T12" fmla="*/ 768 w 792"/>
                  <a:gd name="T13" fmla="*/ 960 h 1232"/>
                  <a:gd name="T14" fmla="*/ 768 w 792"/>
                  <a:gd name="T15" fmla="*/ 720 h 1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2" h="1232">
                    <a:moveTo>
                      <a:pt x="0" y="0"/>
                    </a:moveTo>
                    <a:cubicBezTo>
                      <a:pt x="184" y="12"/>
                      <a:pt x="368" y="24"/>
                      <a:pt x="432" y="96"/>
                    </a:cubicBezTo>
                    <a:cubicBezTo>
                      <a:pt x="496" y="168"/>
                      <a:pt x="440" y="304"/>
                      <a:pt x="384" y="432"/>
                    </a:cubicBezTo>
                    <a:cubicBezTo>
                      <a:pt x="328" y="560"/>
                      <a:pt x="120" y="744"/>
                      <a:pt x="96" y="864"/>
                    </a:cubicBezTo>
                    <a:cubicBezTo>
                      <a:pt x="72" y="984"/>
                      <a:pt x="152" y="1096"/>
                      <a:pt x="240" y="1152"/>
                    </a:cubicBezTo>
                    <a:cubicBezTo>
                      <a:pt x="328" y="1208"/>
                      <a:pt x="536" y="1232"/>
                      <a:pt x="624" y="1200"/>
                    </a:cubicBezTo>
                    <a:cubicBezTo>
                      <a:pt x="712" y="1168"/>
                      <a:pt x="744" y="1040"/>
                      <a:pt x="768" y="960"/>
                    </a:cubicBezTo>
                    <a:cubicBezTo>
                      <a:pt x="792" y="880"/>
                      <a:pt x="780" y="800"/>
                      <a:pt x="768" y="7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8" name="Freeform 12"/>
              <p:cNvSpPr>
                <a:spLocks/>
              </p:cNvSpPr>
              <p:nvPr/>
            </p:nvSpPr>
            <p:spPr bwMode="auto">
              <a:xfrm>
                <a:off x="3456" y="720"/>
                <a:ext cx="584" cy="1296"/>
              </a:xfrm>
              <a:custGeom>
                <a:avLst/>
                <a:gdLst>
                  <a:gd name="T0" fmla="*/ 28 w 632"/>
                  <a:gd name="T1" fmla="*/ 637 h 1408"/>
                  <a:gd name="T2" fmla="*/ 74 w 632"/>
                  <a:gd name="T3" fmla="*/ 661 h 1408"/>
                  <a:gd name="T4" fmla="*/ 169 w 632"/>
                  <a:gd name="T5" fmla="*/ 661 h 1408"/>
                  <a:gd name="T6" fmla="*/ 240 w 632"/>
                  <a:gd name="T7" fmla="*/ 615 h 1408"/>
                  <a:gd name="T8" fmla="*/ 286 w 632"/>
                  <a:gd name="T9" fmla="*/ 477 h 1408"/>
                  <a:gd name="T10" fmla="*/ 99 w 632"/>
                  <a:gd name="T11" fmla="*/ 250 h 1408"/>
                  <a:gd name="T12" fmla="*/ 28 w 632"/>
                  <a:gd name="T13" fmla="*/ 112 h 1408"/>
                  <a:gd name="T14" fmla="*/ 263 w 632"/>
                  <a:gd name="T15" fmla="*/ 0 h 1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1408">
                    <a:moveTo>
                      <a:pt x="56" y="1344"/>
                    </a:moveTo>
                    <a:cubicBezTo>
                      <a:pt x="80" y="1364"/>
                      <a:pt x="104" y="1384"/>
                      <a:pt x="152" y="1392"/>
                    </a:cubicBezTo>
                    <a:cubicBezTo>
                      <a:pt x="200" y="1400"/>
                      <a:pt x="288" y="1408"/>
                      <a:pt x="344" y="1392"/>
                    </a:cubicBezTo>
                    <a:cubicBezTo>
                      <a:pt x="400" y="1376"/>
                      <a:pt x="448" y="1360"/>
                      <a:pt x="488" y="1296"/>
                    </a:cubicBezTo>
                    <a:cubicBezTo>
                      <a:pt x="528" y="1232"/>
                      <a:pt x="632" y="1136"/>
                      <a:pt x="584" y="1008"/>
                    </a:cubicBezTo>
                    <a:cubicBezTo>
                      <a:pt x="536" y="880"/>
                      <a:pt x="288" y="656"/>
                      <a:pt x="200" y="528"/>
                    </a:cubicBezTo>
                    <a:cubicBezTo>
                      <a:pt x="112" y="400"/>
                      <a:pt x="0" y="328"/>
                      <a:pt x="56" y="240"/>
                    </a:cubicBezTo>
                    <a:cubicBezTo>
                      <a:pt x="112" y="152"/>
                      <a:pt x="456" y="40"/>
                      <a:pt x="53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25" name="Text Box 13"/>
            <p:cNvSpPr txBox="1">
              <a:spLocks noChangeArrowheads="1"/>
            </p:cNvSpPr>
            <p:nvPr/>
          </p:nvSpPr>
          <p:spPr bwMode="auto">
            <a:xfrm>
              <a:off x="3168" y="1590"/>
              <a:ext cx="960" cy="298"/>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C00000"/>
                  </a:solidFill>
                </a:rPr>
                <a:t>Tuyến yên</a:t>
              </a:r>
            </a:p>
          </p:txBody>
        </p:sp>
      </p:grpSp>
      <p:sp>
        <p:nvSpPr>
          <p:cNvPr id="121870" name="Line 14"/>
          <p:cNvSpPr>
            <a:spLocks noChangeShapeType="1"/>
          </p:cNvSpPr>
          <p:nvPr/>
        </p:nvSpPr>
        <p:spPr bwMode="auto">
          <a:xfrm>
            <a:off x="6599238" y="23622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1" name="Line 15"/>
          <p:cNvSpPr>
            <a:spLocks noChangeShapeType="1"/>
          </p:cNvSpPr>
          <p:nvPr/>
        </p:nvSpPr>
        <p:spPr bwMode="auto">
          <a:xfrm flipH="1">
            <a:off x="5734050" y="2133600"/>
            <a:ext cx="533400" cy="1023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2" name="Text Box 16"/>
          <p:cNvSpPr txBox="1">
            <a:spLocks noChangeArrowheads="1"/>
          </p:cNvSpPr>
          <p:nvPr/>
        </p:nvSpPr>
        <p:spPr bwMode="auto">
          <a:xfrm>
            <a:off x="6305550" y="3448050"/>
            <a:ext cx="533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F20EC1"/>
                </a:solidFill>
              </a:rPr>
              <a:t>LH</a:t>
            </a:r>
          </a:p>
        </p:txBody>
      </p:sp>
      <p:sp>
        <p:nvSpPr>
          <p:cNvPr id="121873" name="Text Box 17"/>
          <p:cNvSpPr txBox="1">
            <a:spLocks noChangeArrowheads="1"/>
          </p:cNvSpPr>
          <p:nvPr/>
        </p:nvSpPr>
        <p:spPr bwMode="auto">
          <a:xfrm>
            <a:off x="5200651" y="3276600"/>
            <a:ext cx="10064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solidFill>
                  <a:srgbClr val="F20EC1"/>
                </a:solidFill>
              </a:rPr>
              <a:t>FSH</a:t>
            </a:r>
          </a:p>
        </p:txBody>
      </p:sp>
      <p:sp>
        <p:nvSpPr>
          <p:cNvPr id="121874" name="Line 18"/>
          <p:cNvSpPr>
            <a:spLocks noChangeShapeType="1"/>
          </p:cNvSpPr>
          <p:nvPr/>
        </p:nvSpPr>
        <p:spPr bwMode="auto">
          <a:xfrm>
            <a:off x="6572250" y="382905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5" name="Line 19"/>
          <p:cNvSpPr>
            <a:spLocks noChangeShapeType="1"/>
          </p:cNvSpPr>
          <p:nvPr/>
        </p:nvSpPr>
        <p:spPr bwMode="auto">
          <a:xfrm flipH="1">
            <a:off x="4438650" y="3581400"/>
            <a:ext cx="10668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6" name="Line 20"/>
          <p:cNvSpPr>
            <a:spLocks noChangeShapeType="1"/>
          </p:cNvSpPr>
          <p:nvPr/>
        </p:nvSpPr>
        <p:spPr bwMode="auto">
          <a:xfrm flipH="1">
            <a:off x="4895850" y="5486400"/>
            <a:ext cx="762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77" name="Oval 21"/>
          <p:cNvSpPr>
            <a:spLocks noChangeArrowheads="1"/>
          </p:cNvSpPr>
          <p:nvPr/>
        </p:nvSpPr>
        <p:spPr bwMode="auto">
          <a:xfrm>
            <a:off x="4286250" y="4953000"/>
            <a:ext cx="304800"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a:solidFill>
                  <a:srgbClr val="C00000"/>
                </a:solidFill>
                <a:latin typeface="Arial" panose="020B0604020202020204" pitchFamily="34" charset="0"/>
              </a:rPr>
              <a:t>+</a:t>
            </a:r>
          </a:p>
        </p:txBody>
      </p:sp>
      <p:sp>
        <p:nvSpPr>
          <p:cNvPr id="121878" name="Oval 22"/>
          <p:cNvSpPr>
            <a:spLocks noChangeArrowheads="1"/>
          </p:cNvSpPr>
          <p:nvPr/>
        </p:nvSpPr>
        <p:spPr bwMode="auto">
          <a:xfrm>
            <a:off x="5124450" y="5867400"/>
            <a:ext cx="304800"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a:solidFill>
                  <a:srgbClr val="C00000"/>
                </a:solidFill>
                <a:latin typeface="Arial" panose="020B0604020202020204" pitchFamily="34" charset="0"/>
              </a:rPr>
              <a:t>+</a:t>
            </a:r>
          </a:p>
        </p:txBody>
      </p:sp>
      <p:sp>
        <p:nvSpPr>
          <p:cNvPr id="121879" name="Text Box 23"/>
          <p:cNvSpPr txBox="1">
            <a:spLocks noChangeArrowheads="1"/>
          </p:cNvSpPr>
          <p:nvPr/>
        </p:nvSpPr>
        <p:spPr bwMode="auto">
          <a:xfrm>
            <a:off x="1695450" y="5715001"/>
            <a:ext cx="1752600" cy="923925"/>
          </a:xfrm>
          <a:prstGeom prst="rect">
            <a:avLst/>
          </a:prstGeom>
          <a:solidFill>
            <a:srgbClr val="92D050"/>
          </a:solidFill>
          <a:ln>
            <a:noFill/>
          </a:ln>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dirty="0" err="1">
                <a:solidFill>
                  <a:srgbClr val="C00000"/>
                </a:solidFill>
              </a:rPr>
              <a:t>Ống</a:t>
            </a:r>
            <a:r>
              <a:rPr lang="en-US" altLang="en-US" b="1" dirty="0">
                <a:solidFill>
                  <a:srgbClr val="C00000"/>
                </a:solidFill>
              </a:rPr>
              <a:t> </a:t>
            </a:r>
            <a:r>
              <a:rPr lang="en-US" altLang="en-US" b="1" dirty="0" err="1">
                <a:solidFill>
                  <a:srgbClr val="C00000"/>
                </a:solidFill>
              </a:rPr>
              <a:t>sinh</a:t>
            </a:r>
            <a:r>
              <a:rPr lang="en-US" altLang="en-US" b="1" dirty="0">
                <a:solidFill>
                  <a:srgbClr val="C00000"/>
                </a:solidFill>
              </a:rPr>
              <a:t> </a:t>
            </a:r>
            <a:r>
              <a:rPr lang="en-US" altLang="en-US" b="1" dirty="0" err="1">
                <a:solidFill>
                  <a:srgbClr val="C00000"/>
                </a:solidFill>
              </a:rPr>
              <a:t>tinh</a:t>
            </a:r>
            <a:r>
              <a:rPr lang="en-US" altLang="en-US" b="1" dirty="0">
                <a:solidFill>
                  <a:srgbClr val="C00000"/>
                </a:solidFill>
              </a:rPr>
              <a:t> </a:t>
            </a:r>
            <a:r>
              <a:rPr lang="en-US" altLang="en-US" b="1" dirty="0" err="1">
                <a:solidFill>
                  <a:srgbClr val="C00000"/>
                </a:solidFill>
              </a:rPr>
              <a:t>sản</a:t>
            </a:r>
            <a:r>
              <a:rPr lang="en-US" altLang="en-US" b="1" dirty="0">
                <a:solidFill>
                  <a:srgbClr val="C00000"/>
                </a:solidFill>
              </a:rPr>
              <a:t> </a:t>
            </a:r>
            <a:r>
              <a:rPr lang="en-US" altLang="en-US" b="1" dirty="0" err="1">
                <a:solidFill>
                  <a:srgbClr val="C00000"/>
                </a:solidFill>
              </a:rPr>
              <a:t>sinh</a:t>
            </a:r>
            <a:r>
              <a:rPr lang="en-US" altLang="en-US" b="1" dirty="0">
                <a:solidFill>
                  <a:srgbClr val="C00000"/>
                </a:solidFill>
              </a:rPr>
              <a:t> </a:t>
            </a:r>
            <a:r>
              <a:rPr lang="en-US" altLang="en-US" b="1" dirty="0" err="1">
                <a:solidFill>
                  <a:srgbClr val="C00000"/>
                </a:solidFill>
              </a:rPr>
              <a:t>ra</a:t>
            </a:r>
            <a:r>
              <a:rPr lang="en-US" altLang="en-US" b="1" dirty="0">
                <a:solidFill>
                  <a:srgbClr val="C00000"/>
                </a:solidFill>
              </a:rPr>
              <a:t> </a:t>
            </a:r>
            <a:r>
              <a:rPr lang="en-US" altLang="en-US" b="1" dirty="0" err="1">
                <a:solidFill>
                  <a:srgbClr val="C00000"/>
                </a:solidFill>
              </a:rPr>
              <a:t>tinh</a:t>
            </a:r>
            <a:r>
              <a:rPr lang="en-US" altLang="en-US" b="1" dirty="0">
                <a:solidFill>
                  <a:srgbClr val="C00000"/>
                </a:solidFill>
              </a:rPr>
              <a:t> </a:t>
            </a:r>
            <a:r>
              <a:rPr lang="en-US" altLang="en-US" b="1" dirty="0" err="1">
                <a:solidFill>
                  <a:srgbClr val="C00000"/>
                </a:solidFill>
              </a:rPr>
              <a:t>trùng</a:t>
            </a:r>
            <a:endParaRPr lang="en-US" altLang="en-US" b="1" dirty="0">
              <a:solidFill>
                <a:srgbClr val="C00000"/>
              </a:solidFill>
            </a:endParaRPr>
          </a:p>
        </p:txBody>
      </p:sp>
      <p:sp>
        <p:nvSpPr>
          <p:cNvPr id="121880" name="Line 24"/>
          <p:cNvSpPr>
            <a:spLocks noChangeShapeType="1"/>
          </p:cNvSpPr>
          <p:nvPr/>
        </p:nvSpPr>
        <p:spPr bwMode="auto">
          <a:xfrm>
            <a:off x="6643688" y="5334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81" name="AutoShape 25"/>
          <p:cNvSpPr>
            <a:spLocks noChangeArrowheads="1"/>
          </p:cNvSpPr>
          <p:nvPr/>
        </p:nvSpPr>
        <p:spPr bwMode="auto">
          <a:xfrm flipH="1">
            <a:off x="7745414" y="327026"/>
            <a:ext cx="3094037" cy="1311275"/>
          </a:xfrm>
          <a:prstGeom prst="homePlate">
            <a:avLst>
              <a:gd name="adj" fmla="val 66233"/>
            </a:avLst>
          </a:prstGeom>
          <a:solidFill>
            <a:schemeClr val="accent5">
              <a:lumMod val="20000"/>
              <a:lumOff val="80000"/>
            </a:schemeClr>
          </a:solidFill>
          <a:ln w="9525">
            <a:solidFill>
              <a:schemeClr val="tx1"/>
            </a:solidFill>
            <a:miter lim="800000"/>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dirty="0" err="1">
                <a:solidFill>
                  <a:schemeClr val="accent5">
                    <a:lumMod val="50000"/>
                  </a:schemeClr>
                </a:solidFill>
                <a:latin typeface="Arial" panose="020B0604020202020204" pitchFamily="34" charset="0"/>
              </a:rPr>
              <a:t>Vùng</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dưới</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đồi</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tiết</a:t>
            </a:r>
            <a:r>
              <a:rPr lang="en-US" altLang="en-US" sz="1600" b="1" dirty="0">
                <a:solidFill>
                  <a:schemeClr val="accent5">
                    <a:lumMod val="50000"/>
                  </a:schemeClr>
                </a:solidFill>
                <a:latin typeface="Arial" panose="020B0604020202020204" pitchFamily="34" charset="0"/>
              </a:rPr>
              <a:t> </a:t>
            </a:r>
          </a:p>
          <a:p>
            <a:pPr algn="ctr">
              <a:spcBef>
                <a:spcPct val="0"/>
              </a:spcBef>
              <a:buClrTx/>
              <a:buSzTx/>
              <a:buFontTx/>
              <a:buNone/>
              <a:defRPr/>
            </a:pPr>
            <a:r>
              <a:rPr lang="en-US" altLang="en-US" sz="1600" b="1" dirty="0" err="1">
                <a:solidFill>
                  <a:schemeClr val="accent5">
                    <a:lumMod val="50000"/>
                  </a:schemeClr>
                </a:solidFill>
                <a:latin typeface="Arial" panose="020B0604020202020204" pitchFamily="34" charset="0"/>
              </a:rPr>
              <a:t>ra</a:t>
            </a:r>
            <a:r>
              <a:rPr lang="en-US" altLang="en-US" sz="1600" b="1" dirty="0">
                <a:solidFill>
                  <a:schemeClr val="accent5">
                    <a:lumMod val="50000"/>
                  </a:schemeClr>
                </a:solidFill>
                <a:latin typeface="Arial" panose="020B0604020202020204" pitchFamily="34" charset="0"/>
              </a:rPr>
              <a:t> </a:t>
            </a:r>
            <a:r>
              <a:rPr lang="en-US" altLang="en-US" sz="1600" b="1" dirty="0" err="1">
                <a:solidFill>
                  <a:srgbClr val="F20EC1"/>
                </a:solidFill>
                <a:latin typeface="Arial" panose="020B0604020202020204" pitchFamily="34" charset="0"/>
              </a:rPr>
              <a:t>GnRH</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kích</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thích</a:t>
            </a:r>
            <a:r>
              <a:rPr lang="en-US" altLang="en-US" sz="1600" b="1" dirty="0">
                <a:solidFill>
                  <a:schemeClr val="accent5">
                    <a:lumMod val="50000"/>
                  </a:schemeClr>
                </a:solidFill>
                <a:latin typeface="Arial" panose="020B0604020202020204" pitchFamily="34" charset="0"/>
              </a:rPr>
              <a:t> </a:t>
            </a:r>
          </a:p>
          <a:p>
            <a:pPr algn="ctr">
              <a:spcBef>
                <a:spcPct val="0"/>
              </a:spcBef>
              <a:buClrTx/>
              <a:buSzTx/>
              <a:buFontTx/>
              <a:buNone/>
              <a:defRPr/>
            </a:pPr>
            <a:r>
              <a:rPr lang="en-US" altLang="en-US" sz="1600" b="1" dirty="0" err="1">
                <a:solidFill>
                  <a:schemeClr val="accent5">
                    <a:lumMod val="50000"/>
                  </a:schemeClr>
                </a:solidFill>
                <a:latin typeface="Arial" panose="020B0604020202020204" pitchFamily="34" charset="0"/>
              </a:rPr>
              <a:t>tuyến</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yên</a:t>
            </a:r>
            <a:r>
              <a:rPr lang="en-US" altLang="en-US" sz="1600" b="1" dirty="0">
                <a:solidFill>
                  <a:schemeClr val="accent5">
                    <a:lumMod val="50000"/>
                  </a:schemeClr>
                </a:solidFill>
                <a:latin typeface="Arial" panose="020B0604020202020204" pitchFamily="34" charset="0"/>
              </a:rPr>
              <a:t> </a:t>
            </a:r>
            <a:r>
              <a:rPr lang="en-US" altLang="en-US" sz="1600" b="1" dirty="0" err="1">
                <a:solidFill>
                  <a:schemeClr val="accent5">
                    <a:lumMod val="50000"/>
                  </a:schemeClr>
                </a:solidFill>
                <a:latin typeface="Arial" panose="020B0604020202020204" pitchFamily="34" charset="0"/>
              </a:rPr>
              <a:t>tiết</a:t>
            </a:r>
            <a:r>
              <a:rPr lang="en-US" altLang="en-US" sz="1600" b="1" dirty="0">
                <a:solidFill>
                  <a:schemeClr val="accent5">
                    <a:lumMod val="50000"/>
                  </a:schemeClr>
                </a:solidFill>
                <a:latin typeface="Arial" panose="020B0604020202020204" pitchFamily="34" charset="0"/>
              </a:rPr>
              <a:t> FSH </a:t>
            </a:r>
            <a:r>
              <a:rPr lang="en-US" altLang="en-US" sz="1600" b="1" dirty="0" err="1">
                <a:solidFill>
                  <a:schemeClr val="accent5">
                    <a:lumMod val="50000"/>
                  </a:schemeClr>
                </a:solidFill>
                <a:latin typeface="Arial" panose="020B0604020202020204" pitchFamily="34" charset="0"/>
              </a:rPr>
              <a:t>và</a:t>
            </a:r>
            <a:r>
              <a:rPr lang="en-US" altLang="en-US" sz="1600" b="1" dirty="0">
                <a:solidFill>
                  <a:schemeClr val="accent5">
                    <a:lumMod val="50000"/>
                  </a:schemeClr>
                </a:solidFill>
                <a:latin typeface="Arial" panose="020B0604020202020204" pitchFamily="34" charset="0"/>
              </a:rPr>
              <a:t> LH</a:t>
            </a:r>
          </a:p>
        </p:txBody>
      </p:sp>
      <p:sp>
        <p:nvSpPr>
          <p:cNvPr id="121882" name="Line 26"/>
          <p:cNvSpPr>
            <a:spLocks noChangeShapeType="1"/>
          </p:cNvSpPr>
          <p:nvPr/>
        </p:nvSpPr>
        <p:spPr bwMode="auto">
          <a:xfrm flipV="1">
            <a:off x="6643689" y="982663"/>
            <a:ext cx="1101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883" name="Line 27"/>
          <p:cNvSpPr>
            <a:spLocks noChangeShapeType="1"/>
          </p:cNvSpPr>
          <p:nvPr/>
        </p:nvSpPr>
        <p:spPr bwMode="auto">
          <a:xfrm flipH="1">
            <a:off x="6000750" y="4724400"/>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1894" name="k.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519489" y="5715000"/>
            <a:ext cx="138112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1895" name="Picture 39" descr="tinh ho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6838" y="4495801"/>
            <a:ext cx="109061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96"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3651" y="4210050"/>
            <a:ext cx="4730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97" name="Line 41"/>
          <p:cNvSpPr>
            <a:spLocks noChangeShapeType="1"/>
          </p:cNvSpPr>
          <p:nvPr/>
        </p:nvSpPr>
        <p:spPr bwMode="auto">
          <a:xfrm flipH="1" flipV="1">
            <a:off x="6816726" y="4572000"/>
            <a:ext cx="2894013" cy="45720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1" name="Rectangle 44"/>
          <p:cNvSpPr>
            <a:spLocks noChangeArrowheads="1"/>
          </p:cNvSpPr>
          <p:nvPr/>
        </p:nvSpPr>
        <p:spPr bwMode="auto">
          <a:xfrm>
            <a:off x="6945313" y="4146550"/>
            <a:ext cx="1600200" cy="3492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solidFill>
                  <a:srgbClr val="C00000"/>
                </a:solidFill>
              </a:rPr>
              <a:t>Tế bào kẽ</a:t>
            </a:r>
          </a:p>
        </p:txBody>
      </p:sp>
      <p:sp>
        <p:nvSpPr>
          <p:cNvPr id="121901" name="AutoShape 45"/>
          <p:cNvSpPr>
            <a:spLocks noChangeArrowheads="1"/>
          </p:cNvSpPr>
          <p:nvPr/>
        </p:nvSpPr>
        <p:spPr bwMode="auto">
          <a:xfrm flipH="1">
            <a:off x="6904038" y="2781300"/>
            <a:ext cx="3630612" cy="1143000"/>
          </a:xfrm>
          <a:prstGeom prst="homePlate">
            <a:avLst>
              <a:gd name="adj" fmla="val 76432"/>
            </a:avLst>
          </a:prstGeom>
          <a:solidFill>
            <a:schemeClr val="accent5">
              <a:lumMod val="20000"/>
              <a:lumOff val="80000"/>
            </a:schemeClr>
          </a:solidFill>
          <a:ln w="9525">
            <a:solidFill>
              <a:schemeClr val="tx1"/>
            </a:solidFill>
            <a:miter lim="800000"/>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800" b="1" dirty="0">
                <a:solidFill>
                  <a:schemeClr val="accent5">
                    <a:lumMod val="50000"/>
                  </a:schemeClr>
                </a:solidFill>
                <a:latin typeface="Arial" panose="020B0604020202020204" pitchFamily="34" charset="0"/>
              </a:rPr>
              <a:t>LH </a:t>
            </a:r>
            <a:r>
              <a:rPr lang="en-US" altLang="en-US" sz="1800" b="1" dirty="0" err="1">
                <a:solidFill>
                  <a:schemeClr val="accent5">
                    <a:lumMod val="50000"/>
                  </a:schemeClr>
                </a:solidFill>
                <a:latin typeface="Arial" panose="020B0604020202020204" pitchFamily="34" charset="0"/>
              </a:rPr>
              <a:t>kích</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thích</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tế</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bào</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kẽ</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tiết</a:t>
            </a:r>
            <a:r>
              <a:rPr lang="en-US" altLang="en-US" sz="1800" b="1" dirty="0">
                <a:solidFill>
                  <a:schemeClr val="accent5">
                    <a:lumMod val="50000"/>
                  </a:schemeClr>
                </a:solidFill>
                <a:latin typeface="Arial" panose="020B0604020202020204" pitchFamily="34" charset="0"/>
              </a:rPr>
              <a:t> </a:t>
            </a:r>
          </a:p>
          <a:p>
            <a:pPr algn="ctr">
              <a:spcBef>
                <a:spcPct val="0"/>
              </a:spcBef>
              <a:buClrTx/>
              <a:buSzTx/>
              <a:buFontTx/>
              <a:buNone/>
              <a:defRPr/>
            </a:pPr>
            <a:r>
              <a:rPr lang="en-US" altLang="en-US" sz="1800" b="1" dirty="0" err="1">
                <a:solidFill>
                  <a:schemeClr val="accent5">
                    <a:lumMod val="50000"/>
                  </a:schemeClr>
                </a:solidFill>
                <a:latin typeface="Arial" panose="020B0604020202020204" pitchFamily="34" charset="0"/>
              </a:rPr>
              <a:t>ra</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hoocmôn</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testoteron</a:t>
            </a:r>
            <a:endParaRPr lang="en-US" altLang="en-US" sz="1800" b="1" dirty="0">
              <a:solidFill>
                <a:schemeClr val="accent5">
                  <a:lumMod val="50000"/>
                </a:schemeClr>
              </a:solidFill>
              <a:latin typeface="Arial" panose="020B0604020202020204" pitchFamily="34" charset="0"/>
            </a:endParaRPr>
          </a:p>
        </p:txBody>
      </p:sp>
      <p:sp>
        <p:nvSpPr>
          <p:cNvPr id="121902" name="AutoShape 46"/>
          <p:cNvSpPr>
            <a:spLocks noChangeArrowheads="1"/>
          </p:cNvSpPr>
          <p:nvPr/>
        </p:nvSpPr>
        <p:spPr bwMode="auto">
          <a:xfrm>
            <a:off x="2000250" y="2971800"/>
            <a:ext cx="3352800" cy="914400"/>
          </a:xfrm>
          <a:prstGeom prst="homePlate">
            <a:avLst>
              <a:gd name="adj" fmla="val 75000"/>
            </a:avLst>
          </a:prstGeom>
          <a:solidFill>
            <a:schemeClr val="accent5">
              <a:lumMod val="20000"/>
              <a:lumOff val="80000"/>
            </a:schemeClr>
          </a:solidFill>
          <a:ln w="9525">
            <a:solidFill>
              <a:schemeClr val="tx1"/>
            </a:solidFill>
            <a:miter lim="800000"/>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800" b="1" dirty="0">
                <a:solidFill>
                  <a:schemeClr val="accent5">
                    <a:lumMod val="50000"/>
                  </a:schemeClr>
                </a:solidFill>
                <a:latin typeface="Arial" panose="020B0604020202020204" pitchFamily="34" charset="0"/>
              </a:rPr>
              <a:t>FSH </a:t>
            </a:r>
            <a:r>
              <a:rPr lang="en-US" altLang="en-US" sz="1800" b="1" dirty="0" err="1">
                <a:solidFill>
                  <a:schemeClr val="accent5">
                    <a:lumMod val="50000"/>
                  </a:schemeClr>
                </a:solidFill>
                <a:latin typeface="Arial" panose="020B0604020202020204" pitchFamily="34" charset="0"/>
              </a:rPr>
              <a:t>kích</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thích</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ống</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sinh</a:t>
            </a:r>
            <a:endParaRPr lang="en-US" altLang="en-US" sz="1800" b="1" dirty="0">
              <a:solidFill>
                <a:schemeClr val="accent5">
                  <a:lumMod val="50000"/>
                </a:schemeClr>
              </a:solidFill>
              <a:latin typeface="Arial" panose="020B0604020202020204" pitchFamily="34" charset="0"/>
            </a:endParaRPr>
          </a:p>
          <a:p>
            <a:pPr algn="ctr">
              <a:spcBef>
                <a:spcPct val="0"/>
              </a:spcBef>
              <a:buClrTx/>
              <a:buSzTx/>
              <a:buFontTx/>
              <a:buNone/>
              <a:defRPr/>
            </a:pP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tinh</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sản</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xuất</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tinh</a:t>
            </a:r>
            <a:r>
              <a:rPr lang="en-US" altLang="en-US" sz="1800" b="1" dirty="0">
                <a:solidFill>
                  <a:schemeClr val="accent5">
                    <a:lumMod val="50000"/>
                  </a:schemeClr>
                </a:solidFill>
                <a:latin typeface="Arial" panose="020B0604020202020204" pitchFamily="34" charset="0"/>
              </a:rPr>
              <a:t> </a:t>
            </a:r>
            <a:r>
              <a:rPr lang="en-US" altLang="en-US" sz="1800" b="1" dirty="0" err="1">
                <a:solidFill>
                  <a:schemeClr val="accent5">
                    <a:lumMod val="50000"/>
                  </a:schemeClr>
                </a:solidFill>
                <a:latin typeface="Arial" panose="020B0604020202020204" pitchFamily="34" charset="0"/>
              </a:rPr>
              <a:t>trùng</a:t>
            </a:r>
            <a:endParaRPr lang="en-US" altLang="en-US" sz="1800" b="1" dirty="0">
              <a:solidFill>
                <a:schemeClr val="accent5">
                  <a:lumMod val="50000"/>
                </a:schemeClr>
              </a:solidFill>
              <a:latin typeface="Arial" panose="020B0604020202020204" pitchFamily="34" charset="0"/>
            </a:endParaRPr>
          </a:p>
        </p:txBody>
      </p:sp>
      <p:pic>
        <p:nvPicPr>
          <p:cNvPr id="822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52850" y="1"/>
            <a:ext cx="15319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flipV="1">
            <a:off x="4286251" y="228601"/>
            <a:ext cx="1547813" cy="663575"/>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8225" idx="1"/>
          </p:cNvCxnSpPr>
          <p:nvPr/>
        </p:nvCxnSpPr>
        <p:spPr>
          <a:xfrm>
            <a:off x="4286251" y="762001"/>
            <a:ext cx="1909763" cy="92551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5650765" y="6316664"/>
            <a:ext cx="5977127" cy="5032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smtClean="0">
                <a:solidFill>
                  <a:srgbClr val="C00000"/>
                </a:solidFill>
              </a:rPr>
              <a:t>SƠ ĐỒ CƠ CHẾ ĐIỀU HÒA SINH TINH</a:t>
            </a:r>
            <a:endParaRPr lang="en-US" sz="2400" b="1" dirty="0">
              <a:solidFill>
                <a:srgbClr val="C00000"/>
              </a:solidFill>
            </a:endParaRPr>
          </a:p>
        </p:txBody>
      </p:sp>
    </p:spTree>
    <p:extLst>
      <p:ext uri="{BB962C8B-B14F-4D97-AF65-F5344CB8AC3E}">
        <p14:creationId xmlns:p14="http://schemas.microsoft.com/office/powerpoint/2010/main" val="2297288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blinds(horizontal)">
                                      <p:cBhvr>
                                        <p:cTn id="7" dur="500"/>
                                        <p:tgtEl>
                                          <p:spTgt spid="121861"/>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21862"/>
                                        </p:tgtEl>
                                        <p:attrNameLst>
                                          <p:attrName>style.visibility</p:attrName>
                                        </p:attrNameLst>
                                      </p:cBhvr>
                                      <p:to>
                                        <p:strVal val="visible"/>
                                      </p:to>
                                    </p:set>
                                    <p:animEffect transition="in" filter="checkerboard(across)">
                                      <p:cBhvr>
                                        <p:cTn id="11" dur="500"/>
                                        <p:tgtEl>
                                          <p:spTgt spid="121862"/>
                                        </p:tgtEl>
                                      </p:cBhvr>
                                    </p:animEffect>
                                  </p:childTnLst>
                                </p:cTn>
                              </p:par>
                            </p:childTnLst>
                          </p:cTn>
                        </p:par>
                        <p:par>
                          <p:cTn id="12" fill="hold" nodeType="afterGroup">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21863"/>
                                        </p:tgtEl>
                                        <p:attrNameLst>
                                          <p:attrName>style.visibility</p:attrName>
                                        </p:attrNameLst>
                                      </p:cBhvr>
                                      <p:to>
                                        <p:strVal val="visible"/>
                                      </p:to>
                                    </p:set>
                                    <p:anim by="(-#ppt_w*2)" calcmode="lin" valueType="num">
                                      <p:cBhvr rctx="PPT">
                                        <p:cTn id="15" dur="500" autoRev="1" fill="hold">
                                          <p:stCondLst>
                                            <p:cond delay="0"/>
                                          </p:stCondLst>
                                        </p:cTn>
                                        <p:tgtEl>
                                          <p:spTgt spid="121863"/>
                                        </p:tgtEl>
                                        <p:attrNameLst>
                                          <p:attrName>ppt_w</p:attrName>
                                        </p:attrNameLst>
                                      </p:cBhvr>
                                    </p:anim>
                                    <p:anim by="(#ppt_w*0.50)" calcmode="lin" valueType="num">
                                      <p:cBhvr>
                                        <p:cTn id="16" dur="500" decel="50000" autoRev="1" fill="hold">
                                          <p:stCondLst>
                                            <p:cond delay="0"/>
                                          </p:stCondLst>
                                        </p:cTn>
                                        <p:tgtEl>
                                          <p:spTgt spid="121863"/>
                                        </p:tgtEl>
                                        <p:attrNameLst>
                                          <p:attrName>ppt_x</p:attrName>
                                        </p:attrNameLst>
                                      </p:cBhvr>
                                    </p:anim>
                                    <p:anim from="(-#ppt_h/2)" to="(#ppt_y)" calcmode="lin" valueType="num">
                                      <p:cBhvr>
                                        <p:cTn id="17" dur="1000" fill="hold">
                                          <p:stCondLst>
                                            <p:cond delay="0"/>
                                          </p:stCondLst>
                                        </p:cTn>
                                        <p:tgtEl>
                                          <p:spTgt spid="121863"/>
                                        </p:tgtEl>
                                        <p:attrNameLst>
                                          <p:attrName>ppt_y</p:attrName>
                                        </p:attrNameLst>
                                      </p:cBhvr>
                                    </p:anim>
                                    <p:animRot by="21600000">
                                      <p:cBhvr>
                                        <p:cTn id="18" dur="1000" fill="hold">
                                          <p:stCondLst>
                                            <p:cond delay="0"/>
                                          </p:stCondLst>
                                        </p:cTn>
                                        <p:tgtEl>
                                          <p:spTgt spid="121863"/>
                                        </p:tgtEl>
                                        <p:attrNameLst>
                                          <p:attrName>r</p:attrName>
                                        </p:attrNameLst>
                                      </p:cBhvr>
                                    </p:animRot>
                                  </p:childTnLst>
                                </p:cTn>
                              </p:par>
                            </p:childTnLst>
                          </p:cTn>
                        </p:par>
                        <p:par>
                          <p:cTn id="19" fill="hold" nodeType="afterGroup">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121880"/>
                                        </p:tgtEl>
                                        <p:attrNameLst>
                                          <p:attrName>style.visibility</p:attrName>
                                        </p:attrNameLst>
                                      </p:cBhvr>
                                      <p:to>
                                        <p:strVal val="visible"/>
                                      </p:to>
                                    </p:set>
                                    <p:animEffect transition="in" filter="box(in)">
                                      <p:cBhvr>
                                        <p:cTn id="22" dur="500"/>
                                        <p:tgtEl>
                                          <p:spTgt spid="121880"/>
                                        </p:tgtEl>
                                      </p:cBhvr>
                                    </p:animEffect>
                                  </p:childTnLst>
                                </p:cTn>
                              </p:par>
                            </p:childTnLst>
                          </p:cTn>
                        </p:par>
                        <p:par>
                          <p:cTn id="23" fill="hold" nodeType="afterGroup">
                            <p:stCondLst>
                              <p:cond delay="3500"/>
                            </p:stCondLst>
                            <p:childTnLst>
                              <p:par>
                                <p:cTn id="24" presetID="4" presetClass="entr" presetSubtype="16" fill="hold" grpId="0" nodeType="afterEffect">
                                  <p:stCondLst>
                                    <p:cond delay="0"/>
                                  </p:stCondLst>
                                  <p:childTnLst>
                                    <p:set>
                                      <p:cBhvr>
                                        <p:cTn id="25" dur="1" fill="hold">
                                          <p:stCondLst>
                                            <p:cond delay="0"/>
                                          </p:stCondLst>
                                        </p:cTn>
                                        <p:tgtEl>
                                          <p:spTgt spid="121881"/>
                                        </p:tgtEl>
                                        <p:attrNameLst>
                                          <p:attrName>style.visibility</p:attrName>
                                        </p:attrNameLst>
                                      </p:cBhvr>
                                      <p:to>
                                        <p:strVal val="visible"/>
                                      </p:to>
                                    </p:set>
                                    <p:animEffect transition="in" filter="box(in)">
                                      <p:cBhvr>
                                        <p:cTn id="26" dur="2000"/>
                                        <p:tgtEl>
                                          <p:spTgt spid="121881"/>
                                        </p:tgtEl>
                                      </p:cBhvr>
                                    </p:animEffect>
                                  </p:childTnLst>
                                </p:cTn>
                              </p:par>
                            </p:childTnLst>
                          </p:cTn>
                        </p:par>
                        <p:par>
                          <p:cTn id="27" fill="hold" nodeType="afterGroup">
                            <p:stCondLst>
                              <p:cond delay="5500"/>
                            </p:stCondLst>
                            <p:childTnLst>
                              <p:par>
                                <p:cTn id="28" presetID="8" presetClass="entr" presetSubtype="16" fill="hold" grpId="0" nodeType="afterEffect">
                                  <p:stCondLst>
                                    <p:cond delay="0"/>
                                  </p:stCondLst>
                                  <p:childTnLst>
                                    <p:set>
                                      <p:cBhvr>
                                        <p:cTn id="29" dur="1" fill="hold">
                                          <p:stCondLst>
                                            <p:cond delay="0"/>
                                          </p:stCondLst>
                                        </p:cTn>
                                        <p:tgtEl>
                                          <p:spTgt spid="121882"/>
                                        </p:tgtEl>
                                        <p:attrNameLst>
                                          <p:attrName>style.visibility</p:attrName>
                                        </p:attrNameLst>
                                      </p:cBhvr>
                                      <p:to>
                                        <p:strVal val="visible"/>
                                      </p:to>
                                    </p:set>
                                    <p:animEffect transition="in" filter="diamond(in)">
                                      <p:cBhvr>
                                        <p:cTn id="30" dur="2000"/>
                                        <p:tgtEl>
                                          <p:spTgt spid="121882"/>
                                        </p:tgtEl>
                                      </p:cBhvr>
                                    </p:animEffect>
                                  </p:childTnLst>
                                </p:cTn>
                              </p:par>
                            </p:childTnLst>
                          </p:cTn>
                        </p:par>
                        <p:par>
                          <p:cTn id="31" fill="hold" nodeType="afterGroup">
                            <p:stCondLst>
                              <p:cond delay="7500"/>
                            </p:stCondLst>
                            <p:childTnLst>
                              <p:par>
                                <p:cTn id="32" presetID="5" presetClass="entr" presetSubtype="10" fill="hold" nodeType="afterEffect">
                                  <p:stCondLst>
                                    <p:cond delay="0"/>
                                  </p:stCondLst>
                                  <p:childTnLst>
                                    <p:set>
                                      <p:cBhvr>
                                        <p:cTn id="33" dur="1" fill="hold">
                                          <p:stCondLst>
                                            <p:cond delay="0"/>
                                          </p:stCondLst>
                                        </p:cTn>
                                        <p:tgtEl>
                                          <p:spTgt spid="121864"/>
                                        </p:tgtEl>
                                        <p:attrNameLst>
                                          <p:attrName>style.visibility</p:attrName>
                                        </p:attrNameLst>
                                      </p:cBhvr>
                                      <p:to>
                                        <p:strVal val="visible"/>
                                      </p:to>
                                    </p:set>
                                    <p:animEffect transition="in" filter="checkerboard(across)">
                                      <p:cBhvr>
                                        <p:cTn id="34" dur="500"/>
                                        <p:tgtEl>
                                          <p:spTgt spid="121864"/>
                                        </p:tgtEl>
                                      </p:cBhvr>
                                    </p:animEffect>
                                  </p:childTnLst>
                                </p:cTn>
                              </p:par>
                            </p:childTnLst>
                          </p:cTn>
                        </p:par>
                        <p:par>
                          <p:cTn id="35" fill="hold" nodeType="afterGroup">
                            <p:stCondLst>
                              <p:cond delay="8000"/>
                            </p:stCondLst>
                            <p:childTnLst>
                              <p:par>
                                <p:cTn id="36" presetID="5" presetClass="entr" presetSubtype="10" fill="hold" grpId="0" nodeType="afterEffect">
                                  <p:stCondLst>
                                    <p:cond delay="0"/>
                                  </p:stCondLst>
                                  <p:childTnLst>
                                    <p:set>
                                      <p:cBhvr>
                                        <p:cTn id="37" dur="1" fill="hold">
                                          <p:stCondLst>
                                            <p:cond delay="0"/>
                                          </p:stCondLst>
                                        </p:cTn>
                                        <p:tgtEl>
                                          <p:spTgt spid="121871"/>
                                        </p:tgtEl>
                                        <p:attrNameLst>
                                          <p:attrName>style.visibility</p:attrName>
                                        </p:attrNameLst>
                                      </p:cBhvr>
                                      <p:to>
                                        <p:strVal val="visible"/>
                                      </p:to>
                                    </p:set>
                                    <p:animEffect transition="in" filter="checkerboard(across)">
                                      <p:cBhvr>
                                        <p:cTn id="38" dur="500"/>
                                        <p:tgtEl>
                                          <p:spTgt spid="121871"/>
                                        </p:tgtEl>
                                      </p:cBhvr>
                                    </p:animEffect>
                                  </p:childTnLst>
                                </p:cTn>
                              </p:par>
                            </p:childTnLst>
                          </p:cTn>
                        </p:par>
                        <p:par>
                          <p:cTn id="39" fill="hold" nodeType="afterGroup">
                            <p:stCondLst>
                              <p:cond delay="8500"/>
                            </p:stCondLst>
                            <p:childTnLst>
                              <p:par>
                                <p:cTn id="40" presetID="5" presetClass="entr" presetSubtype="10" fill="hold" grpId="0" nodeType="afterEffect">
                                  <p:stCondLst>
                                    <p:cond delay="0"/>
                                  </p:stCondLst>
                                  <p:childTnLst>
                                    <p:set>
                                      <p:cBhvr>
                                        <p:cTn id="41" dur="1" fill="hold">
                                          <p:stCondLst>
                                            <p:cond delay="0"/>
                                          </p:stCondLst>
                                        </p:cTn>
                                        <p:tgtEl>
                                          <p:spTgt spid="121870"/>
                                        </p:tgtEl>
                                        <p:attrNameLst>
                                          <p:attrName>style.visibility</p:attrName>
                                        </p:attrNameLst>
                                      </p:cBhvr>
                                      <p:to>
                                        <p:strVal val="visible"/>
                                      </p:to>
                                    </p:set>
                                    <p:animEffect transition="in" filter="checkerboard(across)">
                                      <p:cBhvr>
                                        <p:cTn id="42" dur="500"/>
                                        <p:tgtEl>
                                          <p:spTgt spid="121870"/>
                                        </p:tgtEl>
                                      </p:cBhvr>
                                    </p:animEffect>
                                  </p:childTnLst>
                                </p:cTn>
                              </p:par>
                            </p:childTnLst>
                          </p:cTn>
                        </p:par>
                        <p:par>
                          <p:cTn id="43" fill="hold" nodeType="afterGroup">
                            <p:stCondLst>
                              <p:cond delay="9000"/>
                            </p:stCondLst>
                            <p:childTnLst>
                              <p:par>
                                <p:cTn id="44" presetID="56" presetClass="entr" presetSubtype="0" fill="hold" grpId="0" nodeType="afterEffect">
                                  <p:stCondLst>
                                    <p:cond delay="0"/>
                                  </p:stCondLst>
                                  <p:iterate type="lt">
                                    <p:tmPct val="10000"/>
                                  </p:iterate>
                                  <p:childTnLst>
                                    <p:set>
                                      <p:cBhvr>
                                        <p:cTn id="45" dur="1" fill="hold">
                                          <p:stCondLst>
                                            <p:cond delay="0"/>
                                          </p:stCondLst>
                                        </p:cTn>
                                        <p:tgtEl>
                                          <p:spTgt spid="121873"/>
                                        </p:tgtEl>
                                        <p:attrNameLst>
                                          <p:attrName>style.visibility</p:attrName>
                                        </p:attrNameLst>
                                      </p:cBhvr>
                                      <p:to>
                                        <p:strVal val="visible"/>
                                      </p:to>
                                    </p:set>
                                    <p:anim by="(-#ppt_w*2)" calcmode="lin" valueType="num">
                                      <p:cBhvr rctx="PPT">
                                        <p:cTn id="46" dur="500" autoRev="1" fill="hold">
                                          <p:stCondLst>
                                            <p:cond delay="0"/>
                                          </p:stCondLst>
                                        </p:cTn>
                                        <p:tgtEl>
                                          <p:spTgt spid="121873"/>
                                        </p:tgtEl>
                                        <p:attrNameLst>
                                          <p:attrName>ppt_w</p:attrName>
                                        </p:attrNameLst>
                                      </p:cBhvr>
                                    </p:anim>
                                    <p:anim by="(#ppt_w*0.50)" calcmode="lin" valueType="num">
                                      <p:cBhvr>
                                        <p:cTn id="47" dur="500" decel="50000" autoRev="1" fill="hold">
                                          <p:stCondLst>
                                            <p:cond delay="0"/>
                                          </p:stCondLst>
                                        </p:cTn>
                                        <p:tgtEl>
                                          <p:spTgt spid="121873"/>
                                        </p:tgtEl>
                                        <p:attrNameLst>
                                          <p:attrName>ppt_x</p:attrName>
                                        </p:attrNameLst>
                                      </p:cBhvr>
                                    </p:anim>
                                    <p:anim from="(-#ppt_h/2)" to="(#ppt_y)" calcmode="lin" valueType="num">
                                      <p:cBhvr>
                                        <p:cTn id="48" dur="1000" fill="hold">
                                          <p:stCondLst>
                                            <p:cond delay="0"/>
                                          </p:stCondLst>
                                        </p:cTn>
                                        <p:tgtEl>
                                          <p:spTgt spid="121873"/>
                                        </p:tgtEl>
                                        <p:attrNameLst>
                                          <p:attrName>ppt_y</p:attrName>
                                        </p:attrNameLst>
                                      </p:cBhvr>
                                    </p:anim>
                                    <p:animRot by="21600000">
                                      <p:cBhvr>
                                        <p:cTn id="49" dur="1000" fill="hold">
                                          <p:stCondLst>
                                            <p:cond delay="0"/>
                                          </p:stCondLst>
                                        </p:cTn>
                                        <p:tgtEl>
                                          <p:spTgt spid="121873"/>
                                        </p:tgtEl>
                                        <p:attrNameLst>
                                          <p:attrName>r</p:attrName>
                                        </p:attrNameLst>
                                      </p:cBhvr>
                                    </p:animRot>
                                  </p:childTnLst>
                                </p:cTn>
                              </p:par>
                              <p:par>
                                <p:cTn id="50" presetID="56" presetClass="entr" presetSubtype="0" fill="hold" grpId="0" nodeType="withEffect">
                                  <p:stCondLst>
                                    <p:cond delay="0"/>
                                  </p:stCondLst>
                                  <p:iterate type="lt">
                                    <p:tmPct val="10000"/>
                                  </p:iterate>
                                  <p:childTnLst>
                                    <p:set>
                                      <p:cBhvr>
                                        <p:cTn id="51" dur="1" fill="hold">
                                          <p:stCondLst>
                                            <p:cond delay="0"/>
                                          </p:stCondLst>
                                        </p:cTn>
                                        <p:tgtEl>
                                          <p:spTgt spid="121872"/>
                                        </p:tgtEl>
                                        <p:attrNameLst>
                                          <p:attrName>style.visibility</p:attrName>
                                        </p:attrNameLst>
                                      </p:cBhvr>
                                      <p:to>
                                        <p:strVal val="visible"/>
                                      </p:to>
                                    </p:set>
                                    <p:anim by="(-#ppt_w*2)" calcmode="lin" valueType="num">
                                      <p:cBhvr rctx="PPT">
                                        <p:cTn id="52" dur="500" autoRev="1" fill="hold">
                                          <p:stCondLst>
                                            <p:cond delay="0"/>
                                          </p:stCondLst>
                                        </p:cTn>
                                        <p:tgtEl>
                                          <p:spTgt spid="121872"/>
                                        </p:tgtEl>
                                        <p:attrNameLst>
                                          <p:attrName>ppt_w</p:attrName>
                                        </p:attrNameLst>
                                      </p:cBhvr>
                                    </p:anim>
                                    <p:anim by="(#ppt_w*0.50)" calcmode="lin" valueType="num">
                                      <p:cBhvr>
                                        <p:cTn id="53" dur="500" decel="50000" autoRev="1" fill="hold">
                                          <p:stCondLst>
                                            <p:cond delay="0"/>
                                          </p:stCondLst>
                                        </p:cTn>
                                        <p:tgtEl>
                                          <p:spTgt spid="121872"/>
                                        </p:tgtEl>
                                        <p:attrNameLst>
                                          <p:attrName>ppt_x</p:attrName>
                                        </p:attrNameLst>
                                      </p:cBhvr>
                                    </p:anim>
                                    <p:anim from="(-#ppt_h/2)" to="(#ppt_y)" calcmode="lin" valueType="num">
                                      <p:cBhvr>
                                        <p:cTn id="54" dur="1000" fill="hold">
                                          <p:stCondLst>
                                            <p:cond delay="0"/>
                                          </p:stCondLst>
                                        </p:cTn>
                                        <p:tgtEl>
                                          <p:spTgt spid="121872"/>
                                        </p:tgtEl>
                                        <p:attrNameLst>
                                          <p:attrName>ppt_y</p:attrName>
                                        </p:attrNameLst>
                                      </p:cBhvr>
                                    </p:anim>
                                    <p:animRot by="21600000">
                                      <p:cBhvr>
                                        <p:cTn id="55" dur="1000" fill="hold">
                                          <p:stCondLst>
                                            <p:cond delay="0"/>
                                          </p:stCondLst>
                                        </p:cTn>
                                        <p:tgtEl>
                                          <p:spTgt spid="121872"/>
                                        </p:tgtEl>
                                        <p:attrNameLst>
                                          <p:attrName>r</p:attrName>
                                        </p:attrNameLst>
                                      </p:cBhvr>
                                    </p:animRot>
                                  </p:childTnLst>
                                </p:cTn>
                              </p:par>
                            </p:childTnLst>
                          </p:cTn>
                        </p:par>
                        <p:par>
                          <p:cTn id="56" fill="hold" nodeType="afterGroup">
                            <p:stCondLst>
                              <p:cond delay="10200"/>
                            </p:stCondLst>
                            <p:childTnLst>
                              <p:par>
                                <p:cTn id="57" presetID="4" presetClass="entr" presetSubtype="16" fill="hold" grpId="0" nodeType="afterEffect">
                                  <p:stCondLst>
                                    <p:cond delay="0"/>
                                  </p:stCondLst>
                                  <p:childTnLst>
                                    <p:set>
                                      <p:cBhvr>
                                        <p:cTn id="58" dur="1" fill="hold">
                                          <p:stCondLst>
                                            <p:cond delay="0"/>
                                          </p:stCondLst>
                                        </p:cTn>
                                        <p:tgtEl>
                                          <p:spTgt spid="121874"/>
                                        </p:tgtEl>
                                        <p:attrNameLst>
                                          <p:attrName>style.visibility</p:attrName>
                                        </p:attrNameLst>
                                      </p:cBhvr>
                                      <p:to>
                                        <p:strVal val="visible"/>
                                      </p:to>
                                    </p:set>
                                    <p:animEffect transition="in" filter="box(in)">
                                      <p:cBhvr>
                                        <p:cTn id="59" dur="500"/>
                                        <p:tgtEl>
                                          <p:spTgt spid="121874"/>
                                        </p:tgtEl>
                                      </p:cBhvr>
                                    </p:animEffect>
                                  </p:childTnLst>
                                </p:cTn>
                              </p:par>
                            </p:childTnLst>
                          </p:cTn>
                        </p:par>
                        <p:par>
                          <p:cTn id="60" fill="hold" nodeType="afterGroup">
                            <p:stCondLst>
                              <p:cond delay="10700"/>
                            </p:stCondLst>
                            <p:childTnLst>
                              <p:par>
                                <p:cTn id="61" presetID="4" presetClass="entr" presetSubtype="16" fill="hold" nodeType="afterEffect">
                                  <p:stCondLst>
                                    <p:cond delay="0"/>
                                  </p:stCondLst>
                                  <p:childTnLst>
                                    <p:set>
                                      <p:cBhvr>
                                        <p:cTn id="62" dur="1" fill="hold">
                                          <p:stCondLst>
                                            <p:cond delay="0"/>
                                          </p:stCondLst>
                                        </p:cTn>
                                        <p:tgtEl>
                                          <p:spTgt spid="121895"/>
                                        </p:tgtEl>
                                        <p:attrNameLst>
                                          <p:attrName>style.visibility</p:attrName>
                                        </p:attrNameLst>
                                      </p:cBhvr>
                                      <p:to>
                                        <p:strVal val="visible"/>
                                      </p:to>
                                    </p:set>
                                    <p:animEffect transition="in" filter="box(in)">
                                      <p:cBhvr>
                                        <p:cTn id="63" dur="500"/>
                                        <p:tgtEl>
                                          <p:spTgt spid="121895"/>
                                        </p:tgtEl>
                                      </p:cBhvr>
                                    </p:animEffect>
                                  </p:childTnLst>
                                </p:cTn>
                              </p:par>
                            </p:childTnLst>
                          </p:cTn>
                        </p:par>
                        <p:par>
                          <p:cTn id="64" fill="hold" nodeType="afterGroup">
                            <p:stCondLst>
                              <p:cond delay="11200"/>
                            </p:stCondLst>
                            <p:childTnLst>
                              <p:par>
                                <p:cTn id="65" presetID="4" presetClass="entr" presetSubtype="16" fill="hold" grpId="0" nodeType="afterEffect">
                                  <p:stCondLst>
                                    <p:cond delay="0"/>
                                  </p:stCondLst>
                                  <p:childTnLst>
                                    <p:set>
                                      <p:cBhvr>
                                        <p:cTn id="66" dur="1" fill="hold">
                                          <p:stCondLst>
                                            <p:cond delay="0"/>
                                          </p:stCondLst>
                                        </p:cTn>
                                        <p:tgtEl>
                                          <p:spTgt spid="121897"/>
                                        </p:tgtEl>
                                        <p:attrNameLst>
                                          <p:attrName>style.visibility</p:attrName>
                                        </p:attrNameLst>
                                      </p:cBhvr>
                                      <p:to>
                                        <p:strVal val="visible"/>
                                      </p:to>
                                    </p:set>
                                    <p:animEffect transition="in" filter="box(in)">
                                      <p:cBhvr>
                                        <p:cTn id="67" dur="500"/>
                                        <p:tgtEl>
                                          <p:spTgt spid="121897"/>
                                        </p:tgtEl>
                                      </p:cBhvr>
                                    </p:animEffect>
                                  </p:childTnLst>
                                </p:cTn>
                              </p:par>
                            </p:childTnLst>
                          </p:cTn>
                        </p:par>
                        <p:par>
                          <p:cTn id="68" fill="hold" nodeType="afterGroup">
                            <p:stCondLst>
                              <p:cond delay="11700"/>
                            </p:stCondLst>
                            <p:childTnLst>
                              <p:par>
                                <p:cTn id="69" presetID="3" presetClass="entr" presetSubtype="10" fill="hold" nodeType="afterEffect">
                                  <p:stCondLst>
                                    <p:cond delay="0"/>
                                  </p:stCondLst>
                                  <p:childTnLst>
                                    <p:set>
                                      <p:cBhvr>
                                        <p:cTn id="70" dur="1" fill="hold">
                                          <p:stCondLst>
                                            <p:cond delay="0"/>
                                          </p:stCondLst>
                                        </p:cTn>
                                        <p:tgtEl>
                                          <p:spTgt spid="121896"/>
                                        </p:tgtEl>
                                        <p:attrNameLst>
                                          <p:attrName>style.visibility</p:attrName>
                                        </p:attrNameLst>
                                      </p:cBhvr>
                                      <p:to>
                                        <p:strVal val="visible"/>
                                      </p:to>
                                    </p:set>
                                    <p:animEffect transition="in" filter="blinds(horizontal)">
                                      <p:cBhvr>
                                        <p:cTn id="71" dur="500"/>
                                        <p:tgtEl>
                                          <p:spTgt spid="121896"/>
                                        </p:tgtEl>
                                      </p:cBhvr>
                                    </p:animEffect>
                                  </p:childTnLst>
                                </p:cTn>
                              </p:par>
                            </p:childTnLst>
                          </p:cTn>
                        </p:par>
                        <p:par>
                          <p:cTn id="72" fill="hold" nodeType="afterGroup">
                            <p:stCondLst>
                              <p:cond delay="12200"/>
                            </p:stCondLst>
                            <p:childTnLst>
                              <p:par>
                                <p:cTn id="73" presetID="5" presetClass="entr" presetSubtype="10" fill="hold" grpId="0" nodeType="afterEffect">
                                  <p:stCondLst>
                                    <p:cond delay="0"/>
                                  </p:stCondLst>
                                  <p:childTnLst>
                                    <p:set>
                                      <p:cBhvr>
                                        <p:cTn id="74" dur="1" fill="hold">
                                          <p:stCondLst>
                                            <p:cond delay="0"/>
                                          </p:stCondLst>
                                        </p:cTn>
                                        <p:tgtEl>
                                          <p:spTgt spid="121883"/>
                                        </p:tgtEl>
                                        <p:attrNameLst>
                                          <p:attrName>style.visibility</p:attrName>
                                        </p:attrNameLst>
                                      </p:cBhvr>
                                      <p:to>
                                        <p:strVal val="visible"/>
                                      </p:to>
                                    </p:set>
                                    <p:animEffect transition="in" filter="checkerboard(across)">
                                      <p:cBhvr>
                                        <p:cTn id="75" dur="500"/>
                                        <p:tgtEl>
                                          <p:spTgt spid="121883"/>
                                        </p:tgtEl>
                                      </p:cBhvr>
                                    </p:animEffect>
                                  </p:childTnLst>
                                </p:cTn>
                              </p:par>
                            </p:childTnLst>
                          </p:cTn>
                        </p:par>
                        <p:par>
                          <p:cTn id="76" fill="hold" nodeType="afterGroup">
                            <p:stCondLst>
                              <p:cond delay="12700"/>
                            </p:stCondLst>
                            <p:childTnLst>
                              <p:par>
                                <p:cTn id="77" presetID="51" presetClass="entr" presetSubtype="0" fill="hold" grpId="0" nodeType="afterEffect">
                                  <p:stCondLst>
                                    <p:cond delay="0"/>
                                  </p:stCondLst>
                                  <p:childTnLst>
                                    <p:set>
                                      <p:cBhvr>
                                        <p:cTn id="78" dur="1" fill="hold">
                                          <p:stCondLst>
                                            <p:cond delay="0"/>
                                          </p:stCondLst>
                                        </p:cTn>
                                        <p:tgtEl>
                                          <p:spTgt spid="121860"/>
                                        </p:tgtEl>
                                        <p:attrNameLst>
                                          <p:attrName>style.visibility</p:attrName>
                                        </p:attrNameLst>
                                      </p:cBhvr>
                                      <p:to>
                                        <p:strVal val="visible"/>
                                      </p:to>
                                    </p:set>
                                    <p:animEffect transition="in" filter="fade">
                                      <p:cBhvr>
                                        <p:cTn id="79" dur="770" decel="100000"/>
                                        <p:tgtEl>
                                          <p:spTgt spid="121860"/>
                                        </p:tgtEl>
                                      </p:cBhvr>
                                    </p:animEffect>
                                    <p:animScale>
                                      <p:cBhvr>
                                        <p:cTn id="80" dur="770" decel="100000"/>
                                        <p:tgtEl>
                                          <p:spTgt spid="121860"/>
                                        </p:tgtEl>
                                      </p:cBhvr>
                                      <p:from x="10000" y="10000"/>
                                      <p:to x="200000" y="450000"/>
                                    </p:animScale>
                                    <p:animScale>
                                      <p:cBhvr>
                                        <p:cTn id="81" dur="1230" accel="100000" fill="hold">
                                          <p:stCondLst>
                                            <p:cond delay="770"/>
                                          </p:stCondLst>
                                        </p:cTn>
                                        <p:tgtEl>
                                          <p:spTgt spid="121860"/>
                                        </p:tgtEl>
                                      </p:cBhvr>
                                      <p:from x="200000" y="450000"/>
                                      <p:to x="100000" y="100000"/>
                                    </p:animScale>
                                    <p:set>
                                      <p:cBhvr>
                                        <p:cTn id="82" dur="770" fill="hold"/>
                                        <p:tgtEl>
                                          <p:spTgt spid="121860"/>
                                        </p:tgtEl>
                                        <p:attrNameLst>
                                          <p:attrName>ppt_x</p:attrName>
                                        </p:attrNameLst>
                                      </p:cBhvr>
                                      <p:to>
                                        <p:strVal val="(0.5)"/>
                                      </p:to>
                                    </p:set>
                                    <p:anim from="(0.5)" to="(#ppt_x)" calcmode="lin" valueType="num">
                                      <p:cBhvr>
                                        <p:cTn id="83" dur="1230" accel="100000" fill="hold">
                                          <p:stCondLst>
                                            <p:cond delay="770"/>
                                          </p:stCondLst>
                                        </p:cTn>
                                        <p:tgtEl>
                                          <p:spTgt spid="121860"/>
                                        </p:tgtEl>
                                        <p:attrNameLst>
                                          <p:attrName>ppt_x</p:attrName>
                                        </p:attrNameLst>
                                      </p:cBhvr>
                                    </p:anim>
                                    <p:set>
                                      <p:cBhvr>
                                        <p:cTn id="84" dur="770" fill="hold"/>
                                        <p:tgtEl>
                                          <p:spTgt spid="121860"/>
                                        </p:tgtEl>
                                        <p:attrNameLst>
                                          <p:attrName>ppt_y</p:attrName>
                                        </p:attrNameLst>
                                      </p:cBhvr>
                                      <p:to>
                                        <p:strVal val="(#ppt_y+0.4)"/>
                                      </p:to>
                                    </p:set>
                                    <p:anim from="(#ppt_y+0.4)" to="(#ppt_y)" calcmode="lin" valueType="num">
                                      <p:cBhvr>
                                        <p:cTn id="85" dur="1230" accel="100000" fill="hold">
                                          <p:stCondLst>
                                            <p:cond delay="770"/>
                                          </p:stCondLst>
                                        </p:cTn>
                                        <p:tgtEl>
                                          <p:spTgt spid="121860"/>
                                        </p:tgtEl>
                                        <p:attrNameLst>
                                          <p:attrName>ppt_y</p:attrName>
                                        </p:attrNameLst>
                                      </p:cBhvr>
                                    </p:anim>
                                  </p:childTnLst>
                                </p:cTn>
                              </p:par>
                            </p:childTnLst>
                          </p:cTn>
                        </p:par>
                        <p:par>
                          <p:cTn id="86" fill="hold" nodeType="afterGroup">
                            <p:stCondLst>
                              <p:cond delay="14700"/>
                            </p:stCondLst>
                            <p:childTnLst>
                              <p:par>
                                <p:cTn id="87" presetID="8" presetClass="entr" presetSubtype="16" fill="hold" grpId="0" nodeType="afterEffect">
                                  <p:stCondLst>
                                    <p:cond delay="0"/>
                                  </p:stCondLst>
                                  <p:childTnLst>
                                    <p:set>
                                      <p:cBhvr>
                                        <p:cTn id="88" dur="1" fill="hold">
                                          <p:stCondLst>
                                            <p:cond delay="0"/>
                                          </p:stCondLst>
                                        </p:cTn>
                                        <p:tgtEl>
                                          <p:spTgt spid="121876"/>
                                        </p:tgtEl>
                                        <p:attrNameLst>
                                          <p:attrName>style.visibility</p:attrName>
                                        </p:attrNameLst>
                                      </p:cBhvr>
                                      <p:to>
                                        <p:strVal val="visible"/>
                                      </p:to>
                                    </p:set>
                                    <p:animEffect transition="in" filter="diamond(in)">
                                      <p:cBhvr>
                                        <p:cTn id="89" dur="2000"/>
                                        <p:tgtEl>
                                          <p:spTgt spid="121876"/>
                                        </p:tgtEl>
                                      </p:cBhvr>
                                    </p:animEffect>
                                  </p:childTnLst>
                                </p:cTn>
                              </p:par>
                              <p:par>
                                <p:cTn id="90" presetID="8" presetClass="entr" presetSubtype="16" fill="hold" grpId="0" nodeType="withEffect">
                                  <p:stCondLst>
                                    <p:cond delay="0"/>
                                  </p:stCondLst>
                                  <p:childTnLst>
                                    <p:set>
                                      <p:cBhvr>
                                        <p:cTn id="91" dur="1" fill="hold">
                                          <p:stCondLst>
                                            <p:cond delay="0"/>
                                          </p:stCondLst>
                                        </p:cTn>
                                        <p:tgtEl>
                                          <p:spTgt spid="121875"/>
                                        </p:tgtEl>
                                        <p:attrNameLst>
                                          <p:attrName>style.visibility</p:attrName>
                                        </p:attrNameLst>
                                      </p:cBhvr>
                                      <p:to>
                                        <p:strVal val="visible"/>
                                      </p:to>
                                    </p:set>
                                    <p:animEffect transition="in" filter="diamond(in)">
                                      <p:cBhvr>
                                        <p:cTn id="92" dur="2000"/>
                                        <p:tgtEl>
                                          <p:spTgt spid="121875"/>
                                        </p:tgtEl>
                                      </p:cBhvr>
                                    </p:animEffect>
                                  </p:childTnLst>
                                </p:cTn>
                              </p:par>
                              <p:par>
                                <p:cTn id="93" presetID="8" presetClass="entr" presetSubtype="16" fill="hold" grpId="0" nodeType="withEffect">
                                  <p:stCondLst>
                                    <p:cond delay="0"/>
                                  </p:stCondLst>
                                  <p:childTnLst>
                                    <p:set>
                                      <p:cBhvr>
                                        <p:cTn id="94" dur="1" fill="hold">
                                          <p:stCondLst>
                                            <p:cond delay="0"/>
                                          </p:stCondLst>
                                        </p:cTn>
                                        <p:tgtEl>
                                          <p:spTgt spid="121877"/>
                                        </p:tgtEl>
                                        <p:attrNameLst>
                                          <p:attrName>style.visibility</p:attrName>
                                        </p:attrNameLst>
                                      </p:cBhvr>
                                      <p:to>
                                        <p:strVal val="visible"/>
                                      </p:to>
                                    </p:set>
                                    <p:animEffect transition="in" filter="diamond(in)">
                                      <p:cBhvr>
                                        <p:cTn id="95" dur="2000"/>
                                        <p:tgtEl>
                                          <p:spTgt spid="121877"/>
                                        </p:tgtEl>
                                      </p:cBhvr>
                                    </p:animEffect>
                                  </p:childTnLst>
                                </p:cTn>
                              </p:par>
                              <p:par>
                                <p:cTn id="96" presetID="8" presetClass="entr" presetSubtype="16" fill="hold" grpId="0" nodeType="withEffect">
                                  <p:stCondLst>
                                    <p:cond delay="0"/>
                                  </p:stCondLst>
                                  <p:childTnLst>
                                    <p:set>
                                      <p:cBhvr>
                                        <p:cTn id="97" dur="1" fill="hold">
                                          <p:stCondLst>
                                            <p:cond delay="0"/>
                                          </p:stCondLst>
                                        </p:cTn>
                                        <p:tgtEl>
                                          <p:spTgt spid="121878"/>
                                        </p:tgtEl>
                                        <p:attrNameLst>
                                          <p:attrName>style.visibility</p:attrName>
                                        </p:attrNameLst>
                                      </p:cBhvr>
                                      <p:to>
                                        <p:strVal val="visible"/>
                                      </p:to>
                                    </p:set>
                                    <p:animEffect transition="in" filter="diamond(in)">
                                      <p:cBhvr>
                                        <p:cTn id="98" dur="2000"/>
                                        <p:tgtEl>
                                          <p:spTgt spid="121878"/>
                                        </p:tgtEl>
                                      </p:cBhvr>
                                    </p:animEffect>
                                  </p:childTnLst>
                                </p:cTn>
                              </p:par>
                            </p:childTnLst>
                          </p:cTn>
                        </p:par>
                        <p:par>
                          <p:cTn id="99" fill="hold" nodeType="afterGroup">
                            <p:stCondLst>
                              <p:cond delay="16700"/>
                            </p:stCondLst>
                            <p:childTnLst>
                              <p:par>
                                <p:cTn id="100" presetID="2" presetClass="entr" presetSubtype="4" fill="hold" nodeType="afterEffect">
                                  <p:stCondLst>
                                    <p:cond delay="0"/>
                                  </p:stCondLst>
                                  <p:childTnLst>
                                    <p:set>
                                      <p:cBhvr>
                                        <p:cTn id="101" dur="1" fill="hold">
                                          <p:stCondLst>
                                            <p:cond delay="0"/>
                                          </p:stCondLst>
                                        </p:cTn>
                                        <p:tgtEl>
                                          <p:spTgt spid="121894"/>
                                        </p:tgtEl>
                                        <p:attrNameLst>
                                          <p:attrName>style.visibility</p:attrName>
                                        </p:attrNameLst>
                                      </p:cBhvr>
                                      <p:to>
                                        <p:strVal val="visible"/>
                                      </p:to>
                                    </p:set>
                                    <p:anim calcmode="lin" valueType="num">
                                      <p:cBhvr additive="base">
                                        <p:cTn id="102" dur="500" fill="hold"/>
                                        <p:tgtEl>
                                          <p:spTgt spid="121894"/>
                                        </p:tgtEl>
                                        <p:attrNameLst>
                                          <p:attrName>ppt_x</p:attrName>
                                        </p:attrNameLst>
                                      </p:cBhvr>
                                      <p:tavLst>
                                        <p:tav tm="0">
                                          <p:val>
                                            <p:strVal val="#ppt_x"/>
                                          </p:val>
                                        </p:tav>
                                        <p:tav tm="100000">
                                          <p:val>
                                            <p:strVal val="#ppt_x"/>
                                          </p:val>
                                        </p:tav>
                                      </p:tavLst>
                                    </p:anim>
                                    <p:anim calcmode="lin" valueType="num">
                                      <p:cBhvr additive="base">
                                        <p:cTn id="103" dur="500" fill="hold"/>
                                        <p:tgtEl>
                                          <p:spTgt spid="121894"/>
                                        </p:tgtEl>
                                        <p:attrNameLst>
                                          <p:attrName>ppt_y</p:attrName>
                                        </p:attrNameLst>
                                      </p:cBhvr>
                                      <p:tavLst>
                                        <p:tav tm="0">
                                          <p:val>
                                            <p:strVal val="1+#ppt_h/2"/>
                                          </p:val>
                                        </p:tav>
                                        <p:tav tm="100000">
                                          <p:val>
                                            <p:strVal val="#ppt_y"/>
                                          </p:val>
                                        </p:tav>
                                      </p:tavLst>
                                    </p:anim>
                                  </p:childTnLst>
                                </p:cTn>
                              </p:par>
                            </p:childTnLst>
                          </p:cTn>
                        </p:par>
                        <p:par>
                          <p:cTn id="104" fill="hold" nodeType="afterGroup">
                            <p:stCondLst>
                              <p:cond delay="17200"/>
                            </p:stCondLst>
                            <p:childTnLst>
                              <p:par>
                                <p:cTn id="105" presetID="4" presetClass="entr" presetSubtype="16" fill="hold" grpId="0" nodeType="afterEffect">
                                  <p:stCondLst>
                                    <p:cond delay="0"/>
                                  </p:stCondLst>
                                  <p:childTnLst>
                                    <p:set>
                                      <p:cBhvr>
                                        <p:cTn id="106" dur="1" fill="hold">
                                          <p:stCondLst>
                                            <p:cond delay="0"/>
                                          </p:stCondLst>
                                        </p:cTn>
                                        <p:tgtEl>
                                          <p:spTgt spid="121879"/>
                                        </p:tgtEl>
                                        <p:attrNameLst>
                                          <p:attrName>style.visibility</p:attrName>
                                        </p:attrNameLst>
                                      </p:cBhvr>
                                      <p:to>
                                        <p:strVal val="visible"/>
                                      </p:to>
                                    </p:set>
                                    <p:animEffect transition="in" filter="box(in)">
                                      <p:cBhvr>
                                        <p:cTn id="107" dur="1000"/>
                                        <p:tgtEl>
                                          <p:spTgt spid="121879"/>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21901"/>
                                        </p:tgtEl>
                                        <p:attrNameLst>
                                          <p:attrName>style.visibility</p:attrName>
                                        </p:attrNameLst>
                                      </p:cBhvr>
                                      <p:to>
                                        <p:strVal val="visible"/>
                                      </p:to>
                                    </p:set>
                                    <p:animEffect transition="in" filter="blinds(horizontal)">
                                      <p:cBhvr>
                                        <p:cTn id="110" dur="500"/>
                                        <p:tgtEl>
                                          <p:spTgt spid="121901"/>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121902"/>
                                        </p:tgtEl>
                                        <p:attrNameLst>
                                          <p:attrName>style.visibility</p:attrName>
                                        </p:attrNameLst>
                                      </p:cBhvr>
                                      <p:to>
                                        <p:strVal val="visible"/>
                                      </p:to>
                                    </p:set>
                                    <p:animEffect transition="in" filter="blinds(horizontal)">
                                      <p:cBhvr>
                                        <p:cTn id="113" dur="500"/>
                                        <p:tgtEl>
                                          <p:spTgt spid="121902"/>
                                        </p:tgtEl>
                                      </p:cBhvr>
                                    </p:animEffect>
                                  </p:childTnLst>
                                </p:cTn>
                              </p:par>
                              <p:par>
                                <p:cTn id="114" presetID="4" presetClass="entr" presetSubtype="16" fill="hold" grpId="1" nodeType="withEffect">
                                  <p:stCondLst>
                                    <p:cond delay="0"/>
                                  </p:stCondLst>
                                  <p:childTnLst>
                                    <p:set>
                                      <p:cBhvr>
                                        <p:cTn id="115" dur="1" fill="hold">
                                          <p:stCondLst>
                                            <p:cond delay="0"/>
                                          </p:stCondLst>
                                        </p:cTn>
                                        <p:tgtEl>
                                          <p:spTgt spid="121901"/>
                                        </p:tgtEl>
                                        <p:attrNameLst>
                                          <p:attrName>style.visibility</p:attrName>
                                        </p:attrNameLst>
                                      </p:cBhvr>
                                      <p:to>
                                        <p:strVal val="visible"/>
                                      </p:to>
                                    </p:set>
                                    <p:animEffect transition="in" filter="box(in)">
                                      <p:cBhvr>
                                        <p:cTn id="116" dur="500"/>
                                        <p:tgtEl>
                                          <p:spTgt spid="121901"/>
                                        </p:tgtEl>
                                      </p:cBhvr>
                                    </p:animEffect>
                                  </p:childTnLst>
                                </p:cTn>
                              </p:par>
                              <p:par>
                                <p:cTn id="117" presetID="4" presetClass="entr" presetSubtype="16" fill="hold" grpId="1" nodeType="withEffect">
                                  <p:stCondLst>
                                    <p:cond delay="0"/>
                                  </p:stCondLst>
                                  <p:childTnLst>
                                    <p:set>
                                      <p:cBhvr>
                                        <p:cTn id="118" dur="1" fill="hold">
                                          <p:stCondLst>
                                            <p:cond delay="0"/>
                                          </p:stCondLst>
                                        </p:cTn>
                                        <p:tgtEl>
                                          <p:spTgt spid="121902"/>
                                        </p:tgtEl>
                                        <p:attrNameLst>
                                          <p:attrName>style.visibility</p:attrName>
                                        </p:attrNameLst>
                                      </p:cBhvr>
                                      <p:to>
                                        <p:strVal val="visible"/>
                                      </p:to>
                                    </p:set>
                                    <p:animEffect transition="in" filter="box(in)">
                                      <p:cBhvr>
                                        <p:cTn id="119" dur="500"/>
                                        <p:tgtEl>
                                          <p:spTgt spid="121902"/>
                                        </p:tgtEl>
                                      </p:cBhvr>
                                    </p:animEffect>
                                  </p:childTnLst>
                                </p:cTn>
                              </p:par>
                              <p:par>
                                <p:cTn id="120" presetID="16" presetClass="entr" presetSubtype="21" fill="hold" grpId="0" nodeType="withEffect">
                                  <p:stCondLst>
                                    <p:cond delay="0"/>
                                  </p:stCondLst>
                                  <p:childTnLst>
                                    <p:set>
                                      <p:cBhvr>
                                        <p:cTn id="121" dur="1" fill="hold">
                                          <p:stCondLst>
                                            <p:cond delay="0"/>
                                          </p:stCondLst>
                                        </p:cTn>
                                        <p:tgtEl>
                                          <p:spTgt spid="9241"/>
                                        </p:tgtEl>
                                        <p:attrNameLst>
                                          <p:attrName>style.visibility</p:attrName>
                                        </p:attrNameLst>
                                      </p:cBhvr>
                                      <p:to>
                                        <p:strVal val="visible"/>
                                      </p:to>
                                    </p:set>
                                    <p:animEffect transition="in" filter="barn(inVertical)">
                                      <p:cBhvr>
                                        <p:cTn id="122" dur="500"/>
                                        <p:tgtEl>
                                          <p:spTgt spid="924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23" fill="hold" display="0">
                  <p:stCondLst>
                    <p:cond delay="indefinite"/>
                  </p:stCondLst>
                  <p:endCondLst>
                    <p:cond evt="onNext" delay="0">
                      <p:tgtEl>
                        <p:sldTgt/>
                      </p:tgtEl>
                    </p:cond>
                    <p:cond evt="onPrev" delay="0">
                      <p:tgtEl>
                        <p:sldTgt/>
                      </p:tgtEl>
                    </p:cond>
                  </p:endCondLst>
                </p:cTn>
                <p:tgtEl>
                  <p:spTgt spid="121894"/>
                </p:tgtEl>
              </p:cMediaNode>
            </p:video>
          </p:childTnLst>
        </p:cTn>
      </p:par>
    </p:tnLst>
    <p:bldLst>
      <p:bldP spid="121860" grpId="0"/>
      <p:bldP spid="121861" grpId="0"/>
      <p:bldP spid="121862" grpId="0" animBg="1"/>
      <p:bldP spid="121863" grpId="0" animBg="1"/>
      <p:bldP spid="121870" grpId="0" animBg="1"/>
      <p:bldP spid="121871" grpId="0" animBg="1"/>
      <p:bldP spid="121872" grpId="0"/>
      <p:bldP spid="121873" grpId="0"/>
      <p:bldP spid="121874" grpId="0" animBg="1"/>
      <p:bldP spid="121875" grpId="0" animBg="1"/>
      <p:bldP spid="121876" grpId="0" animBg="1"/>
      <p:bldP spid="121877" grpId="0" animBg="1"/>
      <p:bldP spid="121878" grpId="0" animBg="1"/>
      <p:bldP spid="121879" grpId="0" animBg="1"/>
      <p:bldP spid="121880" grpId="0" animBg="1"/>
      <p:bldP spid="121881" grpId="0" animBg="1"/>
      <p:bldP spid="121882" grpId="0" animBg="1"/>
      <p:bldP spid="121883" grpId="0" animBg="1"/>
      <p:bldP spid="121897" grpId="0" animBg="1"/>
      <p:bldP spid="9241" grpId="0" animBg="1"/>
      <p:bldP spid="121901" grpId="0" animBg="1"/>
      <p:bldP spid="121901" grpId="1" animBg="1"/>
      <p:bldP spid="121902" grpId="0" animBg="1"/>
      <p:bldP spid="12190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96325" y="15875"/>
            <a:ext cx="194310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000" b="1">
                <a:solidFill>
                  <a:srgbClr val="0000CC"/>
                </a:solidFill>
                <a:cs typeface="Arial" panose="020B0604020202020204" pitchFamily="34" charset="0"/>
              </a:rPr>
              <a:t>Testosteron thấp</a:t>
            </a:r>
          </a:p>
        </p:txBody>
      </p:sp>
      <p:sp>
        <p:nvSpPr>
          <p:cNvPr id="3" name="Rounded Rectangle 2"/>
          <p:cNvSpPr/>
          <p:nvPr/>
        </p:nvSpPr>
        <p:spPr>
          <a:xfrm>
            <a:off x="8845550" y="2208213"/>
            <a:ext cx="180975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0000CC"/>
                </a:solidFill>
                <a:latin typeface="Arial" panose="020B0604020202020204" pitchFamily="34" charset="0"/>
                <a:cs typeface="Arial" panose="020B0604020202020204" pitchFamily="34" charset="0"/>
              </a:rPr>
              <a:t>Tăng</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tiết</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GnRH</a:t>
            </a:r>
            <a:endParaRPr lang="en-US" sz="2000" b="1" dirty="0">
              <a:solidFill>
                <a:srgbClr val="0000CC"/>
              </a:solidFill>
              <a:latin typeface="Arial" panose="020B0604020202020204" pitchFamily="34" charset="0"/>
              <a:cs typeface="Arial" panose="020B0604020202020204" pitchFamily="34" charset="0"/>
            </a:endParaRPr>
          </a:p>
        </p:txBody>
      </p:sp>
      <p:sp>
        <p:nvSpPr>
          <p:cNvPr id="4" name="Rounded Rectangle 3"/>
          <p:cNvSpPr/>
          <p:nvPr/>
        </p:nvSpPr>
        <p:spPr>
          <a:xfrm>
            <a:off x="8807450" y="3429000"/>
            <a:ext cx="182880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0000CC"/>
                </a:solidFill>
                <a:latin typeface="Arial" panose="020B0604020202020204" pitchFamily="34" charset="0"/>
                <a:cs typeface="Arial" panose="020B0604020202020204" pitchFamily="34" charset="0"/>
              </a:rPr>
              <a:t>Tăng</a:t>
            </a:r>
            <a:r>
              <a:rPr lang="en-US" sz="2000" b="1" dirty="0">
                <a:solidFill>
                  <a:srgbClr val="0000CC"/>
                </a:solidFill>
                <a:latin typeface="Arial" panose="020B0604020202020204" pitchFamily="34" charset="0"/>
                <a:cs typeface="Arial" panose="020B0604020202020204" pitchFamily="34" charset="0"/>
              </a:rPr>
              <a:t> LH, FSH</a:t>
            </a:r>
          </a:p>
        </p:txBody>
      </p:sp>
      <p:sp>
        <p:nvSpPr>
          <p:cNvPr id="5" name="Rounded Rectangle 4"/>
          <p:cNvSpPr/>
          <p:nvPr/>
        </p:nvSpPr>
        <p:spPr>
          <a:xfrm>
            <a:off x="8842375" y="4751388"/>
            <a:ext cx="182880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0000CC"/>
                </a:solidFill>
                <a:latin typeface="Arial" panose="020B0604020202020204" pitchFamily="34" charset="0"/>
                <a:cs typeface="Arial" panose="020B0604020202020204" pitchFamily="34" charset="0"/>
              </a:rPr>
              <a:t>Tăng</a:t>
            </a:r>
            <a:r>
              <a:rPr lang="en-US" sz="2000" b="1" dirty="0">
                <a:solidFill>
                  <a:srgbClr val="0000CC"/>
                </a:solidFill>
                <a:latin typeface="Arial" panose="020B0604020202020204" pitchFamily="34" charset="0"/>
                <a:cs typeface="Arial" panose="020B0604020202020204" pitchFamily="34" charset="0"/>
              </a:rPr>
              <a:t> </a:t>
            </a:r>
            <a:r>
              <a:rPr lang="en-US" sz="2000" b="1" dirty="0" err="1">
                <a:solidFill>
                  <a:srgbClr val="0000CC"/>
                </a:solidFill>
                <a:latin typeface="Arial" panose="020B0604020202020204" pitchFamily="34" charset="0"/>
                <a:cs typeface="Arial" panose="020B0604020202020204" pitchFamily="34" charset="0"/>
              </a:rPr>
              <a:t>Testosteron</a:t>
            </a:r>
            <a:endParaRPr lang="en-US" sz="2000" b="1" dirty="0">
              <a:solidFill>
                <a:srgbClr val="0000CC"/>
              </a:solidFill>
              <a:latin typeface="Arial" panose="020B0604020202020204" pitchFamily="34" charset="0"/>
              <a:cs typeface="Arial" panose="020B0604020202020204" pitchFamily="34" charset="0"/>
            </a:endParaRPr>
          </a:p>
        </p:txBody>
      </p:sp>
      <p:sp>
        <p:nvSpPr>
          <p:cNvPr id="6" name="Rounded Rectangle 5"/>
          <p:cNvSpPr/>
          <p:nvPr/>
        </p:nvSpPr>
        <p:spPr>
          <a:xfrm>
            <a:off x="8807450" y="5994400"/>
            <a:ext cx="1879600" cy="685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20EC1"/>
                </a:solidFill>
                <a:latin typeface="Arial" panose="020B0604020202020204" pitchFamily="34" charset="0"/>
                <a:cs typeface="Arial" panose="020B0604020202020204" pitchFamily="34" charset="0"/>
              </a:rPr>
              <a:t>Tăng</a:t>
            </a:r>
            <a:r>
              <a:rPr lang="en-US" sz="2000" b="1" dirty="0">
                <a:solidFill>
                  <a:srgbClr val="F20EC1"/>
                </a:solidFill>
                <a:latin typeface="Arial" panose="020B0604020202020204" pitchFamily="34" charset="0"/>
                <a:cs typeface="Arial" panose="020B0604020202020204" pitchFamily="34" charset="0"/>
              </a:rPr>
              <a:t> </a:t>
            </a:r>
            <a:r>
              <a:rPr lang="en-US" sz="2000" b="1" dirty="0" err="1">
                <a:solidFill>
                  <a:srgbClr val="F20EC1"/>
                </a:solidFill>
                <a:latin typeface="Arial" panose="020B0604020202020204" pitchFamily="34" charset="0"/>
                <a:cs typeface="Arial" panose="020B0604020202020204" pitchFamily="34" charset="0"/>
              </a:rPr>
              <a:t>sinh</a:t>
            </a:r>
            <a:r>
              <a:rPr lang="en-US" sz="2000" b="1" dirty="0">
                <a:solidFill>
                  <a:srgbClr val="F20EC1"/>
                </a:solidFill>
                <a:latin typeface="Arial" panose="020B0604020202020204" pitchFamily="34" charset="0"/>
                <a:cs typeface="Arial" panose="020B0604020202020204" pitchFamily="34" charset="0"/>
              </a:rPr>
              <a:t> </a:t>
            </a:r>
            <a:r>
              <a:rPr lang="en-US" sz="2000" b="1" dirty="0" err="1">
                <a:solidFill>
                  <a:srgbClr val="F20EC1"/>
                </a:solidFill>
                <a:latin typeface="Arial" panose="020B0604020202020204" pitchFamily="34" charset="0"/>
                <a:cs typeface="Arial" panose="020B0604020202020204" pitchFamily="34" charset="0"/>
              </a:rPr>
              <a:t>tinh</a:t>
            </a:r>
            <a:endParaRPr lang="en-US" sz="2000" b="1" dirty="0">
              <a:solidFill>
                <a:srgbClr val="F20EC1"/>
              </a:solidFill>
              <a:latin typeface="Arial" panose="020B0604020202020204" pitchFamily="34" charset="0"/>
              <a:cs typeface="Arial" panose="020B0604020202020204" pitchFamily="34" charset="0"/>
            </a:endParaRPr>
          </a:p>
        </p:txBody>
      </p:sp>
      <p:sp>
        <p:nvSpPr>
          <p:cNvPr id="14343" name="TextBox 6"/>
          <p:cNvSpPr txBox="1">
            <a:spLocks noChangeArrowheads="1"/>
          </p:cNvSpPr>
          <p:nvPr/>
        </p:nvSpPr>
        <p:spPr bwMode="auto">
          <a:xfrm>
            <a:off x="8807450" y="1038226"/>
            <a:ext cx="1943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C00000"/>
                </a:solidFill>
                <a:cs typeface="Arial" panose="020B0604020202020204" pitchFamily="34" charset="0"/>
              </a:rPr>
              <a:t>Kích thích Vùng dưới đồi</a:t>
            </a:r>
          </a:p>
        </p:txBody>
      </p:sp>
      <p:sp>
        <p:nvSpPr>
          <p:cNvPr id="21" name="Rectangle 20"/>
          <p:cNvSpPr/>
          <p:nvPr/>
        </p:nvSpPr>
        <p:spPr>
          <a:xfrm>
            <a:off x="9575801" y="701675"/>
            <a:ext cx="176213" cy="349250"/>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4" name="Down Arrow 23"/>
          <p:cNvSpPr/>
          <p:nvPr/>
        </p:nvSpPr>
        <p:spPr>
          <a:xfrm>
            <a:off x="9528176" y="1801813"/>
            <a:ext cx="295275" cy="423862"/>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5" name="Down Arrow 24"/>
          <p:cNvSpPr/>
          <p:nvPr/>
        </p:nvSpPr>
        <p:spPr>
          <a:xfrm>
            <a:off x="9537701" y="2897188"/>
            <a:ext cx="295275" cy="423862"/>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6" name="Down Arrow 25"/>
          <p:cNvSpPr/>
          <p:nvPr/>
        </p:nvSpPr>
        <p:spPr>
          <a:xfrm>
            <a:off x="9537701" y="4243388"/>
            <a:ext cx="295275" cy="423862"/>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sp>
        <p:nvSpPr>
          <p:cNvPr id="27" name="Down Arrow 26"/>
          <p:cNvSpPr/>
          <p:nvPr/>
        </p:nvSpPr>
        <p:spPr>
          <a:xfrm>
            <a:off x="9580564" y="5549901"/>
            <a:ext cx="295275" cy="422275"/>
          </a:xfrm>
          <a:prstGeom prst="down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solidFill>
                <a:srgbClr val="FFFFFF"/>
              </a:solidFill>
              <a:latin typeface="Calibri" panose="020F0502020204030204" pitchFamily="34" charset="0"/>
            </a:endParaRPr>
          </a:p>
        </p:txBody>
      </p:sp>
      <p:grpSp>
        <p:nvGrpSpPr>
          <p:cNvPr id="11277" name="Group 27"/>
          <p:cNvGrpSpPr>
            <a:grpSpLocks/>
          </p:cNvGrpSpPr>
          <p:nvPr/>
        </p:nvGrpSpPr>
        <p:grpSpPr bwMode="auto">
          <a:xfrm>
            <a:off x="1524000" y="15876"/>
            <a:ext cx="6781800" cy="6786563"/>
            <a:chOff x="-149914" y="-4763"/>
            <a:chExt cx="9216127" cy="6786563"/>
          </a:xfrm>
        </p:grpSpPr>
        <p:sp>
          <p:nvSpPr>
            <p:cNvPr id="11280" name="Rectangle 4"/>
            <p:cNvSpPr>
              <a:spLocks noChangeArrowheads="1"/>
            </p:cNvSpPr>
            <p:nvPr/>
          </p:nvSpPr>
          <p:spPr bwMode="auto">
            <a:xfrm>
              <a:off x="3733800" y="5029200"/>
              <a:ext cx="1295400" cy="4572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9525">
                  <a:solidFill>
                    <a:srgbClr val="00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a:solidFill>
                    <a:srgbClr val="F20EC1"/>
                  </a:solidFill>
                </a:rPr>
                <a:t>Testoteron</a:t>
              </a:r>
            </a:p>
          </p:txBody>
        </p:sp>
        <p:sp>
          <p:nvSpPr>
            <p:cNvPr id="11281" name="Text Box 5"/>
            <p:cNvSpPr txBox="1">
              <a:spLocks noChangeArrowheads="1"/>
            </p:cNvSpPr>
            <p:nvPr/>
          </p:nvSpPr>
          <p:spPr bwMode="auto">
            <a:xfrm>
              <a:off x="-149914" y="-4763"/>
              <a:ext cx="174376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b="1">
                  <a:solidFill>
                    <a:srgbClr val="C00000"/>
                  </a:solidFill>
                  <a:latin typeface="Times New Roman" panose="02020603050405020304" pitchFamily="18" charset="0"/>
                </a:rPr>
                <a:t>K</a:t>
              </a:r>
              <a:r>
                <a:rPr lang="en-US" altLang="en-US" sz="1600" b="1">
                  <a:solidFill>
                    <a:srgbClr val="C00000"/>
                  </a:solidFill>
                </a:rPr>
                <a:t>ích thích từ </a:t>
              </a:r>
            </a:p>
            <a:p>
              <a:pPr>
                <a:spcBef>
                  <a:spcPct val="50000"/>
                </a:spcBef>
              </a:pPr>
              <a:r>
                <a:rPr lang="en-US" altLang="en-US" sz="1600" b="1">
                  <a:solidFill>
                    <a:srgbClr val="C00000"/>
                  </a:solidFill>
                </a:rPr>
                <a:t>môi trường ngoài    </a:t>
              </a:r>
            </a:p>
          </p:txBody>
        </p:sp>
        <p:sp>
          <p:nvSpPr>
            <p:cNvPr id="11282" name="Freeform 6"/>
            <p:cNvSpPr>
              <a:spLocks/>
            </p:cNvSpPr>
            <p:nvPr/>
          </p:nvSpPr>
          <p:spPr bwMode="auto">
            <a:xfrm>
              <a:off x="1274763" y="342900"/>
              <a:ext cx="739775" cy="244475"/>
            </a:xfrm>
            <a:custGeom>
              <a:avLst/>
              <a:gdLst>
                <a:gd name="T0" fmla="*/ 0 w 1104"/>
                <a:gd name="T1" fmla="*/ 2147483646 h 264"/>
                <a:gd name="T2" fmla="*/ 2147483646 w 1104"/>
                <a:gd name="T3" fmla="*/ 2147483646 h 264"/>
                <a:gd name="T4" fmla="*/ 2147483646 w 1104"/>
                <a:gd name="T5" fmla="*/ 2147483646 h 264"/>
                <a:gd name="T6" fmla="*/ 2147483646 w 1104"/>
                <a:gd name="T7" fmla="*/ 2147483646 h 264"/>
                <a:gd name="T8" fmla="*/ 2147483646 w 1104"/>
                <a:gd name="T9" fmla="*/ 2147483646 h 264"/>
                <a:gd name="T10" fmla="*/ 2147483646 w 1104"/>
                <a:gd name="T11" fmla="*/ 2147483646 h 264"/>
                <a:gd name="T12" fmla="*/ 2147483646 w 1104"/>
                <a:gd name="T13" fmla="*/ 2147483646 h 2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4" h="264">
                  <a:moveTo>
                    <a:pt x="0" y="160"/>
                  </a:moveTo>
                  <a:cubicBezTo>
                    <a:pt x="108" y="80"/>
                    <a:pt x="216" y="0"/>
                    <a:pt x="288" y="16"/>
                  </a:cubicBezTo>
                  <a:cubicBezTo>
                    <a:pt x="360" y="32"/>
                    <a:pt x="376" y="248"/>
                    <a:pt x="432" y="256"/>
                  </a:cubicBezTo>
                  <a:cubicBezTo>
                    <a:pt x="488" y="264"/>
                    <a:pt x="568" y="64"/>
                    <a:pt x="624" y="64"/>
                  </a:cubicBezTo>
                  <a:cubicBezTo>
                    <a:pt x="680" y="64"/>
                    <a:pt x="712" y="248"/>
                    <a:pt x="768" y="256"/>
                  </a:cubicBezTo>
                  <a:cubicBezTo>
                    <a:pt x="824" y="264"/>
                    <a:pt x="904" y="128"/>
                    <a:pt x="960" y="112"/>
                  </a:cubicBezTo>
                  <a:cubicBezTo>
                    <a:pt x="1016" y="96"/>
                    <a:pt x="1080" y="152"/>
                    <a:pt x="1104" y="16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7"/>
            <p:cNvSpPr txBox="1">
              <a:spLocks noChangeArrowheads="1"/>
            </p:cNvSpPr>
            <p:nvPr/>
          </p:nvSpPr>
          <p:spPr bwMode="auto">
            <a:xfrm>
              <a:off x="3929604" y="6350"/>
              <a:ext cx="1948071" cy="646331"/>
            </a:xfrm>
            <a:prstGeom prst="rect">
              <a:avLst/>
            </a:prstGeom>
            <a:noFill/>
            <a:ln w="9525">
              <a:solidFill>
                <a:schemeClr val="accent4">
                  <a:lumMod val="20000"/>
                  <a:lumOff val="80000"/>
                </a:schemeClr>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b="1">
                  <a:solidFill>
                    <a:srgbClr val="C00000"/>
                  </a:solidFill>
                </a:rPr>
                <a:t>Vùng dưới đồi</a:t>
              </a:r>
            </a:p>
          </p:txBody>
        </p:sp>
        <p:grpSp>
          <p:nvGrpSpPr>
            <p:cNvPr id="11284" name="Group 8"/>
            <p:cNvGrpSpPr>
              <a:grpSpLocks/>
            </p:cNvGrpSpPr>
            <p:nvPr/>
          </p:nvGrpSpPr>
          <p:grpSpPr bwMode="auto">
            <a:xfrm>
              <a:off x="4189412" y="693738"/>
              <a:ext cx="1829863" cy="1798185"/>
              <a:chOff x="2928" y="864"/>
              <a:chExt cx="1414" cy="1584"/>
            </a:xfrm>
          </p:grpSpPr>
          <p:grpSp>
            <p:nvGrpSpPr>
              <p:cNvPr id="11313" name="Group 9"/>
              <p:cNvGrpSpPr>
                <a:grpSpLocks/>
              </p:cNvGrpSpPr>
              <p:nvPr/>
            </p:nvGrpSpPr>
            <p:grpSpPr bwMode="auto">
              <a:xfrm>
                <a:off x="2928" y="864"/>
                <a:ext cx="1304" cy="1584"/>
                <a:chOff x="2736" y="720"/>
                <a:chExt cx="1304" cy="1584"/>
              </a:xfrm>
            </p:grpSpPr>
            <p:sp>
              <p:nvSpPr>
                <p:cNvPr id="11315" name="Text Box 10"/>
                <p:cNvSpPr txBox="1">
                  <a:spLocks noChangeArrowheads="1"/>
                </p:cNvSpPr>
                <p:nvPr/>
              </p:nvSpPr>
              <p:spPr bwMode="auto">
                <a:xfrm>
                  <a:off x="2831" y="2006"/>
                  <a:ext cx="194"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1600"/>
                </a:p>
              </p:txBody>
            </p:sp>
            <p:sp>
              <p:nvSpPr>
                <p:cNvPr id="11316" name="Freeform 11"/>
                <p:cNvSpPr>
                  <a:spLocks/>
                </p:cNvSpPr>
                <p:nvPr/>
              </p:nvSpPr>
              <p:spPr bwMode="auto">
                <a:xfrm>
                  <a:off x="2736" y="1008"/>
                  <a:ext cx="792" cy="1232"/>
                </a:xfrm>
                <a:custGeom>
                  <a:avLst/>
                  <a:gdLst>
                    <a:gd name="T0" fmla="*/ 0 w 792"/>
                    <a:gd name="T1" fmla="*/ 0 h 1232"/>
                    <a:gd name="T2" fmla="*/ 432 w 792"/>
                    <a:gd name="T3" fmla="*/ 96 h 1232"/>
                    <a:gd name="T4" fmla="*/ 384 w 792"/>
                    <a:gd name="T5" fmla="*/ 432 h 1232"/>
                    <a:gd name="T6" fmla="*/ 96 w 792"/>
                    <a:gd name="T7" fmla="*/ 864 h 1232"/>
                    <a:gd name="T8" fmla="*/ 240 w 792"/>
                    <a:gd name="T9" fmla="*/ 1152 h 1232"/>
                    <a:gd name="T10" fmla="*/ 624 w 792"/>
                    <a:gd name="T11" fmla="*/ 1200 h 1232"/>
                    <a:gd name="T12" fmla="*/ 768 w 792"/>
                    <a:gd name="T13" fmla="*/ 960 h 1232"/>
                    <a:gd name="T14" fmla="*/ 768 w 792"/>
                    <a:gd name="T15" fmla="*/ 720 h 12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2" h="1232">
                      <a:moveTo>
                        <a:pt x="0" y="0"/>
                      </a:moveTo>
                      <a:cubicBezTo>
                        <a:pt x="184" y="12"/>
                        <a:pt x="368" y="24"/>
                        <a:pt x="432" y="96"/>
                      </a:cubicBezTo>
                      <a:cubicBezTo>
                        <a:pt x="496" y="168"/>
                        <a:pt x="440" y="304"/>
                        <a:pt x="384" y="432"/>
                      </a:cubicBezTo>
                      <a:cubicBezTo>
                        <a:pt x="328" y="560"/>
                        <a:pt x="120" y="744"/>
                        <a:pt x="96" y="864"/>
                      </a:cubicBezTo>
                      <a:cubicBezTo>
                        <a:pt x="72" y="984"/>
                        <a:pt x="152" y="1096"/>
                        <a:pt x="240" y="1152"/>
                      </a:cubicBezTo>
                      <a:cubicBezTo>
                        <a:pt x="328" y="1208"/>
                        <a:pt x="536" y="1232"/>
                        <a:pt x="624" y="1200"/>
                      </a:cubicBezTo>
                      <a:cubicBezTo>
                        <a:pt x="712" y="1168"/>
                        <a:pt x="744" y="1040"/>
                        <a:pt x="768" y="960"/>
                      </a:cubicBezTo>
                      <a:cubicBezTo>
                        <a:pt x="792" y="880"/>
                        <a:pt x="780" y="800"/>
                        <a:pt x="768" y="72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7" name="Freeform 12"/>
                <p:cNvSpPr>
                  <a:spLocks/>
                </p:cNvSpPr>
                <p:nvPr/>
              </p:nvSpPr>
              <p:spPr bwMode="auto">
                <a:xfrm>
                  <a:off x="3456" y="720"/>
                  <a:ext cx="584" cy="1296"/>
                </a:xfrm>
                <a:custGeom>
                  <a:avLst/>
                  <a:gdLst>
                    <a:gd name="T0" fmla="*/ 28 w 632"/>
                    <a:gd name="T1" fmla="*/ 637 h 1408"/>
                    <a:gd name="T2" fmla="*/ 74 w 632"/>
                    <a:gd name="T3" fmla="*/ 661 h 1408"/>
                    <a:gd name="T4" fmla="*/ 169 w 632"/>
                    <a:gd name="T5" fmla="*/ 661 h 1408"/>
                    <a:gd name="T6" fmla="*/ 240 w 632"/>
                    <a:gd name="T7" fmla="*/ 615 h 1408"/>
                    <a:gd name="T8" fmla="*/ 286 w 632"/>
                    <a:gd name="T9" fmla="*/ 477 h 1408"/>
                    <a:gd name="T10" fmla="*/ 99 w 632"/>
                    <a:gd name="T11" fmla="*/ 250 h 1408"/>
                    <a:gd name="T12" fmla="*/ 28 w 632"/>
                    <a:gd name="T13" fmla="*/ 112 h 1408"/>
                    <a:gd name="T14" fmla="*/ 263 w 632"/>
                    <a:gd name="T15" fmla="*/ 0 h 1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1408">
                      <a:moveTo>
                        <a:pt x="56" y="1344"/>
                      </a:moveTo>
                      <a:cubicBezTo>
                        <a:pt x="80" y="1364"/>
                        <a:pt x="104" y="1384"/>
                        <a:pt x="152" y="1392"/>
                      </a:cubicBezTo>
                      <a:cubicBezTo>
                        <a:pt x="200" y="1400"/>
                        <a:pt x="288" y="1408"/>
                        <a:pt x="344" y="1392"/>
                      </a:cubicBezTo>
                      <a:cubicBezTo>
                        <a:pt x="400" y="1376"/>
                        <a:pt x="448" y="1360"/>
                        <a:pt x="488" y="1296"/>
                      </a:cubicBezTo>
                      <a:cubicBezTo>
                        <a:pt x="528" y="1232"/>
                        <a:pt x="632" y="1136"/>
                        <a:pt x="584" y="1008"/>
                      </a:cubicBezTo>
                      <a:cubicBezTo>
                        <a:pt x="536" y="880"/>
                        <a:pt x="288" y="656"/>
                        <a:pt x="200" y="528"/>
                      </a:cubicBezTo>
                      <a:cubicBezTo>
                        <a:pt x="112" y="400"/>
                        <a:pt x="0" y="328"/>
                        <a:pt x="56" y="240"/>
                      </a:cubicBezTo>
                      <a:cubicBezTo>
                        <a:pt x="112" y="152"/>
                        <a:pt x="456" y="40"/>
                        <a:pt x="53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314" name="Text Box 13"/>
              <p:cNvSpPr txBox="1">
                <a:spLocks noChangeArrowheads="1"/>
              </p:cNvSpPr>
              <p:nvPr/>
            </p:nvSpPr>
            <p:spPr bwMode="auto">
              <a:xfrm>
                <a:off x="3168" y="1590"/>
                <a:ext cx="1174" cy="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C00000"/>
                    </a:solidFill>
                  </a:rPr>
                  <a:t>Tuyến yên</a:t>
                </a:r>
              </a:p>
            </p:txBody>
          </p:sp>
        </p:grpSp>
        <p:sp>
          <p:nvSpPr>
            <p:cNvPr id="11285" name="Line 14"/>
            <p:cNvSpPr>
              <a:spLocks noChangeShapeType="1"/>
            </p:cNvSpPr>
            <p:nvPr/>
          </p:nvSpPr>
          <p:spPr bwMode="auto">
            <a:xfrm>
              <a:off x="4903788" y="23622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Line 15"/>
            <p:cNvSpPr>
              <a:spLocks noChangeShapeType="1"/>
            </p:cNvSpPr>
            <p:nvPr/>
          </p:nvSpPr>
          <p:spPr bwMode="auto">
            <a:xfrm flipH="1">
              <a:off x="4038600" y="2133600"/>
              <a:ext cx="533400" cy="10239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7" name="Text Box 16"/>
            <p:cNvSpPr txBox="1">
              <a:spLocks noChangeArrowheads="1"/>
            </p:cNvSpPr>
            <p:nvPr/>
          </p:nvSpPr>
          <p:spPr bwMode="auto">
            <a:xfrm>
              <a:off x="4610101" y="3448050"/>
              <a:ext cx="10090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1600" b="1">
                  <a:solidFill>
                    <a:srgbClr val="F20EC1"/>
                  </a:solidFill>
                </a:rPr>
                <a:t>LH</a:t>
              </a:r>
            </a:p>
          </p:txBody>
        </p:sp>
        <p:sp>
          <p:nvSpPr>
            <p:cNvPr id="11288" name="Text Box 17"/>
            <p:cNvSpPr txBox="1">
              <a:spLocks noChangeArrowheads="1"/>
            </p:cNvSpPr>
            <p:nvPr/>
          </p:nvSpPr>
          <p:spPr bwMode="auto">
            <a:xfrm>
              <a:off x="2895603" y="3276600"/>
              <a:ext cx="16160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a:solidFill>
                    <a:srgbClr val="F20EC1"/>
                  </a:solidFill>
                </a:rPr>
                <a:t>FSH</a:t>
              </a:r>
            </a:p>
          </p:txBody>
        </p:sp>
        <p:sp>
          <p:nvSpPr>
            <p:cNvPr id="11289" name="Line 18"/>
            <p:cNvSpPr>
              <a:spLocks noChangeShapeType="1"/>
            </p:cNvSpPr>
            <p:nvPr/>
          </p:nvSpPr>
          <p:spPr bwMode="auto">
            <a:xfrm>
              <a:off x="4876800" y="382905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0" name="Line 19"/>
            <p:cNvSpPr>
              <a:spLocks noChangeShapeType="1"/>
            </p:cNvSpPr>
            <p:nvPr/>
          </p:nvSpPr>
          <p:spPr bwMode="auto">
            <a:xfrm flipH="1">
              <a:off x="2743200" y="3581400"/>
              <a:ext cx="1066800" cy="2057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1" name="Line 20"/>
            <p:cNvSpPr>
              <a:spLocks noChangeShapeType="1"/>
            </p:cNvSpPr>
            <p:nvPr/>
          </p:nvSpPr>
          <p:spPr bwMode="auto">
            <a:xfrm flipH="1">
              <a:off x="3200400" y="5486400"/>
              <a:ext cx="762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Oval 21"/>
            <p:cNvSpPr>
              <a:spLocks noChangeArrowheads="1"/>
            </p:cNvSpPr>
            <p:nvPr/>
          </p:nvSpPr>
          <p:spPr bwMode="auto">
            <a:xfrm>
              <a:off x="2592057" y="4953000"/>
              <a:ext cx="304183"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42" name="Oval 22"/>
            <p:cNvSpPr>
              <a:spLocks noChangeArrowheads="1"/>
            </p:cNvSpPr>
            <p:nvPr/>
          </p:nvSpPr>
          <p:spPr bwMode="auto">
            <a:xfrm>
              <a:off x="3429102" y="5867400"/>
              <a:ext cx="306341"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11294" name="Line 24"/>
            <p:cNvSpPr>
              <a:spLocks noChangeShapeType="1"/>
            </p:cNvSpPr>
            <p:nvPr/>
          </p:nvSpPr>
          <p:spPr bwMode="auto">
            <a:xfrm>
              <a:off x="4948238" y="5334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5" name="Line 26"/>
            <p:cNvSpPr>
              <a:spLocks noChangeShapeType="1"/>
            </p:cNvSpPr>
            <p:nvPr/>
          </p:nvSpPr>
          <p:spPr bwMode="auto">
            <a:xfrm>
              <a:off x="4948238" y="982663"/>
              <a:ext cx="928687" cy="28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6" name="Line 27"/>
            <p:cNvSpPr>
              <a:spLocks noChangeShapeType="1"/>
            </p:cNvSpPr>
            <p:nvPr/>
          </p:nvSpPr>
          <p:spPr bwMode="auto">
            <a:xfrm flipH="1">
              <a:off x="4305300" y="4724400"/>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8" name="k.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274763" y="5715000"/>
              <a:ext cx="1930399"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98" name="Picture 39" descr="tinh hoà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8213" y="3376613"/>
              <a:ext cx="109061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99"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4210050"/>
              <a:ext cx="4730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0" name="Line 41"/>
            <p:cNvSpPr>
              <a:spLocks noChangeShapeType="1"/>
            </p:cNvSpPr>
            <p:nvPr/>
          </p:nvSpPr>
          <p:spPr bwMode="auto">
            <a:xfrm flipH="1">
              <a:off x="5029200" y="3976688"/>
              <a:ext cx="2927350" cy="427037"/>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1" name="Rectangle 44"/>
            <p:cNvSpPr>
              <a:spLocks noChangeArrowheads="1"/>
            </p:cNvSpPr>
            <p:nvPr/>
          </p:nvSpPr>
          <p:spPr bwMode="auto">
            <a:xfrm>
              <a:off x="5238750" y="4402138"/>
              <a:ext cx="1660525"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a:solidFill>
                    <a:srgbClr val="C00000"/>
                  </a:solidFill>
                </a:rPr>
                <a:t>Tế bào kẽ</a:t>
              </a:r>
            </a:p>
          </p:txBody>
        </p:sp>
        <p:pic>
          <p:nvPicPr>
            <p:cNvPr id="1130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0"/>
              <a:ext cx="15319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Straight Arrow Connector 53"/>
            <p:cNvCxnSpPr/>
            <p:nvPr/>
          </p:nvCxnSpPr>
          <p:spPr>
            <a:xfrm flipV="1">
              <a:off x="2592057" y="228600"/>
              <a:ext cx="1546807" cy="663575"/>
            </a:xfrm>
            <a:prstGeom prst="straightConnector1">
              <a:avLst/>
            </a:prstGeom>
            <a:ln w="1905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11314" idx="1"/>
            </p:cNvCxnSpPr>
            <p:nvPr/>
          </p:nvCxnSpPr>
          <p:spPr>
            <a:xfrm>
              <a:off x="2592057" y="762000"/>
              <a:ext cx="1909239" cy="104775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Line 47"/>
            <p:cNvSpPr>
              <a:spLocks noChangeShapeType="1"/>
            </p:cNvSpPr>
            <p:nvPr/>
          </p:nvSpPr>
          <p:spPr bwMode="auto">
            <a:xfrm>
              <a:off x="5180857" y="5257800"/>
              <a:ext cx="3865941" cy="0"/>
            </a:xfrm>
            <a:prstGeom prst="line">
              <a:avLst/>
            </a:prstGeom>
            <a:noFill/>
            <a:ln w="47625">
              <a:solidFill>
                <a:schemeClr val="accent1">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57" name="Line 48"/>
            <p:cNvSpPr>
              <a:spLocks noChangeShapeType="1"/>
            </p:cNvSpPr>
            <p:nvPr/>
          </p:nvSpPr>
          <p:spPr bwMode="auto">
            <a:xfrm flipH="1">
              <a:off x="5869045" y="128587"/>
              <a:ext cx="3177752" cy="100013"/>
            </a:xfrm>
            <a:prstGeom prst="line">
              <a:avLst/>
            </a:prstGeom>
            <a:noFill/>
            <a:ln w="47625">
              <a:solidFill>
                <a:schemeClr val="accent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58" name="Line 49"/>
            <p:cNvSpPr>
              <a:spLocks noChangeShapeType="1"/>
            </p:cNvSpPr>
            <p:nvPr/>
          </p:nvSpPr>
          <p:spPr bwMode="auto">
            <a:xfrm flipH="1">
              <a:off x="9046798" y="107950"/>
              <a:ext cx="8629" cy="1681162"/>
            </a:xfrm>
            <a:prstGeom prst="line">
              <a:avLst/>
            </a:prstGeom>
            <a:noFill/>
            <a:ln w="47625">
              <a:solidFill>
                <a:schemeClr val="accent1">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59" name="Line 50"/>
            <p:cNvSpPr>
              <a:spLocks noChangeShapeType="1"/>
            </p:cNvSpPr>
            <p:nvPr/>
          </p:nvSpPr>
          <p:spPr bwMode="auto">
            <a:xfrm flipH="1">
              <a:off x="5944553" y="1855787"/>
              <a:ext cx="3102245" cy="71438"/>
            </a:xfrm>
            <a:prstGeom prst="line">
              <a:avLst/>
            </a:prstGeom>
            <a:noFill/>
            <a:ln w="47625">
              <a:solidFill>
                <a:schemeClr val="accent1">
                  <a:lumMod val="75000"/>
                </a:schemeClr>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60" name="Line 51"/>
            <p:cNvSpPr>
              <a:spLocks noChangeShapeType="1"/>
            </p:cNvSpPr>
            <p:nvPr/>
          </p:nvSpPr>
          <p:spPr bwMode="auto">
            <a:xfrm flipV="1">
              <a:off x="9051112" y="1951037"/>
              <a:ext cx="15101" cy="3306763"/>
            </a:xfrm>
            <a:prstGeom prst="line">
              <a:avLst/>
            </a:prstGeom>
            <a:noFill/>
            <a:ln w="47625">
              <a:solidFill>
                <a:schemeClr val="accent1">
                  <a:lumMod val="7500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p>
          </p:txBody>
        </p:sp>
        <p:sp>
          <p:nvSpPr>
            <p:cNvPr id="61" name="Oval 53"/>
            <p:cNvSpPr>
              <a:spLocks noChangeArrowheads="1"/>
            </p:cNvSpPr>
            <p:nvPr/>
          </p:nvSpPr>
          <p:spPr bwMode="auto">
            <a:xfrm>
              <a:off x="6173230" y="2022475"/>
              <a:ext cx="302027"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62" name="Oval 54"/>
            <p:cNvSpPr>
              <a:spLocks noChangeArrowheads="1"/>
            </p:cNvSpPr>
            <p:nvPr/>
          </p:nvSpPr>
          <p:spPr bwMode="auto">
            <a:xfrm>
              <a:off x="6020059" y="422275"/>
              <a:ext cx="304185"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sp>
          <p:nvSpPr>
            <p:cNvPr id="63" name="Oval 53"/>
            <p:cNvSpPr>
              <a:spLocks noChangeArrowheads="1"/>
            </p:cNvSpPr>
            <p:nvPr/>
          </p:nvSpPr>
          <p:spPr bwMode="auto">
            <a:xfrm>
              <a:off x="5869045" y="5329237"/>
              <a:ext cx="304185" cy="304800"/>
            </a:xfrm>
            <a:prstGeom prst="ellipse">
              <a:avLst/>
            </a:prstGeom>
            <a:solidFill>
              <a:schemeClr val="accent4">
                <a:lumMod val="20000"/>
                <a:lumOff val="80000"/>
              </a:schemeClr>
            </a:solidFill>
            <a:ln w="9525">
              <a:solidFill>
                <a:srgbClr val="C00000"/>
              </a:solidFill>
              <a:round/>
              <a:headEnd/>
              <a:tailEnd/>
            </a:ln>
            <a:effectLst/>
          </p:spPr>
          <p:txBody>
            <a:bodyPr wrap="none" anchor="ct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0"/>
                </a:spcBef>
                <a:buClrTx/>
                <a:buSzTx/>
                <a:buFontTx/>
                <a:buNone/>
                <a:defRPr/>
              </a:pPr>
              <a:r>
                <a:rPr lang="en-US" altLang="en-US" sz="1600" b="1">
                  <a:solidFill>
                    <a:srgbClr val="C00000"/>
                  </a:solidFill>
                  <a:latin typeface="Arial" panose="020B0604020202020204" pitchFamily="34" charset="0"/>
                </a:rPr>
                <a:t>-</a:t>
              </a:r>
            </a:p>
          </p:txBody>
        </p:sp>
      </p:grpSp>
      <p:cxnSp>
        <p:nvCxnSpPr>
          <p:cNvPr id="14336" name="Straight Connector 14335"/>
          <p:cNvCxnSpPr/>
          <p:nvPr/>
        </p:nvCxnSpPr>
        <p:spPr>
          <a:xfrm>
            <a:off x="8461376" y="128588"/>
            <a:ext cx="42863" cy="6843712"/>
          </a:xfrm>
          <a:prstGeom prst="line">
            <a:avLst/>
          </a:prstGeom>
          <a:ln w="444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7" name="Cloud Callout 6"/>
          <p:cNvSpPr/>
          <p:nvPr/>
        </p:nvSpPr>
        <p:spPr>
          <a:xfrm>
            <a:off x="1222375" y="1436688"/>
            <a:ext cx="3068638" cy="2959100"/>
          </a:xfrm>
          <a:prstGeom prst="cloudCallout">
            <a:avLst>
              <a:gd name="adj1" fmla="val -37835"/>
              <a:gd name="adj2" fmla="val 9049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Arial" panose="020B0604020202020204" pitchFamily="34" charset="0"/>
                <a:cs typeface="Arial" panose="020B0604020202020204" pitchFamily="34" charset="0"/>
              </a:rPr>
              <a:t>Khi</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có</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kích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thích</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là</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nồng</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độ</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Testosteron</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thấp</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cơ</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chế</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điều</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hòa</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xảy</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ra</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như</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thế</a:t>
            </a:r>
            <a:r>
              <a:rPr lang="en-US" sz="2000" b="1" dirty="0">
                <a:solidFill>
                  <a:srgbClr val="FF0000"/>
                </a:solidFill>
                <a:latin typeface="Arial" panose="020B0604020202020204" pitchFamily="34" charset="0"/>
                <a:cs typeface="Arial" panose="020B0604020202020204" pitchFamily="34" charset="0"/>
              </a:rPr>
              <a:t> </a:t>
            </a:r>
            <a:r>
              <a:rPr lang="en-US" sz="2000" b="1" dirty="0" err="1">
                <a:solidFill>
                  <a:srgbClr val="FF0000"/>
                </a:solidFill>
                <a:latin typeface="Arial" panose="020B0604020202020204" pitchFamily="34" charset="0"/>
                <a:cs typeface="Arial" panose="020B0604020202020204" pitchFamily="34" charset="0"/>
              </a:rPr>
              <a:t>nào</a:t>
            </a:r>
            <a:r>
              <a:rPr lang="en-US" sz="2000" b="1" dirty="0">
                <a:solidFill>
                  <a:srgbClr val="FF0000"/>
                </a:solidFill>
                <a:latin typeface="Arial" panose="020B0604020202020204" pitchFamily="34" charset="0"/>
                <a:cs typeface="Arial" panose="020B0604020202020204" pitchFamily="34" charset="0"/>
              </a:rPr>
              <a:t>?</a:t>
            </a:r>
          </a:p>
        </p:txBody>
      </p:sp>
      <p:sp>
        <p:nvSpPr>
          <p:cNvPr id="64" name="Rounded Rectangle 63"/>
          <p:cNvSpPr/>
          <p:nvPr/>
        </p:nvSpPr>
        <p:spPr>
          <a:xfrm>
            <a:off x="4110831" y="6319417"/>
            <a:ext cx="4194969" cy="5032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rgbClr val="C00000"/>
                </a:solidFill>
              </a:rPr>
              <a:t>SƠ ĐỒ CƠ CHẾ ĐIỀU HÒA SINH TINH</a:t>
            </a:r>
            <a:endParaRPr lang="en-US" sz="2000" b="1" dirty="0">
              <a:solidFill>
                <a:srgbClr val="C00000"/>
              </a:solidFill>
            </a:endParaRPr>
          </a:p>
        </p:txBody>
      </p:sp>
    </p:spTree>
    <p:extLst>
      <p:ext uri="{BB962C8B-B14F-4D97-AF65-F5344CB8AC3E}">
        <p14:creationId xmlns:p14="http://schemas.microsoft.com/office/powerpoint/2010/main" val="327149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343"/>
                                        </p:tgtEl>
                                        <p:attrNameLst>
                                          <p:attrName>style.visibility</p:attrName>
                                        </p:attrNameLst>
                                      </p:cBhvr>
                                      <p:to>
                                        <p:strVal val="visible"/>
                                      </p:to>
                                    </p:set>
                                    <p:animEffect transition="in" filter="barn(inVertical)">
                                      <p:cBhvr>
                                        <p:cTn id="29" dur="500"/>
                                        <p:tgtEl>
                                          <p:spTgt spid="1434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barn(inVertical)">
                                      <p:cBhvr>
                                        <p:cTn id="38" dur="500"/>
                                        <p:tgtEl>
                                          <p:spTgt spid="2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barn(inVertical)">
                                      <p:cBhvr>
                                        <p:cTn id="41" dur="500"/>
                                        <p:tgtEl>
                                          <p:spTgt spid="2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xit" presetSubtype="32" fill="hold" grpId="1" nodeType="clickEffect">
                                  <p:stCondLst>
                                    <p:cond delay="0"/>
                                  </p:stCondLst>
                                  <p:childTnLst>
                                    <p:animEffect transition="out" filter="box(out)">
                                      <p:cBhvr>
                                        <p:cTn id="51" dur="2000"/>
                                        <p:tgtEl>
                                          <p:spTgt spid="3"/>
                                        </p:tgtEl>
                                      </p:cBhvr>
                                    </p:animEffect>
                                    <p:set>
                                      <p:cBhvr>
                                        <p:cTn id="52" dur="1" fill="hold">
                                          <p:stCondLst>
                                            <p:cond delay="1999"/>
                                          </p:stCondLst>
                                        </p:cTn>
                                        <p:tgtEl>
                                          <p:spTgt spid="3"/>
                                        </p:tgtEl>
                                        <p:attrNameLst>
                                          <p:attrName>style.visibility</p:attrName>
                                        </p:attrNameLst>
                                      </p:cBhvr>
                                      <p:to>
                                        <p:strVal val="hidden"/>
                                      </p:to>
                                    </p:set>
                                  </p:childTnLst>
                                </p:cTn>
                              </p:par>
                              <p:par>
                                <p:cTn id="53" presetID="4" presetClass="exit" presetSubtype="32" fill="hold" grpId="1" nodeType="withEffect">
                                  <p:stCondLst>
                                    <p:cond delay="0"/>
                                  </p:stCondLst>
                                  <p:childTnLst>
                                    <p:animEffect transition="out" filter="box(out)">
                                      <p:cBhvr>
                                        <p:cTn id="54" dur="2000"/>
                                        <p:tgtEl>
                                          <p:spTgt spid="4"/>
                                        </p:tgtEl>
                                      </p:cBhvr>
                                    </p:animEffect>
                                    <p:set>
                                      <p:cBhvr>
                                        <p:cTn id="55" dur="1" fill="hold">
                                          <p:stCondLst>
                                            <p:cond delay="1999"/>
                                          </p:stCondLst>
                                        </p:cTn>
                                        <p:tgtEl>
                                          <p:spTgt spid="4"/>
                                        </p:tgtEl>
                                        <p:attrNameLst>
                                          <p:attrName>style.visibility</p:attrName>
                                        </p:attrNameLst>
                                      </p:cBhvr>
                                      <p:to>
                                        <p:strVal val="hidden"/>
                                      </p:to>
                                    </p:set>
                                  </p:childTnLst>
                                </p:cTn>
                              </p:par>
                              <p:par>
                                <p:cTn id="56" presetID="4" presetClass="exit" presetSubtype="32" fill="hold" grpId="1" nodeType="withEffect">
                                  <p:stCondLst>
                                    <p:cond delay="0"/>
                                  </p:stCondLst>
                                  <p:childTnLst>
                                    <p:animEffect transition="out" filter="box(out)">
                                      <p:cBhvr>
                                        <p:cTn id="57" dur="2000"/>
                                        <p:tgtEl>
                                          <p:spTgt spid="5"/>
                                        </p:tgtEl>
                                      </p:cBhvr>
                                    </p:animEffect>
                                    <p:set>
                                      <p:cBhvr>
                                        <p:cTn id="58" dur="1" fill="hold">
                                          <p:stCondLst>
                                            <p:cond delay="1999"/>
                                          </p:stCondLst>
                                        </p:cTn>
                                        <p:tgtEl>
                                          <p:spTgt spid="5"/>
                                        </p:tgtEl>
                                        <p:attrNameLst>
                                          <p:attrName>style.visibility</p:attrName>
                                        </p:attrNameLst>
                                      </p:cBhvr>
                                      <p:to>
                                        <p:strVal val="hidden"/>
                                      </p:to>
                                    </p:set>
                                  </p:childTnLst>
                                </p:cTn>
                              </p:par>
                              <p:par>
                                <p:cTn id="59" presetID="4" presetClass="exit" presetSubtype="32" fill="hold" grpId="1" nodeType="withEffect">
                                  <p:stCondLst>
                                    <p:cond delay="0"/>
                                  </p:stCondLst>
                                  <p:childTnLst>
                                    <p:animEffect transition="out" filter="box(out)">
                                      <p:cBhvr>
                                        <p:cTn id="60" dur="2000"/>
                                        <p:tgtEl>
                                          <p:spTgt spid="6"/>
                                        </p:tgtEl>
                                      </p:cBhvr>
                                    </p:animEffect>
                                    <p:set>
                                      <p:cBhvr>
                                        <p:cTn id="61" dur="1" fill="hold">
                                          <p:stCondLst>
                                            <p:cond delay="1999"/>
                                          </p:stCondLst>
                                        </p:cTn>
                                        <p:tgtEl>
                                          <p:spTgt spid="6"/>
                                        </p:tgtEl>
                                        <p:attrNameLst>
                                          <p:attrName>style.visibility</p:attrName>
                                        </p:attrNameLst>
                                      </p:cBhvr>
                                      <p:to>
                                        <p:strVal val="hidden"/>
                                      </p:to>
                                    </p:set>
                                  </p:childTnLst>
                                </p:cTn>
                              </p:par>
                              <p:par>
                                <p:cTn id="62" presetID="4" presetClass="exit" presetSubtype="32" fill="hold" grpId="1" nodeType="withEffect">
                                  <p:stCondLst>
                                    <p:cond delay="0"/>
                                  </p:stCondLst>
                                  <p:childTnLst>
                                    <p:animEffect transition="out" filter="box(out)">
                                      <p:cBhvr>
                                        <p:cTn id="63" dur="2000"/>
                                        <p:tgtEl>
                                          <p:spTgt spid="14343"/>
                                        </p:tgtEl>
                                      </p:cBhvr>
                                    </p:animEffect>
                                    <p:set>
                                      <p:cBhvr>
                                        <p:cTn id="64" dur="1" fill="hold">
                                          <p:stCondLst>
                                            <p:cond delay="1999"/>
                                          </p:stCondLst>
                                        </p:cTn>
                                        <p:tgtEl>
                                          <p:spTgt spid="14343"/>
                                        </p:tgtEl>
                                        <p:attrNameLst>
                                          <p:attrName>style.visibility</p:attrName>
                                        </p:attrNameLst>
                                      </p:cBhvr>
                                      <p:to>
                                        <p:strVal val="hidden"/>
                                      </p:to>
                                    </p:set>
                                  </p:childTnLst>
                                </p:cTn>
                              </p:par>
                              <p:par>
                                <p:cTn id="65" presetID="4" presetClass="exit" presetSubtype="32" fill="hold" grpId="1" nodeType="withEffect">
                                  <p:stCondLst>
                                    <p:cond delay="0"/>
                                  </p:stCondLst>
                                  <p:childTnLst>
                                    <p:animEffect transition="out" filter="box(out)">
                                      <p:cBhvr>
                                        <p:cTn id="66" dur="2000"/>
                                        <p:tgtEl>
                                          <p:spTgt spid="21"/>
                                        </p:tgtEl>
                                      </p:cBhvr>
                                    </p:animEffect>
                                    <p:set>
                                      <p:cBhvr>
                                        <p:cTn id="67" dur="1" fill="hold">
                                          <p:stCondLst>
                                            <p:cond delay="1999"/>
                                          </p:stCondLst>
                                        </p:cTn>
                                        <p:tgtEl>
                                          <p:spTgt spid="21"/>
                                        </p:tgtEl>
                                        <p:attrNameLst>
                                          <p:attrName>style.visibility</p:attrName>
                                        </p:attrNameLst>
                                      </p:cBhvr>
                                      <p:to>
                                        <p:strVal val="hidden"/>
                                      </p:to>
                                    </p:set>
                                  </p:childTnLst>
                                </p:cTn>
                              </p:par>
                              <p:par>
                                <p:cTn id="68" presetID="4" presetClass="exit" presetSubtype="32" fill="hold" grpId="1" nodeType="withEffect">
                                  <p:stCondLst>
                                    <p:cond delay="0"/>
                                  </p:stCondLst>
                                  <p:childTnLst>
                                    <p:animEffect transition="out" filter="box(out)">
                                      <p:cBhvr>
                                        <p:cTn id="69" dur="2000"/>
                                        <p:tgtEl>
                                          <p:spTgt spid="24"/>
                                        </p:tgtEl>
                                      </p:cBhvr>
                                    </p:animEffect>
                                    <p:set>
                                      <p:cBhvr>
                                        <p:cTn id="70" dur="1" fill="hold">
                                          <p:stCondLst>
                                            <p:cond delay="1999"/>
                                          </p:stCondLst>
                                        </p:cTn>
                                        <p:tgtEl>
                                          <p:spTgt spid="24"/>
                                        </p:tgtEl>
                                        <p:attrNameLst>
                                          <p:attrName>style.visibility</p:attrName>
                                        </p:attrNameLst>
                                      </p:cBhvr>
                                      <p:to>
                                        <p:strVal val="hidden"/>
                                      </p:to>
                                    </p:set>
                                  </p:childTnLst>
                                </p:cTn>
                              </p:par>
                              <p:par>
                                <p:cTn id="71" presetID="4" presetClass="exit" presetSubtype="32" fill="hold" grpId="1" nodeType="withEffect">
                                  <p:stCondLst>
                                    <p:cond delay="0"/>
                                  </p:stCondLst>
                                  <p:childTnLst>
                                    <p:animEffect transition="out" filter="box(out)">
                                      <p:cBhvr>
                                        <p:cTn id="72" dur="2000"/>
                                        <p:tgtEl>
                                          <p:spTgt spid="25"/>
                                        </p:tgtEl>
                                      </p:cBhvr>
                                    </p:animEffect>
                                    <p:set>
                                      <p:cBhvr>
                                        <p:cTn id="73" dur="1" fill="hold">
                                          <p:stCondLst>
                                            <p:cond delay="1999"/>
                                          </p:stCondLst>
                                        </p:cTn>
                                        <p:tgtEl>
                                          <p:spTgt spid="25"/>
                                        </p:tgtEl>
                                        <p:attrNameLst>
                                          <p:attrName>style.visibility</p:attrName>
                                        </p:attrNameLst>
                                      </p:cBhvr>
                                      <p:to>
                                        <p:strVal val="hidden"/>
                                      </p:to>
                                    </p:set>
                                  </p:childTnLst>
                                </p:cTn>
                              </p:par>
                              <p:par>
                                <p:cTn id="74" presetID="4" presetClass="exit" presetSubtype="32" fill="hold" grpId="1" nodeType="withEffect">
                                  <p:stCondLst>
                                    <p:cond delay="0"/>
                                  </p:stCondLst>
                                  <p:childTnLst>
                                    <p:animEffect transition="out" filter="box(out)">
                                      <p:cBhvr>
                                        <p:cTn id="75" dur="2000"/>
                                        <p:tgtEl>
                                          <p:spTgt spid="26"/>
                                        </p:tgtEl>
                                      </p:cBhvr>
                                    </p:animEffect>
                                    <p:set>
                                      <p:cBhvr>
                                        <p:cTn id="76" dur="1" fill="hold">
                                          <p:stCondLst>
                                            <p:cond delay="1999"/>
                                          </p:stCondLst>
                                        </p:cTn>
                                        <p:tgtEl>
                                          <p:spTgt spid="26"/>
                                        </p:tgtEl>
                                        <p:attrNameLst>
                                          <p:attrName>style.visibility</p:attrName>
                                        </p:attrNameLst>
                                      </p:cBhvr>
                                      <p:to>
                                        <p:strVal val="hidden"/>
                                      </p:to>
                                    </p:set>
                                  </p:childTnLst>
                                </p:cTn>
                              </p:par>
                              <p:par>
                                <p:cTn id="77" presetID="4" presetClass="exit" presetSubtype="32" fill="hold" grpId="1" nodeType="withEffect">
                                  <p:stCondLst>
                                    <p:cond delay="0"/>
                                  </p:stCondLst>
                                  <p:childTnLst>
                                    <p:animEffect transition="out" filter="box(out)">
                                      <p:cBhvr>
                                        <p:cTn id="78" dur="2000"/>
                                        <p:tgtEl>
                                          <p:spTgt spid="27"/>
                                        </p:tgtEl>
                                      </p:cBhvr>
                                    </p:animEffect>
                                    <p:set>
                                      <p:cBhvr>
                                        <p:cTn id="79" dur="1" fill="hold">
                                          <p:stCondLst>
                                            <p:cond delay="1999"/>
                                          </p:stCondLst>
                                        </p:cTn>
                                        <p:tgtEl>
                                          <p:spTgt spid="27"/>
                                        </p:tgtEl>
                                        <p:attrNameLst>
                                          <p:attrName>style.visibility</p:attrName>
                                        </p:attrNameLst>
                                      </p:cBhvr>
                                      <p:to>
                                        <p:strVal val="hidden"/>
                                      </p:to>
                                    </p:set>
                                  </p:childTnLst>
                                </p:cTn>
                              </p:par>
                              <p:par>
                                <p:cTn id="80" presetID="4" presetClass="exit" presetSubtype="32" fill="hold" grpId="1" nodeType="withEffect">
                                  <p:stCondLst>
                                    <p:cond delay="0"/>
                                  </p:stCondLst>
                                  <p:childTnLst>
                                    <p:animEffect transition="out" filter="box(out)">
                                      <p:cBhvr>
                                        <p:cTn id="81" dur="2000"/>
                                        <p:tgtEl>
                                          <p:spTgt spid="2"/>
                                        </p:tgtEl>
                                      </p:cBhvr>
                                    </p:animEffect>
                                    <p:set>
                                      <p:cBhvr>
                                        <p:cTn id="82" dur="1" fill="hold">
                                          <p:stCondLst>
                                            <p:cond delay="1999"/>
                                          </p:stCondLst>
                                        </p:cTn>
                                        <p:tgtEl>
                                          <p:spTgt spid="2"/>
                                        </p:tgtEl>
                                        <p:attrNameLst>
                                          <p:attrName>style.visibility</p:attrName>
                                        </p:attrNameLst>
                                      </p:cBhvr>
                                      <p:to>
                                        <p:strVal val="hidden"/>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6" presetClass="entr" presetSubtype="21" fill="hold" grpId="2"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barn(inVertical)">
                                      <p:cBhvr>
                                        <p:cTn id="87" dur="500"/>
                                        <p:tgtEl>
                                          <p:spTgt spid="3"/>
                                        </p:tgtEl>
                                      </p:cBhvr>
                                    </p:animEffect>
                                  </p:childTnLst>
                                </p:cTn>
                              </p:par>
                              <p:par>
                                <p:cTn id="88" presetID="16" presetClass="entr" presetSubtype="21" fill="hold" grpId="2" nodeType="with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barn(inVertical)">
                                      <p:cBhvr>
                                        <p:cTn id="90" dur="500"/>
                                        <p:tgtEl>
                                          <p:spTgt spid="4"/>
                                        </p:tgtEl>
                                      </p:cBhvr>
                                    </p:animEffect>
                                  </p:childTnLst>
                                </p:cTn>
                              </p:par>
                              <p:par>
                                <p:cTn id="91" presetID="16" presetClass="entr" presetSubtype="21" fill="hold" grpId="2" nodeType="with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barn(inVertical)">
                                      <p:cBhvr>
                                        <p:cTn id="93" dur="500"/>
                                        <p:tgtEl>
                                          <p:spTgt spid="5"/>
                                        </p:tgtEl>
                                      </p:cBhvr>
                                    </p:animEffect>
                                  </p:childTnLst>
                                </p:cTn>
                              </p:par>
                              <p:par>
                                <p:cTn id="94" presetID="16" presetClass="entr" presetSubtype="21" fill="hold" grpId="2" nodeType="with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barn(inVertical)">
                                      <p:cBhvr>
                                        <p:cTn id="96" dur="500"/>
                                        <p:tgtEl>
                                          <p:spTgt spid="6"/>
                                        </p:tgtEl>
                                      </p:cBhvr>
                                    </p:animEffect>
                                  </p:childTnLst>
                                </p:cTn>
                              </p:par>
                              <p:par>
                                <p:cTn id="97" presetID="16" presetClass="entr" presetSubtype="21" fill="hold" grpId="2" nodeType="withEffect">
                                  <p:stCondLst>
                                    <p:cond delay="0"/>
                                  </p:stCondLst>
                                  <p:childTnLst>
                                    <p:set>
                                      <p:cBhvr>
                                        <p:cTn id="98" dur="1" fill="hold">
                                          <p:stCondLst>
                                            <p:cond delay="0"/>
                                          </p:stCondLst>
                                        </p:cTn>
                                        <p:tgtEl>
                                          <p:spTgt spid="14343"/>
                                        </p:tgtEl>
                                        <p:attrNameLst>
                                          <p:attrName>style.visibility</p:attrName>
                                        </p:attrNameLst>
                                      </p:cBhvr>
                                      <p:to>
                                        <p:strVal val="visible"/>
                                      </p:to>
                                    </p:set>
                                    <p:animEffect transition="in" filter="barn(inVertical)">
                                      <p:cBhvr>
                                        <p:cTn id="99" dur="500"/>
                                        <p:tgtEl>
                                          <p:spTgt spid="14343"/>
                                        </p:tgtEl>
                                      </p:cBhvr>
                                    </p:animEffect>
                                  </p:childTnLst>
                                </p:cTn>
                              </p:par>
                              <p:par>
                                <p:cTn id="100" presetID="16" presetClass="entr" presetSubtype="21" fill="hold" grpId="2" nodeType="with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barn(inVertical)">
                                      <p:cBhvr>
                                        <p:cTn id="102" dur="500"/>
                                        <p:tgtEl>
                                          <p:spTgt spid="21"/>
                                        </p:tgtEl>
                                      </p:cBhvr>
                                    </p:animEffect>
                                  </p:childTnLst>
                                </p:cTn>
                              </p:par>
                              <p:par>
                                <p:cTn id="103" presetID="16" presetClass="entr" presetSubtype="21" fill="hold" grpId="2"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barn(inVertical)">
                                      <p:cBhvr>
                                        <p:cTn id="105" dur="500"/>
                                        <p:tgtEl>
                                          <p:spTgt spid="24"/>
                                        </p:tgtEl>
                                      </p:cBhvr>
                                    </p:animEffect>
                                  </p:childTnLst>
                                </p:cTn>
                              </p:par>
                              <p:par>
                                <p:cTn id="106" presetID="16" presetClass="entr" presetSubtype="21" fill="hold" grpId="2"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barn(inVertical)">
                                      <p:cBhvr>
                                        <p:cTn id="108" dur="500"/>
                                        <p:tgtEl>
                                          <p:spTgt spid="25"/>
                                        </p:tgtEl>
                                      </p:cBhvr>
                                    </p:animEffect>
                                  </p:childTnLst>
                                </p:cTn>
                              </p:par>
                              <p:par>
                                <p:cTn id="109" presetID="16" presetClass="entr" presetSubtype="21" fill="hold" grpId="2"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arn(inVertical)">
                                      <p:cBhvr>
                                        <p:cTn id="111" dur="500"/>
                                        <p:tgtEl>
                                          <p:spTgt spid="26"/>
                                        </p:tgtEl>
                                      </p:cBhvr>
                                    </p:animEffect>
                                  </p:childTnLst>
                                </p:cTn>
                              </p:par>
                              <p:par>
                                <p:cTn id="112" presetID="16" presetClass="entr" presetSubtype="21" fill="hold" grpId="2"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arn(inVertical)">
                                      <p:cBhvr>
                                        <p:cTn id="114" dur="500"/>
                                        <p:tgtEl>
                                          <p:spTgt spid="27"/>
                                        </p:tgtEl>
                                      </p:cBhvr>
                                    </p:animEffect>
                                  </p:childTnLst>
                                </p:cTn>
                              </p:par>
                              <p:par>
                                <p:cTn id="115" presetID="16" presetClass="entr" presetSubtype="21" fill="hold" grpId="2" nodeType="with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barn(inVertical)">
                                      <p:cBhvr>
                                        <p:cTn id="1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18" fill="hold" display="0">
                  <p:stCondLst>
                    <p:cond delay="indefinite"/>
                  </p:stCondLst>
                  <p:endCondLst>
                    <p:cond evt="onNext" delay="0">
                      <p:tgtEl>
                        <p:sldTgt/>
                      </p:tgtEl>
                    </p:cond>
                    <p:cond evt="onPrev" delay="0">
                      <p:tgtEl>
                        <p:sldTgt/>
                      </p:tgtEl>
                    </p:cond>
                  </p:endCondLst>
                </p:cTn>
                <p:tgtEl>
                  <p:spTgt spid="48"/>
                </p:tgtEl>
              </p:cMediaNode>
            </p:video>
          </p:childTnLst>
        </p:cTn>
      </p:par>
    </p:tnLst>
    <p:bldLst>
      <p:bldP spid="2" grpId="0" animBg="1"/>
      <p:bldP spid="2" grpId="1" animBg="1"/>
      <p:bldP spid="2" grpId="2" animBg="1"/>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14343" grpId="0"/>
      <p:bldP spid="14343" grpId="1"/>
      <p:bldP spid="14343" grpId="2"/>
      <p:bldP spid="21" grpId="0" animBg="1"/>
      <p:bldP spid="21" grpId="1" animBg="1"/>
      <p:bldP spid="21"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7" grpId="0" animBg="1"/>
      <p:bldP spid="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3466</TotalTime>
  <Words>1733</Words>
  <Application>Microsoft Office PowerPoint</Application>
  <PresentationFormat>Widescreen</PresentationFormat>
  <Paragraphs>300</Paragraphs>
  <Slides>35</Slides>
  <Notes>1</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Times New Roman</vt:lpstr>
      <vt:lpstr>Verdana</vt:lpstr>
      <vt:lpstr>Wingdings</vt:lpstr>
      <vt:lpstr>Office Theme</vt:lpstr>
      <vt:lpstr>PowerPoint Presentation</vt:lpstr>
      <vt:lpstr>PowerPoint Presentation</vt:lpstr>
      <vt:lpstr>SINH SẢN HỮU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TÁC ĐỘNG CỦA THẦN KINH VÀ MÔI TRƯỜNG SỐNG  ĐẾN QUÁ TRÌNH SINH TINH VÀ SINH TRỨNG.</vt:lpstr>
      <vt:lpstr>Thí nghiệm 1: Ở cá chép</vt:lpstr>
      <vt:lpstr>Thí nghiệm 2: Ở cá rô phi</vt:lpstr>
      <vt:lpstr>Thí nghiệm 3: Ở Cóc.</vt:lpstr>
      <vt:lpstr>PowerPoint Presentation</vt:lpstr>
      <vt:lpstr>PowerPoint Presentation</vt:lpstr>
      <vt:lpstr>PowerPoint Presentation</vt:lpstr>
      <vt:lpstr>PowerPoint Presentation</vt:lpstr>
      <vt:lpstr>PowerPoint Presentation</vt:lpstr>
      <vt:lpstr>Ở Ruồi Australia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 Tho</dc:creator>
  <cp:lastModifiedBy>Thu Tho</cp:lastModifiedBy>
  <cp:revision>95</cp:revision>
  <dcterms:created xsi:type="dcterms:W3CDTF">2020-04-18T16:00:46Z</dcterms:created>
  <dcterms:modified xsi:type="dcterms:W3CDTF">2022-05-07T14:30:48Z</dcterms:modified>
</cp:coreProperties>
</file>