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319" r:id="rId3"/>
    <p:sldId id="297" r:id="rId4"/>
    <p:sldId id="322" r:id="rId5"/>
    <p:sldId id="323" r:id="rId6"/>
    <p:sldId id="324" r:id="rId7"/>
    <p:sldId id="325" r:id="rId8"/>
    <p:sldId id="326" r:id="rId9"/>
    <p:sldId id="327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DFF"/>
    <a:srgbClr val="25A2FF"/>
    <a:srgbClr val="0192FF"/>
    <a:srgbClr val="FF3300"/>
    <a:srgbClr val="0088EE"/>
    <a:srgbClr val="FF9900"/>
    <a:srgbClr val="574ECA"/>
    <a:srgbClr val="0083E6"/>
    <a:srgbClr val="FDEFE3"/>
    <a:srgbClr val="3D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94" autoAdjust="0"/>
  </p:normalViewPr>
  <p:slideViewPr>
    <p:cSldViewPr>
      <p:cViewPr varScale="1">
        <p:scale>
          <a:sx n="65" d="100"/>
          <a:sy n="65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B110-C2E2-426F-81D3-060B21AC894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93F2-14F5-4391-87CB-1EACE194B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7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484784"/>
            <a:ext cx="71287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+ Vi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khuẩn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hệ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thống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tạo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gồm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4127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 BÀO NHÂN SƠ</a:t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760640" cy="28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58" y="359445"/>
            <a:ext cx="861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I.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ĐẶC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CHUNG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TẾ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BÀO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NHÂN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SƠ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79715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0560" y="5373216"/>
            <a:ext cx="33158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702" y="908720"/>
            <a:ext cx="83200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SGK,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sơ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Phiếu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1: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3500"/>
              </p:ext>
            </p:extLst>
          </p:nvPr>
        </p:nvGraphicFramePr>
        <p:xfrm>
          <a:off x="611562" y="2132856"/>
          <a:ext cx="8064894" cy="2501240"/>
        </p:xfrm>
        <a:graphic>
          <a:graphicData uri="http://schemas.openxmlformats.org/drawingml/2006/table">
            <a:tbl>
              <a:tblPr firstRow="1" firstCol="1" bandRow="1"/>
              <a:tblGrid>
                <a:gridCol w="59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lợi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VK?....................................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sơ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2720"/>
              </p:ext>
            </p:extLst>
          </p:nvPr>
        </p:nvGraphicFramePr>
        <p:xfrm>
          <a:off x="395537" y="404665"/>
          <a:ext cx="8424936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6252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2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 thước nhỏ 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tỷ lệ S/V lớn:  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Tốc độ trao đổi chất với môi trường qua màng nhanh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 khuếch tán các chất từ nơi này đến nơi khác trong TB diễn ra nhanh hơn, TB sinh trưởng, phát triển nhanh và sinh sản nhanh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vi khuẩn dễ thích ứng với môi trường.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Vì chưa có màng 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3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? 1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</a:rPr>
              <a:t>khuẩn</a:t>
            </a:r>
            <a:r>
              <a:rPr lang="en-US" dirty="0">
                <a:latin typeface="Times New Roman"/>
                <a:ea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thước</a:t>
            </a:r>
            <a:r>
              <a:rPr lang="en-US" dirty="0">
                <a:latin typeface="Times New Roman"/>
                <a:ea typeface="Times New Roman"/>
              </a:rPr>
              <a:t> 1um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1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</a:rPr>
              <a:t>khuẩn</a:t>
            </a:r>
            <a:r>
              <a:rPr lang="en-US" dirty="0">
                <a:latin typeface="Times New Roman"/>
                <a:ea typeface="Times New Roman"/>
              </a:rPr>
              <a:t> B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thước</a:t>
            </a:r>
            <a:r>
              <a:rPr lang="en-US" dirty="0">
                <a:latin typeface="Times New Roman"/>
                <a:ea typeface="Times New Roman"/>
              </a:rPr>
              <a:t> 5um. Theo </a:t>
            </a:r>
            <a:r>
              <a:rPr lang="en-US" dirty="0" err="1">
                <a:latin typeface="Times New Roman"/>
                <a:ea typeface="Times New Roman"/>
              </a:rPr>
              <a:t>lý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thuyết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sẽ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hơn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Giải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thích</a:t>
            </a:r>
            <a:r>
              <a:rPr lang="en-US" dirty="0">
                <a:latin typeface="Times New Roman"/>
                <a:ea typeface="Times New Roman"/>
              </a:rPr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9506"/>
            <a:ext cx="8280919" cy="34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VÀ CHỨC NĂNG CÁC THÀNH PHẦN TẾ BÀO NHÂN SƠ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0703"/>
            <a:ext cx="2765955" cy="13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62859"/>
              </p:ext>
            </p:extLst>
          </p:nvPr>
        </p:nvGraphicFramePr>
        <p:xfrm>
          <a:off x="611561" y="404667"/>
          <a:ext cx="7920880" cy="4316844"/>
        </p:xfrm>
        <a:graphic>
          <a:graphicData uri="http://schemas.openxmlformats.org/drawingml/2006/table">
            <a:tbl>
              <a:tblPr firstRow="1" firstCol="1" bandRow="1"/>
              <a:tblGrid>
                <a:gridCol w="46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trúc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tạo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Chức năng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Vỏ nhầy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Nằm ngoài thành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Bản chất là prôtêin, giàu liên kết disunfua, canxi, axit dipicôlinic.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Có vai trò như kháng nguyên.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 tế bào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Peptitdoglican là cacbohidrat liên kết với nhau bằng các đoạn polipeptit ngắn.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bào, chống lại áp suất thẩm thấu lớn.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Giữ hình dạng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 (tiêm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Xuất phát từ màng sinh chất.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Thành phần hóa học là prôtêin.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Roi: vận động.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Lông(nhung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Lông: bám vào vật chủ, tiếp hợp (sinh sản).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 sinh chất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Gồm lớp kép phôtpholipit và các phân tử protein.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Thấm chọn lọc.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mảnh giữ tạo mêzôxôm giúp phân chia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Ribôxôm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quan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không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có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lớp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bao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bọc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tạo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 protein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rARN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nơi tổng hợp các loại protein của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Vùng nhân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Không có màng nhân.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ADN vòng trần.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Một số có thêm plasmit.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Mang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chất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di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truyền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khiển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mọi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hoạt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sống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tế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4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16832"/>
            <a:ext cx="842493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06" y="548680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15484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2027</TotalTime>
  <Words>554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  BÀI 7: TẾ BÀO NHÂN SƠ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</dc:title>
  <dc:subject>TV-STEM</dc:subject>
  <dc:creator>TV-STEM</dc:creator>
  <dc:description>TV-STEM</dc:description>
  <cp:lastModifiedBy>Nghiêm Xuân</cp:lastModifiedBy>
  <cp:revision>328</cp:revision>
  <dcterms:created xsi:type="dcterms:W3CDTF">2014-09-30T15:32:23Z</dcterms:created>
  <dcterms:modified xsi:type="dcterms:W3CDTF">2022-08-19T08:06:17Z</dcterms:modified>
  <cp:category>TV-STEM</cp:category>
</cp:coreProperties>
</file>